
<file path=[Content_Types].xml><?xml version="1.0" encoding="utf-8"?>
<Types xmlns="http://schemas.openxmlformats.org/package/2006/content-types">
  <Default Extension="xml" ContentType="application/xml"/>
  <Default Extension="jpeg" ContentType="image/jpeg"/>
  <Default Extension="mpg" ContentType="video/unknown"/>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sldIdLst>
    <p:sldId id="256" r:id="rId3"/>
    <p:sldId id="257" r:id="rId4"/>
    <p:sldId id="259" r:id="rId5"/>
    <p:sldId id="305" r:id="rId6"/>
    <p:sldId id="263" r:id="rId7"/>
    <p:sldId id="307" r:id="rId8"/>
    <p:sldId id="306" r:id="rId9"/>
    <p:sldId id="317" r:id="rId10"/>
    <p:sldId id="319" r:id="rId11"/>
    <p:sldId id="320" r:id="rId12"/>
    <p:sldId id="269" r:id="rId13"/>
    <p:sldId id="308" r:id="rId14"/>
    <p:sldId id="309" r:id="rId15"/>
    <p:sldId id="310" r:id="rId16"/>
    <p:sldId id="311" r:id="rId17"/>
    <p:sldId id="273" r:id="rId18"/>
    <p:sldId id="276" r:id="rId19"/>
    <p:sldId id="314" r:id="rId20"/>
    <p:sldId id="321" r:id="rId21"/>
    <p:sldId id="282"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ED821"/>
    <a:srgbClr val="FFCC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7" d="100"/>
          <a:sy n="117" d="100"/>
        </p:scale>
        <p:origin x="-15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4B88A791-C99A-5148-A200-18F89E6B0884}" type="datetime1">
              <a:rPr lang="en-US"/>
              <a:pPr>
                <a:defRPr/>
              </a:pPr>
              <a:t>7/3/13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6F921E9-2863-6F4A-A265-B740A2855B50}" type="slidenum">
              <a:rPr lang="en-US"/>
              <a:pPr>
                <a:defRPr/>
              </a:pPr>
              <a:t>‹#›</a:t>
            </a:fld>
            <a:endParaRPr lang="en-US"/>
          </a:p>
        </p:txBody>
      </p:sp>
    </p:spTree>
    <p:extLst>
      <p:ext uri="{BB962C8B-B14F-4D97-AF65-F5344CB8AC3E}">
        <p14:creationId xmlns:p14="http://schemas.microsoft.com/office/powerpoint/2010/main" val="419374640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Introduce ourselves</a:t>
            </a:r>
          </a:p>
        </p:txBody>
      </p:sp>
      <p:sp>
        <p:nvSpPr>
          <p:cNvPr id="27652" name="Slide Number Placeholder 3"/>
          <p:cNvSpPr>
            <a:spLocks noGrp="1"/>
          </p:cNvSpPr>
          <p:nvPr>
            <p:ph type="sldNum" sz="quarter" idx="5"/>
          </p:nvPr>
        </p:nvSpPr>
        <p:spPr bwMode="auto">
          <a:noFill/>
          <a:ln>
            <a:miter lim="800000"/>
            <a:headEnd/>
            <a:tailEnd/>
          </a:ln>
        </p:spPr>
        <p:txBody>
          <a:bodyPr/>
          <a:lstStyle/>
          <a:p>
            <a:fld id="{FB3036F4-D358-E74C-8436-AE783A4C6131}" type="slidenum">
              <a:rPr lang="en-US"/>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a:t>
            </a:r>
          </a:p>
        </p:txBody>
      </p:sp>
      <p:sp>
        <p:nvSpPr>
          <p:cNvPr id="31748" name="Slide Number Placeholder 3"/>
          <p:cNvSpPr>
            <a:spLocks noGrp="1"/>
          </p:cNvSpPr>
          <p:nvPr>
            <p:ph type="sldNum" sz="quarter" idx="5"/>
          </p:nvPr>
        </p:nvSpPr>
        <p:spPr bwMode="auto">
          <a:noFill/>
          <a:ln>
            <a:miter lim="800000"/>
            <a:headEnd/>
            <a:tailEnd/>
          </a:ln>
        </p:spPr>
        <p:txBody>
          <a:bodyPr/>
          <a:lstStyle/>
          <a:p>
            <a:fld id="{029D644F-DD88-A348-9AC2-18CE2302A658}"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a:t>
            </a:r>
          </a:p>
        </p:txBody>
      </p:sp>
      <p:sp>
        <p:nvSpPr>
          <p:cNvPr id="33796" name="Slide Number Placeholder 3"/>
          <p:cNvSpPr>
            <a:spLocks noGrp="1"/>
          </p:cNvSpPr>
          <p:nvPr>
            <p:ph type="sldNum" sz="quarter" idx="5"/>
          </p:nvPr>
        </p:nvSpPr>
        <p:spPr bwMode="auto">
          <a:noFill/>
          <a:ln>
            <a:miter lim="800000"/>
            <a:headEnd/>
            <a:tailEnd/>
          </a:ln>
        </p:spPr>
        <p:txBody>
          <a:bodyPr/>
          <a:lstStyle/>
          <a:p>
            <a:fld id="{13D3EF3A-2F0A-7F45-B673-0EC8A437AB02}"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a:t>
            </a:r>
          </a:p>
        </p:txBody>
      </p:sp>
      <p:sp>
        <p:nvSpPr>
          <p:cNvPr id="37892" name="Slide Number Placeholder 3"/>
          <p:cNvSpPr>
            <a:spLocks noGrp="1"/>
          </p:cNvSpPr>
          <p:nvPr>
            <p:ph type="sldNum" sz="quarter" idx="5"/>
          </p:nvPr>
        </p:nvSpPr>
        <p:spPr bwMode="auto">
          <a:noFill/>
          <a:ln>
            <a:miter lim="800000"/>
            <a:headEnd/>
            <a:tailEnd/>
          </a:ln>
        </p:spPr>
        <p:txBody>
          <a:bodyPr/>
          <a:lstStyle/>
          <a:p>
            <a:fld id="{4CA37CB9-FFD6-AC4F-B537-454B879ED8AB}"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Dalia</a:t>
            </a:r>
          </a:p>
        </p:txBody>
      </p:sp>
      <p:sp>
        <p:nvSpPr>
          <p:cNvPr id="52228" name="Slide Number Placeholder 3"/>
          <p:cNvSpPr>
            <a:spLocks noGrp="1"/>
          </p:cNvSpPr>
          <p:nvPr>
            <p:ph type="sldNum" sz="quarter" idx="5"/>
          </p:nvPr>
        </p:nvSpPr>
        <p:spPr bwMode="auto">
          <a:noFill/>
          <a:ln>
            <a:miter lim="800000"/>
            <a:headEnd/>
            <a:tailEnd/>
          </a:ln>
        </p:spPr>
        <p:txBody>
          <a:bodyPr/>
          <a:lstStyle/>
          <a:p>
            <a:fld id="{15148E61-5A10-D34D-BBAA-41E240F3DF88}" type="slidenum">
              <a:rPr lang="en-US"/>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Dalia</a:t>
            </a:r>
          </a:p>
        </p:txBody>
      </p:sp>
      <p:sp>
        <p:nvSpPr>
          <p:cNvPr id="64516" name="Slide Number Placeholder 3"/>
          <p:cNvSpPr>
            <a:spLocks noGrp="1"/>
          </p:cNvSpPr>
          <p:nvPr>
            <p:ph type="sldNum" sz="quarter" idx="5"/>
          </p:nvPr>
        </p:nvSpPr>
        <p:spPr bwMode="auto">
          <a:noFill/>
          <a:ln>
            <a:miter lim="800000"/>
            <a:headEnd/>
            <a:tailEnd/>
          </a:ln>
        </p:spPr>
        <p:txBody>
          <a:bodyPr/>
          <a:lstStyle/>
          <a:p>
            <a:fld id="{9694B7FC-73EE-7E41-8EE1-465DAE6E011D}" type="slidenum">
              <a:rPr lang="en-US"/>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Dalia</a:t>
            </a:r>
          </a:p>
        </p:txBody>
      </p:sp>
      <p:sp>
        <p:nvSpPr>
          <p:cNvPr id="66564" name="Slide Number Placeholder 3"/>
          <p:cNvSpPr>
            <a:spLocks noGrp="1"/>
          </p:cNvSpPr>
          <p:nvPr>
            <p:ph type="sldNum" sz="quarter" idx="5"/>
          </p:nvPr>
        </p:nvSpPr>
        <p:spPr bwMode="auto">
          <a:noFill/>
          <a:ln>
            <a:miter lim="800000"/>
            <a:headEnd/>
            <a:tailEnd/>
          </a:ln>
        </p:spPr>
        <p:txBody>
          <a:bodyPr/>
          <a:lstStyle/>
          <a:p>
            <a:fld id="{F55846C5-04C3-914A-9558-9A8C50020562}" type="slidenum">
              <a:rPr lang="en-US"/>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Gail/Dalia</a:t>
            </a:r>
          </a:p>
        </p:txBody>
      </p:sp>
      <p:sp>
        <p:nvSpPr>
          <p:cNvPr id="74756" name="Slide Number Placeholder 3"/>
          <p:cNvSpPr>
            <a:spLocks noGrp="1"/>
          </p:cNvSpPr>
          <p:nvPr>
            <p:ph type="sldNum" sz="quarter" idx="5"/>
          </p:nvPr>
        </p:nvSpPr>
        <p:spPr bwMode="auto">
          <a:noFill/>
          <a:ln>
            <a:miter lim="800000"/>
            <a:headEnd/>
            <a:tailEnd/>
          </a:ln>
        </p:spPr>
        <p:txBody>
          <a:bodyPr/>
          <a:lstStyle/>
          <a:p>
            <a:fld id="{78EF1F70-CE37-C041-95BB-4F56F060B416}" type="slidenum">
              <a:rPr lang="en-US"/>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w="9525">
            <a:noFill/>
            <a:miter lim="800000"/>
            <a:headEnd/>
            <a:tailEnd/>
          </a:ln>
        </p:spPr>
      </p:pic>
      <p:sp>
        <p:nvSpPr>
          <p:cNvPr id="2" name="Title 1"/>
          <p:cNvSpPr>
            <a:spLocks noGrp="1"/>
          </p:cNvSpPr>
          <p:nvPr>
            <p:ph type="ctrTitle"/>
          </p:nvPr>
        </p:nvSpPr>
        <p:spPr>
          <a:xfrm>
            <a:off x="689317" y="168812"/>
            <a:ext cx="7772400" cy="1470025"/>
          </a:xfrm>
        </p:spPr>
        <p:txBody>
          <a:bodyPr/>
          <a:lstStyle>
            <a:lvl1pPr algn="ctr">
              <a:defRPr sz="3600"/>
            </a:lvl1pPr>
          </a:lstStyle>
          <a:p>
            <a:r>
              <a:rPr lang="en-US" smtClean="0"/>
              <a:t>Click to edit Master title style</a:t>
            </a:r>
            <a:endParaRPr lang="en-US"/>
          </a:p>
        </p:txBody>
      </p:sp>
      <p:sp>
        <p:nvSpPr>
          <p:cNvPr id="3" name="Subtitle 2"/>
          <p:cNvSpPr>
            <a:spLocks noGrp="1"/>
          </p:cNvSpPr>
          <p:nvPr>
            <p:ph type="subTitle" idx="1"/>
          </p:nvPr>
        </p:nvSpPr>
        <p:spPr>
          <a:xfrm>
            <a:off x="5401994" y="1821765"/>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44265C-D846-C343-BA95-E1FC35A5883E}"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8AF453-F403-5745-8307-9235BEB3C79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51FF4F-C443-BE47-B048-4D949EF43C32}"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F3861-7AAB-D54D-86EE-40978C41697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7721622-4CE8-D14E-B981-43B22470690A}"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0EF3D9-249D-D340-B81F-CDB0F2E3C09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60FF8F-DABC-7343-8019-FF8C82A40DBD}"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EEE071-C47B-A140-9E9D-B05D84E9041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7F9EB-7F2C-CA46-A81E-B549295375EC}"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BCA5EA-CC85-4243-9779-1DA073B2316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D8E634-B98E-2940-9C68-2F2792D2D6D6}" type="datetime1">
              <a:rPr lang="en-US"/>
              <a:pPr>
                <a:defRPr/>
              </a:pPr>
              <a:t>7/3/13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903A36-C055-3B42-A913-EBA50F2A69D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62576F-F7CB-AF4F-854F-31AAAC9C0810}" type="datetime1">
              <a:rPr lang="en-US"/>
              <a:pPr>
                <a:defRPr/>
              </a:pPr>
              <a:t>7/3/13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A89DC21-DF1F-1E42-B78E-404757C40A5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D137B4-3882-7A48-A502-A3736022B9B3}" type="datetime1">
              <a:rPr lang="en-US"/>
              <a:pPr>
                <a:defRPr/>
              </a:pPr>
              <a:t>7/3/13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9C63C0-4906-3949-8939-71DA2CD360D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7A67C0-E560-774F-8A17-CDD32162B3EA}" type="datetime1">
              <a:rPr lang="en-US"/>
              <a:pPr>
                <a:defRPr/>
              </a:pPr>
              <a:t>7/3/13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6C8611A-CDF4-B746-9A01-26D2CA7F8DB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5E090C-8C2E-0D46-A33D-5B0DC101101A}" type="datetime1">
              <a:rPr lang="en-US"/>
              <a:pPr>
                <a:defRPr/>
              </a:pPr>
              <a:t>7/3/13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2794CE-3861-4F44-9233-B39087FDA3C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B1E572-BD16-234F-98A6-B97A76FF7C07}" type="datetime1">
              <a:rPr lang="en-US"/>
              <a:pPr>
                <a:defRPr/>
              </a:pPr>
              <a:t>7/3/13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CE847E-000A-1246-9AA3-A750F13050C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8F1046-4B63-ED47-9089-3F6EC2E6F328}"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CBA692-D99C-9345-B3DA-4D33C965027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0F70C5-1829-AF49-AAD8-ED8FDDBAE56C}"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B50AF-F1F5-984E-8628-32FA6FA8210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CBF3E3-08EC-9340-B3DA-32DCCDDF4772}" type="datetime1">
              <a:rPr lang="en-US"/>
              <a:pPr>
                <a:defRPr/>
              </a:pPr>
              <a:t>7/3/13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FB1E63-1E1A-F545-B225-98EC131FB5F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7D7934-4A70-A947-844D-8D0ED0CA58D8}" type="datetime1">
              <a:rPr lang="en-US"/>
              <a:pPr>
                <a:defRPr/>
              </a:pPr>
              <a:t>7/3/13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446148-DCA0-364A-A6F6-980FEC29471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6D588A-2979-AA48-9685-3A75932AFB41}" type="datetime1">
              <a:rPr lang="en-US"/>
              <a:pPr>
                <a:defRPr/>
              </a:pPr>
              <a:t>7/3/13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DABC233-2CA7-844B-86CC-665E5047C0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E263CA-2FED-E748-B304-FD0C474FE656}" type="datetime1">
              <a:rPr lang="en-US"/>
              <a:pPr>
                <a:defRPr/>
              </a:pPr>
              <a:t>7/3/13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BAB6F8-34D7-6A4A-ADD7-6C3938D0FEA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86CD75-D05D-7C4D-A111-96BB12F2AEEF}" type="datetime1">
              <a:rPr lang="en-US"/>
              <a:pPr>
                <a:defRPr/>
              </a:pPr>
              <a:t>7/3/13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A9BA4A-355A-CE4D-B664-81A2BB19B9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9A1DB3-AC31-204A-9E93-726C168C4066}" type="datetime1">
              <a:rPr lang="en-US"/>
              <a:pPr>
                <a:defRPr/>
              </a:pPr>
              <a:t>7/3/13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DF02C9-2C2D-A844-B0D6-824E67BC7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CB5C01-F538-CB48-86A5-81DB1FA4A25D}" type="datetime1">
              <a:rPr lang="en-US"/>
              <a:pPr>
                <a:defRPr/>
              </a:pPr>
              <a:t>7/3/13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DAAC6F-36EB-D246-9D30-240B2E57707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ECC48E1A-44DD-FA44-B0BE-B37B0643FEED}" type="datetime1">
              <a:rPr lang="en-US"/>
              <a:pPr>
                <a:defRPr/>
              </a:pPr>
              <a:t>7/3/13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0A490ACF-02BC-F345-B8D0-082C0FA581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1"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60153D9-1A1F-8D4C-98A7-63ABEBE5A31F}" type="datetime1">
              <a:rPr lang="en-US"/>
              <a:pPr>
                <a:defRPr/>
              </a:pPr>
              <a:t>7/3/13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8711E4DC-886E-1E44-92A0-1639F2F529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9.jpeg"/><Relationship Id="rId1" Type="http://schemas.microsoft.com/office/2007/relationships/media" Target="../media/media3.mp4"/><Relationship Id="rId2" Type="http://schemas.openxmlformats.org/officeDocument/2006/relationships/video" Target="../media/media3.mp4"/></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44.png"/><Relationship Id="rId5" Type="http://schemas.openxmlformats.org/officeDocument/2006/relationships/image" Target="../media/image45.png"/><Relationship Id="rId1" Type="http://schemas.microsoft.com/office/2007/relationships/media" Target="../media/media4.mpg"/><Relationship Id="rId2" Type="http://schemas.openxmlformats.org/officeDocument/2006/relationships/video" Target="../media/media4.mp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9.pn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NASA.Rain" TargetMode="External"/><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gpm.nasa.gov/" TargetMode="External"/><Relationship Id="rId4" Type="http://schemas.openxmlformats.org/officeDocument/2006/relationships/hyperlink" Target="http://www.nasa.gov/gpm" TargetMode="External"/><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jpeg"/><Relationship Id="rId6" Type="http://schemas.openxmlformats.org/officeDocument/2006/relationships/image" Target="../media/image5.jpeg"/><Relationship Id="rId7"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hyperlink" Target="http://trmm.gsfc.nasa.gov/" TargetMode="External"/><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Title 3"/>
          <p:cNvSpPr>
            <a:spLocks noGrp="1"/>
          </p:cNvSpPr>
          <p:nvPr>
            <p:ph type="ctrTitle"/>
          </p:nvPr>
        </p:nvSpPr>
        <p:spPr>
          <a:xfrm>
            <a:off x="1484313" y="436563"/>
            <a:ext cx="6561137" cy="890587"/>
          </a:xfrm>
        </p:spPr>
        <p:txBody>
          <a:bodyPr/>
          <a:lstStyle/>
          <a:p>
            <a:pPr eaLnBrk="1" hangingPunct="1">
              <a:defRPr/>
            </a:pPr>
            <a:r>
              <a:rPr lang="en-US" sz="3200">
                <a:effectLst>
                  <a:outerShdw blurRad="38100" dist="38100" dir="2700000" algn="tl">
                    <a:srgbClr val="DDDDDD"/>
                  </a:outerShdw>
                </a:effectLst>
              </a:rPr>
              <a:t>Global Precipitation Measurement (GPM) Mission</a:t>
            </a:r>
            <a:endParaRPr lang="en-US" sz="3100">
              <a:effectLst>
                <a:outerShdw blurRad="38100" dist="38100" dir="2700000" algn="tl">
                  <a:srgbClr val="DDDDDD"/>
                </a:outerShdw>
              </a:effectLst>
              <a:latin typeface="Arial" charset="0"/>
            </a:endParaRPr>
          </a:p>
        </p:txBody>
      </p:sp>
      <p:sp>
        <p:nvSpPr>
          <p:cNvPr id="26627" name="Subtitle 4"/>
          <p:cNvSpPr>
            <a:spLocks noGrp="1"/>
          </p:cNvSpPr>
          <p:nvPr>
            <p:ph type="subTitle" sz="quarter" idx="1"/>
          </p:nvPr>
        </p:nvSpPr>
        <p:spPr>
          <a:xfrm>
            <a:off x="5613400" y="2117725"/>
            <a:ext cx="2917825" cy="4418013"/>
          </a:xfrm>
        </p:spPr>
        <p:txBody>
          <a:bodyPr/>
          <a:lstStyle/>
          <a:p>
            <a:pPr algn="l" eaLnBrk="1" hangingPunct="1"/>
            <a:endParaRPr lang="en-US" sz="2000" b="1" dirty="0">
              <a:solidFill>
                <a:srgbClr val="FED821"/>
              </a:solidFill>
              <a:latin typeface="Arial" charset="0"/>
            </a:endParaRPr>
          </a:p>
          <a:p>
            <a:pPr algn="l" eaLnBrk="1" hangingPunct="1"/>
            <a:r>
              <a:rPr lang="en-US" sz="2000" b="1" dirty="0">
                <a:solidFill>
                  <a:srgbClr val="FED821"/>
                </a:solidFill>
                <a:latin typeface="Arial" charset="0"/>
              </a:rPr>
              <a:t>Dr. Dalia Kirschbaum</a:t>
            </a:r>
          </a:p>
          <a:p>
            <a:pPr algn="l" eaLnBrk="1" hangingPunct="1"/>
            <a:r>
              <a:rPr lang="en-US" sz="1600" dirty="0">
                <a:solidFill>
                  <a:srgbClr val="FED821"/>
                </a:solidFill>
                <a:latin typeface="Arial" charset="0"/>
              </a:rPr>
              <a:t>GPM Applications Scientist and Education Coordinator</a:t>
            </a:r>
          </a:p>
          <a:p>
            <a:pPr algn="l" eaLnBrk="1" hangingPunct="1"/>
            <a:endParaRPr lang="en-US" sz="1600" b="1" dirty="0">
              <a:solidFill>
                <a:srgbClr val="FED821"/>
              </a:solidFill>
              <a:latin typeface="Arial" charset="0"/>
            </a:endParaRPr>
          </a:p>
          <a:p>
            <a:pPr algn="l" eaLnBrk="1" hangingPunct="1"/>
            <a:endParaRPr lang="en-US" sz="1600" dirty="0">
              <a:solidFill>
                <a:srgbClr val="FED821"/>
              </a:solidFill>
              <a:latin typeface="Arial" charset="0"/>
            </a:endParaRPr>
          </a:p>
          <a:p>
            <a:pPr algn="l" eaLnBrk="1" hangingPunct="1"/>
            <a:endParaRPr lang="en-US" sz="1600" i="1" dirty="0">
              <a:solidFill>
                <a:srgbClr val="FED821"/>
              </a:solidFill>
              <a:latin typeface="Arial" charset="0"/>
            </a:endParaRPr>
          </a:p>
          <a:p>
            <a:pPr algn="l" eaLnBrk="1" hangingPunct="1"/>
            <a:r>
              <a:rPr lang="en-US" sz="1800" i="1" dirty="0">
                <a:solidFill>
                  <a:srgbClr val="FED821"/>
                </a:solidFill>
                <a:latin typeface="Arial" charset="0"/>
              </a:rPr>
              <a:t>Goddard Space Flight Center</a:t>
            </a:r>
          </a:p>
          <a:p>
            <a:pPr algn="l" eaLnBrk="1" hangingPunct="1"/>
            <a:endParaRPr lang="en-US" sz="1800" i="1" dirty="0">
              <a:solidFill>
                <a:srgbClr val="FED821"/>
              </a:solidFill>
              <a:latin typeface="Arial" charset="0"/>
            </a:endParaRPr>
          </a:p>
          <a:p>
            <a:pPr algn="l" eaLnBrk="1" hangingPunct="1"/>
            <a:endParaRPr lang="en-US" sz="1800" i="1" dirty="0">
              <a:solidFill>
                <a:srgbClr val="FED821"/>
              </a:solidFill>
              <a:latin typeface="Arial" charset="0"/>
            </a:endParaRPr>
          </a:p>
          <a:p>
            <a:pPr algn="l" eaLnBrk="1" hangingPunct="1"/>
            <a:r>
              <a:rPr lang="en-US" sz="1800" i="1" dirty="0" smtClean="0">
                <a:solidFill>
                  <a:srgbClr val="FED821"/>
                </a:solidFill>
                <a:latin typeface="Arial" charset="0"/>
              </a:rPr>
              <a:t>June 26</a:t>
            </a:r>
            <a:r>
              <a:rPr lang="en-US" sz="1800" i="1" baseline="30000" dirty="0" smtClean="0">
                <a:solidFill>
                  <a:srgbClr val="FED821"/>
                </a:solidFill>
                <a:latin typeface="Arial" charset="0"/>
              </a:rPr>
              <a:t>th</a:t>
            </a:r>
            <a:r>
              <a:rPr lang="en-US" sz="1800" i="1" dirty="0" smtClean="0">
                <a:solidFill>
                  <a:srgbClr val="FED821"/>
                </a:solidFill>
                <a:latin typeface="Arial" charset="0"/>
              </a:rPr>
              <a:t>, 2013</a:t>
            </a:r>
            <a:endParaRPr lang="en-US" sz="1800" i="1" dirty="0">
              <a:solidFill>
                <a:srgbClr val="FED821"/>
              </a:solidFill>
              <a:latin typeface="Arial" charset="0"/>
            </a:endParaRPr>
          </a:p>
          <a:p>
            <a:pPr algn="l" eaLnBrk="1" hangingPunct="1"/>
            <a:endParaRPr lang="en-US" sz="1600" b="1" i="1" u="sng" dirty="0">
              <a:solidFill>
                <a:srgbClr val="FED821"/>
              </a:solidFill>
              <a:latin typeface="Arial" charset="0"/>
            </a:endParaRPr>
          </a:p>
          <a:p>
            <a:pPr algn="l" eaLnBrk="1" hangingPunct="1"/>
            <a:endParaRPr lang="en-US" sz="1600" i="1" dirty="0">
              <a:solidFill>
                <a:srgbClr val="FED82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6734" y="710667"/>
            <a:ext cx="3020031" cy="2265023"/>
          </a:xfrm>
          <a:prstGeom prst="rect">
            <a:avLst/>
          </a:prstGeom>
        </p:spPr>
      </p:pic>
      <p:sp>
        <p:nvSpPr>
          <p:cNvPr id="5" name="Text Box 1"/>
          <p:cNvSpPr txBox="1">
            <a:spLocks noChangeArrowheads="1"/>
          </p:cNvSpPr>
          <p:nvPr/>
        </p:nvSpPr>
        <p:spPr bwMode="auto">
          <a:xfrm>
            <a:off x="1425510" y="132884"/>
            <a:ext cx="6572507" cy="453088"/>
          </a:xfrm>
          <a:prstGeom prst="rect">
            <a:avLst/>
          </a:prstGeom>
          <a:noFill/>
          <a:ln w="9525">
            <a:noFill/>
            <a:miter lim="800000"/>
            <a:headEnd/>
            <a:tailEnd/>
          </a:ln>
        </p:spPr>
        <p:txBody>
          <a:bodyPr wrap="square" lIns="82945" tIns="41473" rIns="82945" bIns="41473" anchor="ctr">
            <a:spAutoFit/>
          </a:bodyPr>
          <a:lstStyle/>
          <a:p>
            <a:pPr algn="r"/>
            <a:r>
              <a:rPr lang="en-US" sz="2400" b="1" dirty="0" err="1" smtClean="0">
                <a:solidFill>
                  <a:schemeClr val="bg1"/>
                </a:solidFill>
                <a:effectLst>
                  <a:outerShdw blurRad="38100" dist="38100" dir="2700000" algn="tl">
                    <a:srgbClr val="000000">
                      <a:alpha val="43137"/>
                    </a:srgbClr>
                  </a:outerShdw>
                </a:effectLst>
                <a:latin typeface="+mj-lt"/>
              </a:rPr>
              <a:t>IFloodS</a:t>
            </a:r>
            <a:r>
              <a:rPr lang="en-US" sz="2400" b="1" dirty="0" smtClean="0">
                <a:solidFill>
                  <a:schemeClr val="bg1"/>
                </a:solidFill>
                <a:effectLst>
                  <a:outerShdw blurRad="38100" dist="38100" dir="2700000" algn="tl">
                    <a:srgbClr val="000000">
                      <a:alpha val="43137"/>
                    </a:srgbClr>
                  </a:outerShdw>
                </a:effectLst>
                <a:latin typeface="+mj-lt"/>
              </a:rPr>
              <a:t>: June 12, 2013 Severe Storm Outbreak  </a:t>
            </a:r>
          </a:p>
        </p:txBody>
      </p:sp>
      <p:pic>
        <p:nvPicPr>
          <p:cNvPr id="6" name="Picture 5" descr="ifloods_logo_transpare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16932"/>
            <a:ext cx="1143000" cy="905113"/>
          </a:xfrm>
          <a:prstGeom prst="rect">
            <a:avLst/>
          </a:prstGeom>
        </p:spPr>
      </p:pic>
      <p:pic>
        <p:nvPicPr>
          <p:cNvPr id="7" name="Picture 15" descr="GPM_Logo.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037" y="12423"/>
            <a:ext cx="1258851" cy="752475"/>
          </a:xfrm>
          <a:prstGeom prst="rect">
            <a:avLst/>
          </a:prstGeom>
          <a:noFill/>
          <a:ln w="9525">
            <a:noFill/>
            <a:miter lim="800000"/>
            <a:headEnd/>
            <a:tailEnd/>
          </a:ln>
        </p:spPr>
      </p:pic>
      <p:sp>
        <p:nvSpPr>
          <p:cNvPr id="8" name="Text Box 3"/>
          <p:cNvSpPr txBox="1">
            <a:spLocks noChangeArrowheads="1"/>
          </p:cNvSpPr>
          <p:nvPr/>
        </p:nvSpPr>
        <p:spPr bwMode="auto">
          <a:xfrm>
            <a:off x="475023" y="758999"/>
            <a:ext cx="4805956" cy="1881096"/>
          </a:xfrm>
          <a:prstGeom prst="rect">
            <a:avLst/>
          </a:prstGeom>
          <a:noFill/>
          <a:ln w="9525">
            <a:noFill/>
            <a:miter lim="800000"/>
            <a:headEnd/>
            <a:tailEnd/>
          </a:ln>
        </p:spPr>
        <p:txBody>
          <a:bodyPr wrap="square" lIns="81639" tIns="42452" rIns="81639" bIns="42452">
            <a:spAutoFit/>
          </a:bodyPr>
          <a:lstStyle/>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200" dirty="0" smtClean="0">
                <a:latin typeface="+mj-lt"/>
              </a:rPr>
              <a:t>On Wednesday afternoon, June 12</a:t>
            </a:r>
            <a:r>
              <a:rPr lang="en-US" sz="1200" baseline="30000" dirty="0" smtClean="0">
                <a:latin typeface="+mj-lt"/>
              </a:rPr>
              <a:t>th</a:t>
            </a:r>
            <a:r>
              <a:rPr lang="en-US" sz="1200" dirty="0" smtClean="0">
                <a:latin typeface="+mj-lt"/>
              </a:rPr>
              <a:t> there was a severe storm outbreak that developed and moved  across central and eastern Iowa, spawning several tornadoes and huge thunderstorms. </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US" sz="1200" b="1" dirty="0" smtClean="0"/>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200" dirty="0" smtClean="0">
                <a:latin typeface="+mj-lt"/>
              </a:rPr>
              <a:t>The NPOL radar was able to observe a Hook echo in a </a:t>
            </a:r>
            <a:r>
              <a:rPr lang="en-US" sz="1200" dirty="0" err="1" smtClean="0">
                <a:latin typeface="+mj-lt"/>
              </a:rPr>
              <a:t>supercell</a:t>
            </a:r>
            <a:r>
              <a:rPr lang="en-US" sz="1200" dirty="0" smtClean="0">
                <a:latin typeface="+mj-lt"/>
              </a:rPr>
              <a:t> only 40 km north of the radar. Images show </a:t>
            </a:r>
            <a:r>
              <a:rPr lang="en-US" sz="1200" dirty="0">
                <a:cs typeface="Times New Roman" pitchFamily="18" charset="0"/>
              </a:rPr>
              <a:t>c</a:t>
            </a:r>
            <a:r>
              <a:rPr lang="en-US" sz="1200" dirty="0" smtClean="0">
                <a:cs typeface="Times New Roman" pitchFamily="18" charset="0"/>
              </a:rPr>
              <a:t>onvective </a:t>
            </a:r>
            <a:r>
              <a:rPr lang="en-US" sz="1200" dirty="0">
                <a:cs typeface="Times New Roman" pitchFamily="18" charset="0"/>
              </a:rPr>
              <a:t>Boundary Layer Development over NPOL and D3R on 6/12/2013 at ~1700 UTC. NPOL capturing line of multiple </a:t>
            </a:r>
            <a:r>
              <a:rPr lang="en-US" sz="1200" dirty="0" err="1">
                <a:cs typeface="Times New Roman" pitchFamily="18" charset="0"/>
              </a:rPr>
              <a:t>supercells</a:t>
            </a:r>
            <a:r>
              <a:rPr lang="en-US" sz="1200" dirty="0">
                <a:cs typeface="Times New Roman" pitchFamily="18" charset="0"/>
              </a:rPr>
              <a:t>, some </a:t>
            </a:r>
            <a:r>
              <a:rPr lang="en-US" sz="1200" dirty="0" err="1">
                <a:cs typeface="Times New Roman" pitchFamily="18" charset="0"/>
              </a:rPr>
              <a:t>tornadic</a:t>
            </a:r>
            <a:r>
              <a:rPr lang="en-US" sz="1200" dirty="0">
                <a:cs typeface="Times New Roman" pitchFamily="18" charset="0"/>
              </a:rPr>
              <a:t> moving across Iowa on June 12</a:t>
            </a:r>
            <a:r>
              <a:rPr lang="en-US" sz="1200" baseline="30000" dirty="0">
                <a:cs typeface="Times New Roman" pitchFamily="18" charset="0"/>
              </a:rPr>
              <a:t>th</a:t>
            </a:r>
            <a:r>
              <a:rPr lang="en-US" sz="1200" dirty="0">
                <a:cs typeface="Times New Roman" pitchFamily="18" charset="0"/>
              </a:rPr>
              <a:t> at 21:57 UTC</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US" sz="1200" dirty="0" smtClean="0">
              <a:latin typeface="+mj-lt"/>
            </a:endParaRPr>
          </a:p>
        </p:txBody>
      </p:sp>
      <p:grpSp>
        <p:nvGrpSpPr>
          <p:cNvPr id="9" name="Group 8"/>
          <p:cNvGrpSpPr/>
          <p:nvPr/>
        </p:nvGrpSpPr>
        <p:grpSpPr>
          <a:xfrm>
            <a:off x="5280979" y="3024022"/>
            <a:ext cx="3429985" cy="3371887"/>
            <a:chOff x="1739900" y="609600"/>
            <a:chExt cx="5446193" cy="5446193"/>
          </a:xfrm>
        </p:grpSpPr>
        <p:pic>
          <p:nvPicPr>
            <p:cNvPr id="10" name="Picture 9" descr="np1130612215727_RAWAYL0_PPI_DZ.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9900" y="609600"/>
              <a:ext cx="5446193" cy="5446193"/>
            </a:xfrm>
            <a:prstGeom prst="rect">
              <a:avLst/>
            </a:prstGeom>
          </p:spPr>
        </p:pic>
        <p:sp>
          <p:nvSpPr>
            <p:cNvPr id="11" name="Oval 10"/>
            <p:cNvSpPr/>
            <p:nvPr/>
          </p:nvSpPr>
          <p:spPr>
            <a:xfrm>
              <a:off x="3187700" y="2133600"/>
              <a:ext cx="762000" cy="736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27500" y="2336800"/>
              <a:ext cx="736600" cy="711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02200" y="2540000"/>
              <a:ext cx="698500" cy="698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13400" y="2641600"/>
              <a:ext cx="736600" cy="736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692400" y="1727200"/>
              <a:ext cx="762000" cy="736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69012" y="2533791"/>
            <a:ext cx="4796700" cy="4304617"/>
            <a:chOff x="1737109" y="1165095"/>
            <a:chExt cx="6274583" cy="5970783"/>
          </a:xfrm>
        </p:grpSpPr>
        <p:pic>
          <p:nvPicPr>
            <p:cNvPr id="1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40908" y="1165095"/>
              <a:ext cx="5970784" cy="5970783"/>
            </a:xfrm>
            <a:prstGeom prst="rect">
              <a:avLst/>
            </a:prstGeom>
            <a:noFill/>
            <a:ln w="9525">
              <a:noFill/>
              <a:miter lim="800000"/>
              <a:headEnd/>
              <a:tailEnd/>
            </a:ln>
          </p:spPr>
        </p:pic>
        <p:pic>
          <p:nvPicPr>
            <p:cNvPr id="18" name="Picture 2"/>
            <p:cNvPicPr>
              <a:picLocks noChangeAspect="1" noChangeArrowheads="1"/>
            </p:cNvPicPr>
            <p:nvPr/>
          </p:nvPicPr>
          <p:blipFill>
            <a:blip r:embed="rId7" cstate="print"/>
            <a:srcRect/>
            <a:stretch>
              <a:fillRect/>
            </a:stretch>
          </p:blipFill>
          <p:spPr bwMode="auto">
            <a:xfrm>
              <a:off x="1737109" y="1977720"/>
              <a:ext cx="2944178" cy="1704525"/>
            </a:xfrm>
            <a:prstGeom prst="rect">
              <a:avLst/>
            </a:prstGeom>
            <a:noFill/>
            <a:ln w="9525">
              <a:noFill/>
              <a:miter lim="800000"/>
              <a:headEnd/>
              <a:tailEnd/>
            </a:ln>
          </p:spPr>
        </p:pic>
        <p:sp>
          <p:nvSpPr>
            <p:cNvPr id="19" name="Oval 18"/>
            <p:cNvSpPr/>
            <p:nvPr/>
          </p:nvSpPr>
          <p:spPr>
            <a:xfrm>
              <a:off x="2189681" y="2729597"/>
              <a:ext cx="419099" cy="3556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76498" y="2829983"/>
              <a:ext cx="2671963" cy="662516"/>
            </a:xfrm>
            <a:custGeom>
              <a:avLst/>
              <a:gdLst>
                <a:gd name="connsiteX0" fmla="*/ 0 w 2167467"/>
                <a:gd name="connsiteY0" fmla="*/ 14817 h 560917"/>
                <a:gd name="connsiteX1" fmla="*/ 431800 w 2167467"/>
                <a:gd name="connsiteY1" fmla="*/ 27517 h 560917"/>
                <a:gd name="connsiteX2" fmla="*/ 1384300 w 2167467"/>
                <a:gd name="connsiteY2" fmla="*/ 179917 h 560917"/>
                <a:gd name="connsiteX3" fmla="*/ 2044700 w 2167467"/>
                <a:gd name="connsiteY3" fmla="*/ 497417 h 560917"/>
                <a:gd name="connsiteX4" fmla="*/ 2120900 w 2167467"/>
                <a:gd name="connsiteY4" fmla="*/ 560917 h 560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7" h="560917">
                  <a:moveTo>
                    <a:pt x="0" y="14817"/>
                  </a:moveTo>
                  <a:cubicBezTo>
                    <a:pt x="100541" y="7408"/>
                    <a:pt x="201083" y="0"/>
                    <a:pt x="431800" y="27517"/>
                  </a:cubicBezTo>
                  <a:cubicBezTo>
                    <a:pt x="662517" y="55034"/>
                    <a:pt x="1115483" y="101600"/>
                    <a:pt x="1384300" y="179917"/>
                  </a:cubicBezTo>
                  <a:cubicBezTo>
                    <a:pt x="1653117" y="258234"/>
                    <a:pt x="1921933" y="433917"/>
                    <a:pt x="2044700" y="497417"/>
                  </a:cubicBezTo>
                  <a:cubicBezTo>
                    <a:pt x="2167467" y="560917"/>
                    <a:pt x="2144183" y="560917"/>
                    <a:pt x="2120900" y="560917"/>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8132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ffectLst>
                  <a:outerShdw blurRad="38100" dist="38100" dir="2700000" algn="tl">
                    <a:srgbClr val="C0C0C0"/>
                  </a:outerShdw>
                </a:effectLst>
                <a:ea typeface="ＭＳ Ｐゴシック" pitchFamily="-1" charset="-128"/>
              </a:rPr>
              <a:t>What can we do with the data?</a:t>
            </a:r>
          </a:p>
        </p:txBody>
      </p:sp>
      <p:pic>
        <p:nvPicPr>
          <p:cNvPr id="16" name="Picture 4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0056" y="2913280"/>
            <a:ext cx="2176457" cy="1632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04" name="TextBox 5"/>
          <p:cNvSpPr txBox="1">
            <a:spLocks noChangeArrowheads="1"/>
          </p:cNvSpPr>
          <p:nvPr/>
        </p:nvSpPr>
        <p:spPr bwMode="auto">
          <a:xfrm>
            <a:off x="4322763" y="757238"/>
            <a:ext cx="954087" cy="307975"/>
          </a:xfrm>
          <a:prstGeom prst="rect">
            <a:avLst/>
          </a:prstGeom>
          <a:noFill/>
          <a:ln w="9525">
            <a:noFill/>
            <a:miter lim="800000"/>
            <a:headEnd/>
            <a:tailEnd/>
          </a:ln>
        </p:spPr>
        <p:txBody>
          <a:bodyPr wrap="none">
            <a:prstTxWarp prst="textNoShape">
              <a:avLst/>
            </a:prstTxWarp>
            <a:spAutoFit/>
          </a:bodyPr>
          <a:lstStyle/>
          <a:p>
            <a:r>
              <a:rPr lang="en-US" sz="1400" i="1"/>
              <a:t>Landslides</a:t>
            </a:r>
          </a:p>
        </p:txBody>
      </p:sp>
      <p:cxnSp>
        <p:nvCxnSpPr>
          <p:cNvPr id="51205" name="Straight Arrow Connector 9"/>
          <p:cNvCxnSpPr>
            <a:cxnSpLocks noChangeShapeType="1"/>
          </p:cNvCxnSpPr>
          <p:nvPr/>
        </p:nvCxnSpPr>
        <p:spPr bwMode="auto">
          <a:xfrm flipH="1">
            <a:off x="1111250" y="1679575"/>
            <a:ext cx="769938" cy="460375"/>
          </a:xfrm>
          <a:prstGeom prst="straightConnector1">
            <a:avLst/>
          </a:prstGeom>
          <a:noFill/>
          <a:ln w="12700">
            <a:solidFill>
              <a:schemeClr val="tx1"/>
            </a:solidFill>
            <a:round/>
            <a:headEnd/>
            <a:tailEnd type="arrow" w="med" len="med"/>
          </a:ln>
        </p:spPr>
      </p:cxnSp>
      <p:sp>
        <p:nvSpPr>
          <p:cNvPr id="51206" name="TextBox 11"/>
          <p:cNvSpPr txBox="1">
            <a:spLocks noChangeArrowheads="1"/>
          </p:cNvSpPr>
          <p:nvPr/>
        </p:nvSpPr>
        <p:spPr bwMode="auto">
          <a:xfrm>
            <a:off x="1403350" y="823913"/>
            <a:ext cx="822325" cy="307975"/>
          </a:xfrm>
          <a:prstGeom prst="rect">
            <a:avLst/>
          </a:prstGeom>
          <a:noFill/>
          <a:ln w="9525">
            <a:noFill/>
            <a:miter lim="800000"/>
            <a:headEnd/>
            <a:tailEnd/>
          </a:ln>
        </p:spPr>
        <p:txBody>
          <a:bodyPr wrap="none">
            <a:prstTxWarp prst="textNoShape">
              <a:avLst/>
            </a:prstTxWarp>
            <a:spAutoFit/>
          </a:bodyPr>
          <a:lstStyle/>
          <a:p>
            <a:r>
              <a:rPr lang="en-US" sz="1400" i="1"/>
              <a:t>Flooding</a:t>
            </a:r>
          </a:p>
        </p:txBody>
      </p:sp>
      <p:sp>
        <p:nvSpPr>
          <p:cNvPr id="51207" name="TextBox 13"/>
          <p:cNvSpPr txBox="1">
            <a:spLocks noChangeArrowheads="1"/>
          </p:cNvSpPr>
          <p:nvPr/>
        </p:nvSpPr>
        <p:spPr bwMode="auto">
          <a:xfrm>
            <a:off x="396875" y="4924425"/>
            <a:ext cx="2786063" cy="307975"/>
          </a:xfrm>
          <a:prstGeom prst="rect">
            <a:avLst/>
          </a:prstGeom>
          <a:noFill/>
          <a:ln w="9525">
            <a:noFill/>
            <a:miter lim="800000"/>
            <a:headEnd/>
            <a:tailEnd/>
          </a:ln>
        </p:spPr>
        <p:txBody>
          <a:bodyPr wrap="none">
            <a:prstTxWarp prst="textNoShape">
              <a:avLst/>
            </a:prstTxWarp>
            <a:spAutoFit/>
          </a:bodyPr>
          <a:lstStyle/>
          <a:p>
            <a:r>
              <a:rPr lang="en-US" sz="1400" i="1"/>
              <a:t>Agriculture/Famine Early Warning</a:t>
            </a:r>
          </a:p>
        </p:txBody>
      </p:sp>
      <p:sp>
        <p:nvSpPr>
          <p:cNvPr id="51208" name="TextBox 16"/>
          <p:cNvSpPr txBox="1">
            <a:spLocks noChangeArrowheads="1"/>
          </p:cNvSpPr>
          <p:nvPr/>
        </p:nvSpPr>
        <p:spPr bwMode="auto">
          <a:xfrm>
            <a:off x="939800" y="2881313"/>
            <a:ext cx="1901825" cy="306387"/>
          </a:xfrm>
          <a:prstGeom prst="rect">
            <a:avLst/>
          </a:prstGeom>
          <a:noFill/>
          <a:ln w="9525">
            <a:noFill/>
            <a:miter lim="800000"/>
            <a:headEnd/>
            <a:tailEnd/>
          </a:ln>
        </p:spPr>
        <p:txBody>
          <a:bodyPr wrap="none">
            <a:prstTxWarp prst="textNoShape">
              <a:avLst/>
            </a:prstTxWarp>
            <a:spAutoFit/>
          </a:bodyPr>
          <a:lstStyle/>
          <a:p>
            <a:r>
              <a:rPr lang="en-US" sz="1400" i="1"/>
              <a:t>Freshwater Availability</a:t>
            </a:r>
          </a:p>
        </p:txBody>
      </p:sp>
      <p:pic>
        <p:nvPicPr>
          <p:cNvPr id="22"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4161" y="1107831"/>
            <a:ext cx="2589700" cy="1670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10" name="TextBox 22"/>
          <p:cNvSpPr txBox="1">
            <a:spLocks noChangeArrowheads="1"/>
          </p:cNvSpPr>
          <p:nvPr/>
        </p:nvSpPr>
        <p:spPr bwMode="auto">
          <a:xfrm>
            <a:off x="6196013" y="769938"/>
            <a:ext cx="2708275" cy="307975"/>
          </a:xfrm>
          <a:prstGeom prst="rect">
            <a:avLst/>
          </a:prstGeom>
          <a:noFill/>
          <a:ln w="9525">
            <a:noFill/>
            <a:miter lim="800000"/>
            <a:headEnd/>
            <a:tailEnd/>
          </a:ln>
        </p:spPr>
        <p:txBody>
          <a:bodyPr wrap="none">
            <a:prstTxWarp prst="textNoShape">
              <a:avLst/>
            </a:prstTxWarp>
            <a:spAutoFit/>
          </a:bodyPr>
          <a:lstStyle/>
          <a:p>
            <a:r>
              <a:rPr lang="en-US" sz="1400" i="1"/>
              <a:t>Land surface and climate modeling</a:t>
            </a:r>
          </a:p>
        </p:txBody>
      </p:sp>
      <p:sp>
        <p:nvSpPr>
          <p:cNvPr id="51211" name="TextBox 24"/>
          <p:cNvSpPr txBox="1">
            <a:spLocks noChangeArrowheads="1"/>
          </p:cNvSpPr>
          <p:nvPr/>
        </p:nvSpPr>
        <p:spPr bwMode="auto">
          <a:xfrm>
            <a:off x="7138988" y="4611688"/>
            <a:ext cx="1177925" cy="307975"/>
          </a:xfrm>
          <a:prstGeom prst="rect">
            <a:avLst/>
          </a:prstGeom>
          <a:noFill/>
          <a:ln w="9525">
            <a:noFill/>
            <a:miter lim="800000"/>
            <a:headEnd/>
            <a:tailEnd/>
          </a:ln>
        </p:spPr>
        <p:txBody>
          <a:bodyPr wrap="none">
            <a:prstTxWarp prst="textNoShape">
              <a:avLst/>
            </a:prstTxWarp>
            <a:spAutoFit/>
          </a:bodyPr>
          <a:lstStyle/>
          <a:p>
            <a:r>
              <a:rPr lang="en-US" sz="1400" i="1"/>
              <a:t>World Health</a:t>
            </a:r>
          </a:p>
        </p:txBody>
      </p:sp>
      <p:sp>
        <p:nvSpPr>
          <p:cNvPr id="51212" name="TextBox 79"/>
          <p:cNvSpPr txBox="1">
            <a:spLocks noChangeArrowheads="1"/>
          </p:cNvSpPr>
          <p:nvPr/>
        </p:nvSpPr>
        <p:spPr bwMode="auto">
          <a:xfrm>
            <a:off x="7118350" y="2857500"/>
            <a:ext cx="1336675" cy="307975"/>
          </a:xfrm>
          <a:prstGeom prst="rect">
            <a:avLst/>
          </a:prstGeom>
          <a:noFill/>
          <a:ln w="9525">
            <a:noFill/>
            <a:miter lim="800000"/>
            <a:headEnd/>
            <a:tailEnd/>
          </a:ln>
        </p:spPr>
        <p:txBody>
          <a:bodyPr wrap="none">
            <a:prstTxWarp prst="textNoShape">
              <a:avLst/>
            </a:prstTxWarp>
            <a:spAutoFit/>
          </a:bodyPr>
          <a:lstStyle/>
          <a:p>
            <a:r>
              <a:rPr lang="en-US" sz="1400" i="1"/>
              <a:t>Extreme Events</a:t>
            </a:r>
          </a:p>
        </p:txBody>
      </p:sp>
      <p:pic>
        <p:nvPicPr>
          <p:cNvPr id="26" name="Picture 2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19" y="5240215"/>
            <a:ext cx="2517197" cy="1503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14" name="TextBox 48"/>
          <p:cNvSpPr txBox="1">
            <a:spLocks noChangeArrowheads="1"/>
          </p:cNvSpPr>
          <p:nvPr/>
        </p:nvSpPr>
        <p:spPr bwMode="auto">
          <a:xfrm>
            <a:off x="3251200" y="3187700"/>
            <a:ext cx="3103563" cy="2308225"/>
          </a:xfrm>
          <a:prstGeom prst="rect">
            <a:avLst/>
          </a:prstGeom>
          <a:noFill/>
          <a:ln w="9525">
            <a:noFill/>
            <a:miter lim="800000"/>
            <a:headEnd/>
            <a:tailEnd/>
          </a:ln>
        </p:spPr>
        <p:txBody>
          <a:bodyPr>
            <a:prstTxWarp prst="textNoShape">
              <a:avLst/>
            </a:prstTxWarp>
            <a:spAutoFit/>
          </a:bodyPr>
          <a:lstStyle/>
          <a:p>
            <a:r>
              <a:rPr lang="en-US">
                <a:solidFill>
                  <a:srgbClr val="000099"/>
                </a:solidFill>
                <a:ea typeface="Arial" charset="0"/>
                <a:cs typeface="Arial" charset="0"/>
              </a:rPr>
              <a:t>The rain and snow data gathered from the TRMM and GPM missions already provide and will extend our capabilities to study a wide range of applications for scientific research and societal benefit.</a:t>
            </a:r>
            <a:endParaRPr lang="en-US">
              <a:solidFill>
                <a:srgbClr val="000099"/>
              </a:solidFill>
            </a:endParaRPr>
          </a:p>
        </p:txBody>
      </p:sp>
      <p:pic>
        <p:nvPicPr>
          <p:cNvPr id="28" name="Picture 4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060" y="3168008"/>
            <a:ext cx="2420083" cy="15780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4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33418" y="4885339"/>
            <a:ext cx="2285268" cy="1823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4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5932" y="1116622"/>
            <a:ext cx="2401011" cy="1681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20556" y="1125414"/>
            <a:ext cx="1287110" cy="772119"/>
          </a:xfrm>
          <a:prstGeom prst="ellipse">
            <a:avLst/>
          </a:prstGeom>
          <a:ln>
            <a:noFill/>
          </a:ln>
          <a:effectLst>
            <a:softEdge rad="112500"/>
          </a:effectLst>
        </p:spPr>
      </p:pic>
      <p:pic>
        <p:nvPicPr>
          <p:cNvPr id="32"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83772" y="1072662"/>
            <a:ext cx="2409092" cy="1768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128"/>
              </a:rPr>
              <a:t>Severe Storms</a:t>
            </a:r>
            <a:endParaRPr lang="en-US" dirty="0">
              <a:ea typeface="ＭＳ Ｐゴシック" charset="-128"/>
            </a:endParaRPr>
          </a:p>
        </p:txBody>
      </p:sp>
      <p:sp>
        <p:nvSpPr>
          <p:cNvPr id="3" name="Slide Number Placeholder 2"/>
          <p:cNvSpPr>
            <a:spLocks noGrp="1"/>
          </p:cNvSpPr>
          <p:nvPr>
            <p:ph type="sldNum" sz="quarter" idx="12"/>
          </p:nvPr>
        </p:nvSpPr>
        <p:spPr/>
        <p:txBody>
          <a:bodyPr/>
          <a:lstStyle/>
          <a:p>
            <a:fld id="{4656137C-C38B-4860-AEEF-E2091D0BA244}" type="slidenum">
              <a:rPr lang="en-US" smtClean="0"/>
              <a:t>12</a:t>
            </a:fld>
            <a:endParaRPr lang="en-US"/>
          </a:p>
        </p:txBody>
      </p:sp>
      <p:sp>
        <p:nvSpPr>
          <p:cNvPr id="7" name="Title 1"/>
          <p:cNvSpPr txBox="1">
            <a:spLocks/>
          </p:cNvSpPr>
          <p:nvPr/>
        </p:nvSpPr>
        <p:spPr bwMode="auto">
          <a:xfrm>
            <a:off x="457200" y="0"/>
            <a:ext cx="8229600" cy="1143000"/>
          </a:xfrm>
          <a:prstGeom prst="rect">
            <a:avLst/>
          </a:prstGeom>
          <a:noFill/>
          <a:ln w="9525">
            <a:noFill/>
            <a:miter lim="800000"/>
            <a:headEnd/>
            <a:tailEnd/>
          </a:ln>
        </p:spPr>
        <p:txBody>
          <a:bodyPr anchor="ctr"/>
          <a:lstStyle/>
          <a:p>
            <a:pPr algn="r" eaLnBrk="0" hangingPunct="0">
              <a:defRPr/>
            </a:pPr>
            <a:endParaRPr lang="en-US" sz="2800" b="1" dirty="0">
              <a:solidFill>
                <a:schemeClr val="bg1"/>
              </a:solidFill>
              <a:effectLst>
                <a:outerShdw blurRad="38100" dist="38100" dir="2700000" algn="tl">
                  <a:srgbClr val="000000">
                    <a:alpha val="43137"/>
                  </a:srgbClr>
                </a:outerShdw>
              </a:effectLst>
              <a:latin typeface="+mj-lt"/>
              <a:ea typeface="ＭＳ Ｐゴシック" charset="-128"/>
              <a:cs typeface="+mj-cs"/>
            </a:endParaRPr>
          </a:p>
        </p:txBody>
      </p:sp>
      <p:sp>
        <p:nvSpPr>
          <p:cNvPr id="19463" name="TextBox 8"/>
          <p:cNvSpPr txBox="1">
            <a:spLocks noChangeArrowheads="1"/>
          </p:cNvSpPr>
          <p:nvPr/>
        </p:nvSpPr>
        <p:spPr bwMode="auto">
          <a:xfrm>
            <a:off x="474132" y="5308937"/>
            <a:ext cx="82888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dirty="0">
                <a:solidFill>
                  <a:schemeClr val="tx2"/>
                </a:solidFill>
                <a:latin typeface="+mn-lt"/>
                <a:cs typeface="Arial" pitchFamily="34" charset="0"/>
              </a:rPr>
              <a:t>TRMM data are used by many tropical cyclone forecasting centers worldwide to detect the location and intensity of tropical cyclones. In 2004, more than 600 tropical cyclone fixes were made using TRMM.</a:t>
            </a:r>
          </a:p>
        </p:txBody>
      </p:sp>
      <p:pic>
        <p:nvPicPr>
          <p:cNvPr id="1946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66202"/>
            <a:ext cx="41148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0" y="1176867"/>
            <a:ext cx="8991600" cy="3235205"/>
            <a:chOff x="-185250" y="2728649"/>
            <a:chExt cx="8991600" cy="3235205"/>
          </a:xfrm>
        </p:grpSpPr>
        <p:pic>
          <p:nvPicPr>
            <p:cNvPr id="14" name="Picture 2" descr="http://trmm.gsfc.nasa.gov/trmm_rain/Events/bopha_4_december_2012_1420_utc_trmm_rada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86084" y="2728649"/>
              <a:ext cx="5520266" cy="32351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250" y="5594522"/>
              <a:ext cx="5544387" cy="369332"/>
            </a:xfrm>
            <a:prstGeom prst="rect">
              <a:avLst/>
            </a:prstGeom>
            <a:noFill/>
          </p:spPr>
          <p:txBody>
            <a:bodyPr wrap="square" rtlCol="0">
              <a:spAutoFit/>
            </a:bodyPr>
            <a:lstStyle/>
            <a:p>
              <a:r>
                <a:rPr lang="en-US" dirty="0" smtClean="0">
                  <a:solidFill>
                    <a:schemeClr val="tx2"/>
                  </a:solidFill>
                </a:rPr>
                <a:t>Typhoon </a:t>
              </a:r>
              <a:r>
                <a:rPr lang="en-US" dirty="0" err="1" smtClean="0">
                  <a:solidFill>
                    <a:schemeClr val="tx2"/>
                  </a:solidFill>
                </a:rPr>
                <a:t>Bopha</a:t>
              </a:r>
              <a:r>
                <a:rPr lang="en-US" dirty="0" smtClean="0">
                  <a:solidFill>
                    <a:schemeClr val="tx2"/>
                  </a:solidFill>
                </a:rPr>
                <a:t>, Dec. 4</a:t>
              </a:r>
              <a:r>
                <a:rPr lang="en-US" baseline="30000" dirty="0" smtClean="0">
                  <a:solidFill>
                    <a:schemeClr val="tx2"/>
                  </a:solidFill>
                </a:rPr>
                <a:t>th</a:t>
              </a:r>
              <a:r>
                <a:rPr lang="en-US" dirty="0" smtClean="0">
                  <a:solidFill>
                    <a:schemeClr val="tx2"/>
                  </a:solidFill>
                </a:rPr>
                <a:t>, 2012</a:t>
              </a:r>
              <a:endParaRPr lang="en-US" sz="2000" dirty="0"/>
            </a:p>
          </p:txBody>
        </p:sp>
      </p:grpSp>
      <p:pic>
        <p:nvPicPr>
          <p:cNvPr id="6" name="a00325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28800" y="1176867"/>
            <a:ext cx="5562600" cy="4171950"/>
          </a:xfrm>
          <a:prstGeom prst="rect">
            <a:avLst/>
          </a:prstGeom>
        </p:spPr>
      </p:pic>
      <p:grpSp>
        <p:nvGrpSpPr>
          <p:cNvPr id="9" name="Group 8"/>
          <p:cNvGrpSpPr/>
          <p:nvPr/>
        </p:nvGrpSpPr>
        <p:grpSpPr>
          <a:xfrm>
            <a:off x="10886" y="1162051"/>
            <a:ext cx="8991600" cy="4186766"/>
            <a:chOff x="2238375" y="1295399"/>
            <a:chExt cx="7031641" cy="3426065"/>
          </a:xfrm>
        </p:grpSpPr>
        <p:sp>
          <p:nvSpPr>
            <p:cNvPr id="8" name="Rectangle 7"/>
            <p:cNvSpPr/>
            <p:nvPr/>
          </p:nvSpPr>
          <p:spPr>
            <a:xfrm>
              <a:off x="2238375" y="1295399"/>
              <a:ext cx="7031641" cy="342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charset="0"/>
                <a:buNone/>
              </a:pPr>
              <a:endParaRPr lang="en-US" sz="2000" dirty="0">
                <a:solidFill>
                  <a:schemeClr val="tx1"/>
                </a:solidFill>
              </a:endParaRPr>
            </a:p>
          </p:txBody>
        </p:sp>
        <p:pic>
          <p:nvPicPr>
            <p:cNvPr id="15" name="Picture 6" descr="Hurricane_Ear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17567" y="1504027"/>
              <a:ext cx="5205046" cy="30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152400" y="1828800"/>
            <a:ext cx="1996924" cy="2554545"/>
          </a:xfrm>
          <a:prstGeom prst="rect">
            <a:avLst/>
          </a:prstGeom>
          <a:noFill/>
        </p:spPr>
        <p:txBody>
          <a:bodyPr wrap="square" rtlCol="0">
            <a:spAutoFit/>
          </a:bodyPr>
          <a:lstStyle/>
          <a:p>
            <a:r>
              <a:rPr lang="en-US" sz="2000" dirty="0">
                <a:ea typeface="Arial" charset="0"/>
                <a:cs typeface="Arial" charset="0"/>
              </a:rPr>
              <a:t>GPM’s orbit will enable observation of tropical cyclones as they progress from tropical to mid-latitude </a:t>
            </a:r>
            <a:r>
              <a:rPr lang="en-US" sz="2000" dirty="0" smtClean="0">
                <a:ea typeface="Arial" charset="0"/>
                <a:cs typeface="Arial" charset="0"/>
              </a:rPr>
              <a:t>systems</a:t>
            </a:r>
            <a:endParaRPr lang="en-US" sz="2000" dirty="0"/>
          </a:p>
        </p:txBody>
      </p:sp>
    </p:spTree>
    <p:extLst>
      <p:ext uri="{BB962C8B-B14F-4D97-AF65-F5344CB8AC3E}">
        <p14:creationId xmlns:p14="http://schemas.microsoft.com/office/powerpoint/2010/main" val="964250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19464"/>
                                        </p:tgtEl>
                                      </p:cBhvr>
                                    </p:animEffect>
                                    <p:set>
                                      <p:cBhvr>
                                        <p:cTn id="10" dur="1" fill="hold">
                                          <p:stCondLst>
                                            <p:cond delay="499"/>
                                          </p:stCondLst>
                                        </p:cTn>
                                        <p:tgtEl>
                                          <p:spTgt spid="1946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718" y="89766"/>
            <a:ext cx="7142163" cy="492125"/>
          </a:xfrm>
        </p:spPr>
        <p:txBody>
          <a:bodyPr>
            <a:noAutofit/>
          </a:bodyPr>
          <a:lstStyle/>
          <a:p>
            <a:pPr>
              <a:defRPr/>
            </a:pPr>
            <a:r>
              <a:rPr lang="en-US" dirty="0" smtClean="0">
                <a:ea typeface="ＭＳ Ｐゴシック" charset="-128"/>
              </a:rPr>
              <a:t>Landslides and flooding</a:t>
            </a:r>
            <a:endParaRPr lang="en-US" dirty="0">
              <a:ea typeface="ＭＳ Ｐゴシック" charset="-128"/>
            </a:endParaRPr>
          </a:p>
        </p:txBody>
      </p:sp>
      <p:sp>
        <p:nvSpPr>
          <p:cNvPr id="21507" name="Text Placeholder 2"/>
          <p:cNvSpPr>
            <a:spLocks noGrp="1"/>
          </p:cNvSpPr>
          <p:nvPr>
            <p:ph type="body" idx="1"/>
          </p:nvPr>
        </p:nvSpPr>
        <p:spPr>
          <a:xfrm>
            <a:off x="128404" y="1925782"/>
            <a:ext cx="4600208" cy="685800"/>
          </a:xfrm>
        </p:spPr>
        <p:txBody>
          <a:bodyPr/>
          <a:lstStyle/>
          <a:p>
            <a:pPr algn="ctr"/>
            <a:r>
              <a:rPr lang="en-US" b="0" dirty="0" smtClean="0">
                <a:solidFill>
                  <a:srgbClr val="960000"/>
                </a:solidFill>
                <a:cs typeface="Times New Roman" pitchFamily="18" charset="0"/>
              </a:rPr>
              <a:t>Landslide Hazard Forecasting</a:t>
            </a:r>
          </a:p>
        </p:txBody>
      </p:sp>
      <p:sp>
        <p:nvSpPr>
          <p:cNvPr id="21508" name="Text Placeholder 4"/>
          <p:cNvSpPr>
            <a:spLocks noGrp="1"/>
          </p:cNvSpPr>
          <p:nvPr>
            <p:ph type="body" sz="quarter" idx="3"/>
          </p:nvPr>
        </p:nvSpPr>
        <p:spPr>
          <a:xfrm>
            <a:off x="5026025" y="1981200"/>
            <a:ext cx="4041775" cy="639762"/>
          </a:xfrm>
        </p:spPr>
        <p:txBody>
          <a:bodyPr/>
          <a:lstStyle/>
          <a:p>
            <a:pPr algn="ctr"/>
            <a:r>
              <a:rPr lang="en-US" b="0" dirty="0" smtClean="0">
                <a:solidFill>
                  <a:srgbClr val="960000"/>
                </a:solidFill>
                <a:cs typeface="Times New Roman" pitchFamily="18" charset="0"/>
              </a:rPr>
              <a:t>Global Flood Modeling</a:t>
            </a:r>
          </a:p>
        </p:txBody>
      </p:sp>
      <p:sp>
        <p:nvSpPr>
          <p:cNvPr id="21509" name="Content Placeholder 2"/>
          <p:cNvSpPr txBox="1">
            <a:spLocks/>
          </p:cNvSpPr>
          <p:nvPr/>
        </p:nvSpPr>
        <p:spPr bwMode="auto">
          <a:xfrm>
            <a:off x="1461958" y="941097"/>
            <a:ext cx="6785986"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buFont typeface="Arial" pitchFamily="34" charset="0"/>
              <a:buNone/>
            </a:pPr>
            <a:r>
              <a:rPr lang="en-US" sz="2400" dirty="0">
                <a:solidFill>
                  <a:schemeClr val="tx2"/>
                </a:solidFill>
                <a:latin typeface="+mn-lt"/>
                <a:cs typeface="Arial" pitchFamily="34" charset="0"/>
              </a:rPr>
              <a:t>GPM will provide </a:t>
            </a:r>
            <a:r>
              <a:rPr lang="en-US" sz="2400" dirty="0" smtClean="0">
                <a:solidFill>
                  <a:schemeClr val="tx2"/>
                </a:solidFill>
                <a:latin typeface="+mn-lt"/>
                <a:cs typeface="Arial" pitchFamily="34" charset="0"/>
              </a:rPr>
              <a:t>rain accumulation </a:t>
            </a:r>
            <a:r>
              <a:rPr lang="en-US" sz="2400" dirty="0">
                <a:solidFill>
                  <a:schemeClr val="tx2"/>
                </a:solidFill>
                <a:latin typeface="+mn-lt"/>
                <a:cs typeface="Arial" pitchFamily="34" charset="0"/>
              </a:rPr>
              <a:t>and distribution data </a:t>
            </a:r>
            <a:r>
              <a:rPr lang="en-US" sz="2400" dirty="0" smtClean="0">
                <a:solidFill>
                  <a:schemeClr val="tx2"/>
                </a:solidFill>
                <a:latin typeface="+mn-lt"/>
                <a:cs typeface="Arial" pitchFamily="34" charset="0"/>
              </a:rPr>
              <a:t>at high resolution to </a:t>
            </a:r>
            <a:r>
              <a:rPr lang="en-US" sz="2400" dirty="0">
                <a:solidFill>
                  <a:schemeClr val="tx2"/>
                </a:solidFill>
                <a:latin typeface="+mn-lt"/>
                <a:cs typeface="Arial" pitchFamily="34" charset="0"/>
              </a:rPr>
              <a:t>advance predictions of high-impact natural hazard events</a:t>
            </a:r>
          </a:p>
        </p:txBody>
      </p:sp>
      <p:sp>
        <p:nvSpPr>
          <p:cNvPr id="21510" name="Slide Number Placeholder 4"/>
          <p:cNvSpPr>
            <a:spLocks noGrp="1"/>
          </p:cNvSpPr>
          <p:nvPr>
            <p:ph type="sldNum" sz="quarter" idx="12"/>
          </p:nvPr>
        </p:nvSpPr>
        <p:spPr bwMode="auto">
          <a:xfrm>
            <a:off x="7924800" y="6492875"/>
            <a:ext cx="1143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1D0B18D-AD4D-4A97-A54E-FA1263CD0229}" type="slidenum">
              <a:rPr lang="en-US" smtClean="0">
                <a:solidFill>
                  <a:srgbClr val="898989"/>
                </a:solidFill>
                <a:latin typeface="Calibri" pitchFamily="34" charset="0"/>
              </a:rPr>
              <a:pPr eaLnBrk="1" hangingPunct="1"/>
              <a:t>13</a:t>
            </a:fld>
            <a:endParaRPr lang="en-US" smtClean="0">
              <a:solidFill>
                <a:srgbClr val="898989"/>
              </a:solidFill>
              <a:latin typeface="Calibri" pitchFamily="34" charset="0"/>
            </a:endParaRPr>
          </a:p>
        </p:txBody>
      </p:sp>
      <p:grpSp>
        <p:nvGrpSpPr>
          <p:cNvPr id="5" name="Group 4"/>
          <p:cNvGrpSpPr/>
          <p:nvPr/>
        </p:nvGrpSpPr>
        <p:grpSpPr>
          <a:xfrm>
            <a:off x="132616" y="2057400"/>
            <a:ext cx="4595996" cy="4278929"/>
            <a:chOff x="304800" y="2211388"/>
            <a:chExt cx="4595996" cy="4278929"/>
          </a:xfrm>
        </p:grpSpPr>
        <p:sp>
          <p:nvSpPr>
            <p:cNvPr id="21512" name="Text Box 5"/>
            <p:cNvSpPr txBox="1">
              <a:spLocks noChangeArrowheads="1"/>
            </p:cNvSpPr>
            <p:nvPr/>
          </p:nvSpPr>
          <p:spPr bwMode="auto">
            <a:xfrm>
              <a:off x="709796" y="5566987"/>
              <a:ext cx="419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dirty="0">
                  <a:solidFill>
                    <a:schemeClr val="tx2"/>
                  </a:solidFill>
                  <a:latin typeface="+mn-lt"/>
                  <a:cs typeface="Arial" pitchFamily="34" charset="0"/>
                </a:rPr>
                <a:t>GPM will enhance modeling capabilities to estimate potentially susceptible areas to rainfall-triggered landslides. </a:t>
              </a:r>
            </a:p>
          </p:txBody>
        </p:sp>
        <p:sp>
          <p:nvSpPr>
            <p:cNvPr id="13" name="Rectangle 2"/>
            <p:cNvSpPr txBox="1">
              <a:spLocks noChangeArrowheads="1"/>
            </p:cNvSpPr>
            <p:nvPr/>
          </p:nvSpPr>
          <p:spPr>
            <a:xfrm>
              <a:off x="3348038" y="3200400"/>
              <a:ext cx="1200150" cy="1138238"/>
            </a:xfrm>
            <a:prstGeom prst="rect">
              <a:avLst/>
            </a:prstGeom>
          </p:spPr>
          <p:txBody>
            <a:bodyPr anchor="b"/>
            <a:lstStyle/>
            <a:p>
              <a:pPr algn="ctr" defTabSz="914400" fontAlgn="auto">
                <a:spcAft>
                  <a:spcPts val="0"/>
                </a:spcAft>
                <a:defRPr/>
              </a:pPr>
              <a:r>
                <a:rPr lang="en-US" dirty="0">
                  <a:solidFill>
                    <a:schemeClr val="tx2"/>
                  </a:solidFill>
                  <a:latin typeface="Arial" charset="0"/>
                  <a:ea typeface="+mj-ea"/>
                  <a:cs typeface="+mj-cs"/>
                </a:rPr>
                <a:t>Typhoon </a:t>
              </a:r>
              <a:r>
                <a:rPr lang="en-US" dirty="0" err="1">
                  <a:solidFill>
                    <a:schemeClr val="tx2"/>
                  </a:solidFill>
                  <a:latin typeface="Arial" charset="0"/>
                  <a:ea typeface="+mj-ea"/>
                  <a:cs typeface="+mj-cs"/>
                </a:rPr>
                <a:t>Morakot</a:t>
              </a:r>
              <a:r>
                <a:rPr lang="en-US" dirty="0">
                  <a:solidFill>
                    <a:schemeClr val="tx2"/>
                  </a:solidFill>
                  <a:latin typeface="Arial" charset="0"/>
                  <a:ea typeface="+mj-ea"/>
                  <a:cs typeface="+mj-cs"/>
                </a:rPr>
                <a:t> (</a:t>
              </a:r>
              <a:r>
                <a:rPr lang="en-US" dirty="0" err="1">
                  <a:solidFill>
                    <a:schemeClr val="tx2"/>
                  </a:solidFill>
                  <a:latin typeface="Arial" charset="0"/>
                  <a:ea typeface="+mj-ea"/>
                  <a:cs typeface="+mj-cs"/>
                </a:rPr>
                <a:t>Etau</a:t>
              </a:r>
              <a:r>
                <a:rPr lang="en-US" dirty="0">
                  <a:solidFill>
                    <a:schemeClr val="tx2"/>
                  </a:solidFill>
                  <a:latin typeface="Arial" charset="0"/>
                  <a:ea typeface="+mj-ea"/>
                  <a:cs typeface="+mj-cs"/>
                </a:rPr>
                <a:t>) August 8</a:t>
              </a:r>
              <a:r>
                <a:rPr lang="en-US" baseline="30000" dirty="0">
                  <a:solidFill>
                    <a:schemeClr val="tx2"/>
                  </a:solidFill>
                  <a:latin typeface="Arial" charset="0"/>
                  <a:ea typeface="+mj-ea"/>
                  <a:cs typeface="+mj-cs"/>
                </a:rPr>
                <a:t>th</a:t>
              </a:r>
              <a:r>
                <a:rPr lang="en-US" dirty="0">
                  <a:solidFill>
                    <a:schemeClr val="tx2"/>
                  </a:solidFill>
                  <a:latin typeface="Arial" charset="0"/>
                  <a:ea typeface="+mj-ea"/>
                  <a:cs typeface="+mj-cs"/>
                </a:rPr>
                <a:t>, 2009</a:t>
              </a:r>
            </a:p>
          </p:txBody>
        </p:sp>
        <p:pic>
          <p:nvPicPr>
            <p:cNvPr id="2151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1038" y="2767013"/>
              <a:ext cx="26670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2750" y="4343400"/>
              <a:ext cx="16192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6"/>
            <p:cNvSpPr txBox="1">
              <a:spLocks noChangeArrowheads="1"/>
            </p:cNvSpPr>
            <p:nvPr/>
          </p:nvSpPr>
          <p:spPr bwMode="auto">
            <a:xfrm>
              <a:off x="681038" y="47244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000" dirty="0">
                  <a:solidFill>
                    <a:srgbClr val="960000"/>
                  </a:solidFill>
                  <a:cs typeface="Arial" pitchFamily="34" charset="0"/>
                </a:rPr>
                <a:t>Over 500 people killed in </a:t>
              </a:r>
              <a:r>
                <a:rPr lang="en-US" sz="1000" dirty="0" err="1">
                  <a:solidFill>
                    <a:srgbClr val="960000"/>
                  </a:solidFill>
                  <a:cs typeface="Arial" pitchFamily="34" charset="0"/>
                </a:rPr>
                <a:t>Shiao</a:t>
              </a:r>
              <a:r>
                <a:rPr lang="en-US" sz="1000" dirty="0">
                  <a:solidFill>
                    <a:srgbClr val="960000"/>
                  </a:solidFill>
                  <a:cs typeface="Arial" pitchFamily="34" charset="0"/>
                </a:rPr>
                <a:t> Lin, triggered numerous and massive landslides throughout Southern and Central Taiwan</a:t>
              </a:r>
            </a:p>
          </p:txBody>
        </p:sp>
        <p:sp>
          <p:nvSpPr>
            <p:cNvPr id="21517" name="Rectangle 6"/>
            <p:cNvSpPr>
              <a:spLocks noChangeArrowheads="1"/>
            </p:cNvSpPr>
            <p:nvPr/>
          </p:nvSpPr>
          <p:spPr bwMode="auto">
            <a:xfrm>
              <a:off x="304800" y="2211388"/>
              <a:ext cx="34575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174625" indent="-174625">
                <a:lnSpc>
                  <a:spcPct val="95000"/>
                </a:lnSpc>
                <a:spcBef>
                  <a:spcPct val="35000"/>
                </a:spcBef>
                <a:buClr>
                  <a:srgbClr val="FF0000"/>
                </a:buClr>
                <a:buSzPct val="100000"/>
              </a:pPr>
              <a:r>
                <a:rPr lang="en-US" i="1">
                  <a:solidFill>
                    <a:srgbClr val="960000"/>
                  </a:solidFill>
                  <a:latin typeface="Times New Roman" pitchFamily="18" charset="0"/>
                  <a:cs typeface="Times New Roman" pitchFamily="18" charset="0"/>
                </a:rPr>
                <a:t> </a:t>
              </a:r>
            </a:p>
          </p:txBody>
        </p:sp>
        <p:cxnSp>
          <p:nvCxnSpPr>
            <p:cNvPr id="18" name="Straight Arrow Connector 17"/>
            <p:cNvCxnSpPr/>
            <p:nvPr/>
          </p:nvCxnSpPr>
          <p:spPr>
            <a:xfrm rot="10800000">
              <a:off x="1443038" y="4495800"/>
              <a:ext cx="1524000" cy="304800"/>
            </a:xfrm>
            <a:prstGeom prst="straightConnector1">
              <a:avLst/>
            </a:prstGeom>
            <a:ln w="28575">
              <a:solidFill>
                <a:srgbClr val="96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749800" y="2667000"/>
            <a:ext cx="4318000" cy="3572868"/>
            <a:chOff x="4749800" y="2836862"/>
            <a:chExt cx="4318000" cy="3572868"/>
          </a:xfrm>
        </p:grpSpPr>
        <p:sp>
          <p:nvSpPr>
            <p:cNvPr id="21511" name="TextBox 10"/>
            <p:cNvSpPr txBox="1">
              <a:spLocks noChangeArrowheads="1"/>
            </p:cNvSpPr>
            <p:nvPr/>
          </p:nvSpPr>
          <p:spPr bwMode="auto">
            <a:xfrm>
              <a:off x="4876800" y="5486400"/>
              <a:ext cx="3962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dirty="0" smtClean="0">
                  <a:solidFill>
                    <a:schemeClr val="tx2"/>
                  </a:solidFill>
                  <a:latin typeface="+mn-lt"/>
                  <a:cs typeface="Arial" pitchFamily="34" charset="0"/>
                </a:rPr>
                <a:t>Real-time </a:t>
              </a:r>
              <a:r>
                <a:rPr lang="en-US" dirty="0">
                  <a:solidFill>
                    <a:schemeClr val="tx2"/>
                  </a:solidFill>
                  <a:latin typeface="+mn-lt"/>
                  <a:cs typeface="Arial" pitchFamily="34" charset="0"/>
                </a:rPr>
                <a:t>estimates of flood areas using satellite rainfall and a hydrological model updated globally, every 3 </a:t>
              </a:r>
              <a:r>
                <a:rPr lang="en-US" dirty="0" err="1" smtClean="0">
                  <a:solidFill>
                    <a:schemeClr val="tx2"/>
                  </a:solidFill>
                  <a:latin typeface="+mn-lt"/>
                  <a:cs typeface="Arial" pitchFamily="34" charset="0"/>
                </a:rPr>
                <a:t>hrs</a:t>
              </a:r>
              <a:endParaRPr lang="en-US" dirty="0">
                <a:solidFill>
                  <a:schemeClr val="tx2"/>
                </a:solidFill>
                <a:latin typeface="+mn-lt"/>
                <a:cs typeface="Arial" pitchFamily="34" charset="0"/>
              </a:endParaRPr>
            </a:p>
          </p:txBody>
        </p:sp>
        <p:pic>
          <p:nvPicPr>
            <p:cNvPr id="215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9800" y="2836862"/>
              <a:ext cx="306863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836862"/>
              <a:ext cx="22098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Date Placeholder 2"/>
          <p:cNvSpPr>
            <a:spLocks noGrp="1"/>
          </p:cNvSpPr>
          <p:nvPr>
            <p:ph type="dt" sz="half" idx="10"/>
          </p:nvPr>
        </p:nvSpPr>
        <p:spPr/>
        <p:txBody>
          <a:bodyPr/>
          <a:lstStyle/>
          <a:p>
            <a:fld id="{687B1773-EF3B-4778-92E6-C5138DA4BBEB}" type="datetime1">
              <a:rPr lang="en-US" smtClean="0"/>
              <a:t>7/3/13</a:t>
            </a:fld>
            <a:endParaRPr lang="en-US"/>
          </a:p>
        </p:txBody>
      </p:sp>
    </p:spTree>
    <p:extLst>
      <p:ext uri="{BB962C8B-B14F-4D97-AF65-F5344CB8AC3E}">
        <p14:creationId xmlns:p14="http://schemas.microsoft.com/office/powerpoint/2010/main" val="543770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animEffect transition="in" filter="fade">
                                      <p:cBhvr>
                                        <p:cTn id="10" dur="500"/>
                                        <p:tgtEl>
                                          <p:spTgt spid="215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508">
                                            <p:txEl>
                                              <p:pRg st="0" end="0"/>
                                            </p:txEl>
                                          </p:spTgt>
                                        </p:tgtEl>
                                        <p:attrNameLst>
                                          <p:attrName>style.visibility</p:attrName>
                                        </p:attrNameLst>
                                      </p:cBhvr>
                                      <p:to>
                                        <p:strVal val="visible"/>
                                      </p:to>
                                    </p:set>
                                    <p:animEffect transition="in" filter="fade">
                                      <p:cBhvr>
                                        <p:cTn id="18" dur="500"/>
                                        <p:tgtEl>
                                          <p:spTgt spid="21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20" y="-5"/>
            <a:ext cx="7322108" cy="678880"/>
          </a:xfrm>
        </p:spPr>
        <p:txBody>
          <a:bodyPr>
            <a:normAutofit fontScale="90000"/>
          </a:bodyPr>
          <a:lstStyle/>
          <a:p>
            <a:pPr>
              <a:defRPr/>
            </a:pPr>
            <a:r>
              <a:rPr lang="en-US" sz="2400" dirty="0">
                <a:ea typeface="ＭＳ Ｐゴシック" charset="-128"/>
              </a:rPr>
              <a:t>Climate </a:t>
            </a:r>
            <a:r>
              <a:rPr lang="en-US" sz="2400" dirty="0" smtClean="0">
                <a:ea typeface="ＭＳ Ｐゴシック" charset="-128"/>
              </a:rPr>
              <a:t>Modeling and Numerical Weather Prediction (NWP)</a:t>
            </a:r>
            <a:endParaRPr lang="en-US" sz="2400" dirty="0">
              <a:ea typeface="ＭＳ Ｐゴシック" charset="-128"/>
            </a:endParaRPr>
          </a:p>
        </p:txBody>
      </p:sp>
      <p:sp>
        <p:nvSpPr>
          <p:cNvPr id="20485" name="Text Placeholder 4"/>
          <p:cNvSpPr>
            <a:spLocks noGrp="1"/>
          </p:cNvSpPr>
          <p:nvPr>
            <p:ph type="body" sz="quarter" idx="3"/>
          </p:nvPr>
        </p:nvSpPr>
        <p:spPr>
          <a:xfrm>
            <a:off x="5294312" y="1066800"/>
            <a:ext cx="3773488" cy="639763"/>
          </a:xfrm>
        </p:spPr>
        <p:txBody>
          <a:bodyPr>
            <a:normAutofit fontScale="92500"/>
          </a:bodyPr>
          <a:lstStyle/>
          <a:p>
            <a:r>
              <a:rPr lang="en-US" b="0" dirty="0">
                <a:solidFill>
                  <a:srgbClr val="002060"/>
                </a:solidFill>
              </a:rPr>
              <a:t>R</a:t>
            </a:r>
            <a:r>
              <a:rPr lang="en-US" b="0" dirty="0" smtClean="0">
                <a:solidFill>
                  <a:srgbClr val="002060"/>
                </a:solidFill>
              </a:rPr>
              <a:t>ainfall accumulation for NWP</a:t>
            </a:r>
          </a:p>
        </p:txBody>
      </p:sp>
      <p:sp>
        <p:nvSpPr>
          <p:cNvPr id="9" name="TextBox 8"/>
          <p:cNvSpPr txBox="1"/>
          <p:nvPr/>
        </p:nvSpPr>
        <p:spPr>
          <a:xfrm>
            <a:off x="457199" y="5902036"/>
            <a:ext cx="8836026"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dirty="0">
                <a:solidFill>
                  <a:schemeClr val="tx2"/>
                </a:solidFill>
                <a:latin typeface="Arial" pitchFamily="34" charset="0"/>
                <a:cs typeface="Arial" pitchFamily="34" charset="0"/>
              </a:rPr>
              <a:t>Precipitation observations are in use at ECMWF, NCEP, JMA, and other NWP centers to improve weather forecasting. </a:t>
            </a:r>
          </a:p>
        </p:txBody>
      </p:sp>
      <p:sp>
        <p:nvSpPr>
          <p:cNvPr id="20488" name="TextBox 9"/>
          <p:cNvSpPr txBox="1">
            <a:spLocks noChangeArrowheads="1"/>
          </p:cNvSpPr>
          <p:nvPr/>
        </p:nvSpPr>
        <p:spPr bwMode="auto">
          <a:xfrm>
            <a:off x="3914775" y="4371975"/>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a:solidFill>
                  <a:schemeClr val="bg1"/>
                </a:solidFill>
              </a:rPr>
              <a:t>Hurricane Earl</a:t>
            </a:r>
          </a:p>
        </p:txBody>
      </p:sp>
      <p:sp>
        <p:nvSpPr>
          <p:cNvPr id="3" name="Slide Number Placeholder 2"/>
          <p:cNvSpPr>
            <a:spLocks noGrp="1"/>
          </p:cNvSpPr>
          <p:nvPr>
            <p:ph type="sldNum" sz="quarter" idx="12"/>
          </p:nvPr>
        </p:nvSpPr>
        <p:spPr/>
        <p:txBody>
          <a:bodyPr/>
          <a:lstStyle/>
          <a:p>
            <a:fld id="{4656137C-C38B-4860-AEEF-E2091D0BA244}" type="slidenum">
              <a:rPr lang="en-US" smtClean="0"/>
              <a:t>14</a:t>
            </a:fld>
            <a:endParaRPr lang="en-US"/>
          </a:p>
        </p:txBody>
      </p:sp>
      <p:sp>
        <p:nvSpPr>
          <p:cNvPr id="7" name="Text Placeholder 6"/>
          <p:cNvSpPr>
            <a:spLocks noGrp="1"/>
          </p:cNvSpPr>
          <p:nvPr>
            <p:ph type="body" idx="1"/>
          </p:nvPr>
        </p:nvSpPr>
        <p:spPr>
          <a:xfrm>
            <a:off x="665018" y="1485900"/>
            <a:ext cx="4303856" cy="685800"/>
          </a:xfrm>
        </p:spPr>
        <p:txBody>
          <a:bodyPr/>
          <a:lstStyle/>
          <a:p>
            <a:r>
              <a:rPr lang="en-US" sz="2000" b="0" dirty="0">
                <a:solidFill>
                  <a:schemeClr val="tx2"/>
                </a:solidFill>
              </a:rPr>
              <a:t>Modeling short and long-term fluctuations in climate and the water </a:t>
            </a:r>
            <a:r>
              <a:rPr lang="en-US" sz="2000" b="0" dirty="0" smtClean="0">
                <a:solidFill>
                  <a:schemeClr val="tx2"/>
                </a:solidFill>
              </a:rPr>
              <a:t>cycle</a:t>
            </a:r>
            <a:endParaRPr lang="en-US" sz="2000" b="0" dirty="0">
              <a:solidFill>
                <a:schemeClr val="tx2"/>
              </a:solidFill>
            </a:endParaRPr>
          </a:p>
        </p:txBody>
      </p:sp>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 y="2382982"/>
            <a:ext cx="4983163" cy="321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mericas_accumulatio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6400" y="1677762"/>
            <a:ext cx="3317289" cy="4113438"/>
          </a:xfrm>
          <a:prstGeom prst="rect">
            <a:avLst/>
          </a:prstGeom>
        </p:spPr>
      </p:pic>
    </p:spTree>
    <p:extLst>
      <p:ext uri="{BB962C8B-B14F-4D97-AF65-F5344CB8AC3E}">
        <p14:creationId xmlns:p14="http://schemas.microsoft.com/office/powerpoint/2010/main" val="20962173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24695"/>
            <a:ext cx="8229600" cy="914400"/>
          </a:xfrm>
        </p:spPr>
        <p:txBody>
          <a:bodyPr>
            <a:normAutofit/>
          </a:bodyPr>
          <a:lstStyle/>
          <a:p>
            <a:r>
              <a:rPr lang="en-US" dirty="0" smtClean="0"/>
              <a:t>Freshwater availability and agriculture</a:t>
            </a:r>
            <a:endParaRPr lang="en-US" dirty="0"/>
          </a:p>
        </p:txBody>
      </p:sp>
      <p:sp>
        <p:nvSpPr>
          <p:cNvPr id="7" name="Slide Number Placeholder 6"/>
          <p:cNvSpPr>
            <a:spLocks noGrp="1"/>
          </p:cNvSpPr>
          <p:nvPr>
            <p:ph type="sldNum" sz="quarter" idx="12"/>
          </p:nvPr>
        </p:nvSpPr>
        <p:spPr/>
        <p:txBody>
          <a:bodyPr/>
          <a:lstStyle/>
          <a:p>
            <a:fld id="{4656137C-C38B-4860-AEEF-E2091D0BA244}" type="slidenum">
              <a:rPr lang="en-US" smtClean="0"/>
              <a:t>15</a:t>
            </a:fld>
            <a:endParaRPr lang="en-US"/>
          </a:p>
        </p:txBody>
      </p:sp>
      <p:sp>
        <p:nvSpPr>
          <p:cNvPr id="16" name="TextBox 15"/>
          <p:cNvSpPr txBox="1"/>
          <p:nvPr/>
        </p:nvSpPr>
        <p:spPr>
          <a:xfrm>
            <a:off x="1578657" y="6356350"/>
            <a:ext cx="1728102" cy="307777"/>
          </a:xfrm>
          <a:prstGeom prst="rect">
            <a:avLst/>
          </a:prstGeom>
          <a:noFill/>
        </p:spPr>
        <p:txBody>
          <a:bodyPr wrap="none" rtlCol="0">
            <a:spAutoFit/>
          </a:bodyPr>
          <a:lstStyle/>
          <a:p>
            <a:r>
              <a:rPr lang="en-US" sz="1400" dirty="0"/>
              <a:t>http://www.fews.net</a:t>
            </a:r>
          </a:p>
        </p:txBody>
      </p:sp>
      <p:sp>
        <p:nvSpPr>
          <p:cNvPr id="14" name="TextBox 13"/>
          <p:cNvSpPr txBox="1"/>
          <p:nvPr/>
        </p:nvSpPr>
        <p:spPr>
          <a:xfrm>
            <a:off x="2442708" y="1216343"/>
            <a:ext cx="2215671" cy="338554"/>
          </a:xfrm>
          <a:prstGeom prst="rect">
            <a:avLst/>
          </a:prstGeom>
          <a:noFill/>
        </p:spPr>
        <p:txBody>
          <a:bodyPr wrap="none" rtlCol="0">
            <a:spAutoFit/>
          </a:bodyPr>
          <a:lstStyle/>
          <a:p>
            <a:r>
              <a:rPr lang="en-US" sz="1600" dirty="0" smtClean="0"/>
              <a:t>Oct-Dec 2012 Outlook</a:t>
            </a:r>
            <a:endParaRPr lang="en-US" sz="1600" dirty="0"/>
          </a:p>
        </p:txBody>
      </p:sp>
      <p:pic>
        <p:nvPicPr>
          <p:cNvPr id="14338" name="Picture 2" descr="http://www.grida.no/graphicslib/thumbs/1805c933-493c-4b85-be16-ad06eb342332/large/water-scarcity-index_14f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008570"/>
            <a:ext cx="8011192" cy="4316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639759" y="1300269"/>
            <a:ext cx="5334000" cy="685800"/>
          </a:xfrm>
        </p:spPr>
        <p:txBody>
          <a:bodyPr/>
          <a:lstStyle/>
          <a:p>
            <a:r>
              <a:rPr lang="en-US" sz="2800" b="0" dirty="0">
                <a:solidFill>
                  <a:schemeClr val="tx2"/>
                </a:solidFill>
                <a:cs typeface="Arial" charset="0"/>
              </a:rPr>
              <a:t>Areas experiencing water </a:t>
            </a:r>
            <a:r>
              <a:rPr lang="en-US" sz="2800" b="0" dirty="0" smtClean="0">
                <a:solidFill>
                  <a:schemeClr val="tx2"/>
                </a:solidFill>
                <a:cs typeface="Arial" charset="0"/>
              </a:rPr>
              <a:t>stress</a:t>
            </a:r>
            <a:endParaRPr lang="en-US" sz="2800" b="0" dirty="0">
              <a:solidFill>
                <a:schemeClr val="tx2"/>
              </a:solidFill>
              <a:cs typeface="Arial"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2636" y="2819400"/>
            <a:ext cx="75247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3"/>
          </p:nvPr>
        </p:nvSpPr>
        <p:spPr>
          <a:xfrm>
            <a:off x="4946338" y="1581163"/>
            <a:ext cx="4041775" cy="685800"/>
          </a:xfrm>
        </p:spPr>
        <p:txBody>
          <a:bodyPr>
            <a:noAutofit/>
          </a:bodyPr>
          <a:lstStyle/>
          <a:p>
            <a:r>
              <a:rPr lang="en-US" sz="1800" b="0" dirty="0">
                <a:solidFill>
                  <a:schemeClr val="tx2"/>
                </a:solidFill>
                <a:cs typeface="Arial" pitchFamily="34" charset="0"/>
              </a:rPr>
              <a:t>Accurate satellite precipitation estimates are critical to crop forecasts. Famine Earth Warning System (FEWS) relies on TRMM and other satellite estimates for anticipating </a:t>
            </a:r>
            <a:r>
              <a:rPr lang="en-US" sz="1800" b="0" dirty="0" smtClean="0">
                <a:solidFill>
                  <a:schemeClr val="tx2"/>
                </a:solidFill>
                <a:cs typeface="Arial" pitchFamily="34" charset="0"/>
              </a:rPr>
              <a:t>poor growing seasons.</a:t>
            </a:r>
            <a:endParaRPr lang="en-US" sz="1800" b="0" dirty="0">
              <a:solidFill>
                <a:schemeClr val="tx2"/>
              </a:solidFill>
              <a:cs typeface="Arial" pitchFamily="34" charset="0"/>
            </a:endParaRPr>
          </a:p>
        </p:txBody>
      </p:sp>
      <p:sp>
        <p:nvSpPr>
          <p:cNvPr id="6" name="Rectangle 5"/>
          <p:cNvSpPr/>
          <p:nvPr/>
        </p:nvSpPr>
        <p:spPr>
          <a:xfrm>
            <a:off x="6400800" y="4191000"/>
            <a:ext cx="11430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descr="http://www.fews.net/_fews/images/imagery/r2_medium_f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069" y="789705"/>
            <a:ext cx="4623304" cy="363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75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338"/>
                                        </p:tgtEl>
                                      </p:cBhvr>
                                    </p:animEffect>
                                    <p:set>
                                      <p:cBhvr>
                                        <p:cTn id="7" dur="1" fill="hold">
                                          <p:stCondLst>
                                            <p:cond delay="499"/>
                                          </p:stCondLst>
                                        </p:cTn>
                                        <p:tgtEl>
                                          <p:spTgt spid="1433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3" grpId="0" build="p"/>
      <p:bldP spid="4" grpId="0" build="p"/>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2155825" y="98425"/>
            <a:ext cx="6129338" cy="492125"/>
          </a:xfrm>
        </p:spPr>
        <p:txBody>
          <a:bodyPr/>
          <a:lstStyle/>
          <a:p>
            <a:pPr>
              <a:defRPr/>
            </a:pPr>
            <a:r>
              <a:rPr lang="en-US" smtClean="0">
                <a:effectLst>
                  <a:outerShdw blurRad="38100" dist="38100" dir="2700000" algn="tl">
                    <a:srgbClr val="C0C0C0"/>
                  </a:outerShdw>
                </a:effectLst>
                <a:ea typeface="ＭＳ Ｐゴシック" pitchFamily="34" charset="-128"/>
                <a:cs typeface="+mj-cs"/>
              </a:rPr>
              <a:t>World Health &amp; Disease Outbreak</a:t>
            </a:r>
          </a:p>
        </p:txBody>
      </p:sp>
      <p:sp>
        <p:nvSpPr>
          <p:cNvPr id="63491" name="Content Placeholder 1"/>
          <p:cNvSpPr txBox="1">
            <a:spLocks/>
          </p:cNvSpPr>
          <p:nvPr/>
        </p:nvSpPr>
        <p:spPr bwMode="auto">
          <a:xfrm>
            <a:off x="739775" y="1019175"/>
            <a:ext cx="7932738" cy="1031875"/>
          </a:xfrm>
          <a:prstGeom prst="rect">
            <a:avLst/>
          </a:prstGeom>
          <a:noFill/>
          <a:ln w="9525">
            <a:noFill/>
            <a:miter lim="800000"/>
            <a:headEnd/>
            <a:tailEnd/>
          </a:ln>
        </p:spPr>
        <p:txBody>
          <a:bodyPr anchor="b">
            <a:prstTxWarp prst="textNoShape">
              <a:avLst/>
            </a:prstTxWarp>
          </a:bodyPr>
          <a:lstStyle/>
          <a:p>
            <a:pPr eaLnBrk="0" hangingPunct="0">
              <a:spcBef>
                <a:spcPct val="20000"/>
              </a:spcBef>
              <a:buFont typeface="Wingdings" charset="2"/>
              <a:buNone/>
            </a:pPr>
            <a:r>
              <a:rPr lang="en-US" sz="2000">
                <a:solidFill>
                  <a:srgbClr val="000099"/>
                </a:solidFill>
                <a:latin typeface="Calibri" charset="0"/>
              </a:rPr>
              <a:t>TRMM data has been used to estimate and trace the source areas of vector and river-borne diseases in Africa and Western Australia. Examples include Schistosomiasis (snail-spread) in Ethiopia.</a:t>
            </a:r>
          </a:p>
          <a:p>
            <a:pPr eaLnBrk="0" hangingPunct="0">
              <a:spcBef>
                <a:spcPct val="20000"/>
              </a:spcBef>
              <a:buFont typeface="Arial" charset="0"/>
              <a:buNone/>
            </a:pPr>
            <a:endParaRPr lang="en-US" sz="1600">
              <a:solidFill>
                <a:srgbClr val="000099"/>
              </a:solidFill>
              <a:latin typeface="Calibri" charset="0"/>
            </a:endParaRPr>
          </a:p>
        </p:txBody>
      </p:sp>
      <p:sp>
        <p:nvSpPr>
          <p:cNvPr id="10" name="Title 1"/>
          <p:cNvSpPr txBox="1">
            <a:spLocks/>
          </p:cNvSpPr>
          <p:nvPr/>
        </p:nvSpPr>
        <p:spPr>
          <a:xfrm>
            <a:off x="609600" y="244475"/>
            <a:ext cx="8229600" cy="1143000"/>
          </a:xfrm>
          <a:prstGeom prst="rect">
            <a:avLst/>
          </a:prstGeom>
        </p:spPr>
        <p:txBody>
          <a:bodyPr/>
          <a:lstStyle/>
          <a:p>
            <a:pPr>
              <a:lnSpc>
                <a:spcPct val="85000"/>
              </a:lnSpc>
              <a:defRPr/>
            </a:pPr>
            <a:endParaRPr lang="en-US" i="1" kern="0" dirty="0">
              <a:latin typeface="+mj-lt"/>
              <a:ea typeface="ＭＳ Ｐゴシック" pitchFamily="-112" charset="-128"/>
              <a:cs typeface="ＭＳ Ｐゴシック" pitchFamily="-112" charset="-128"/>
            </a:endParaRPr>
          </a:p>
        </p:txBody>
      </p:sp>
      <p:sp>
        <p:nvSpPr>
          <p:cNvPr id="63493" name="Content Placeholder 2"/>
          <p:cNvSpPr txBox="1">
            <a:spLocks/>
          </p:cNvSpPr>
          <p:nvPr/>
        </p:nvSpPr>
        <p:spPr bwMode="auto">
          <a:xfrm>
            <a:off x="228600" y="1493838"/>
            <a:ext cx="8839200" cy="4525962"/>
          </a:xfrm>
          <a:prstGeom prst="rect">
            <a:avLst/>
          </a:prstGeom>
          <a:noFill/>
          <a:ln w="12700">
            <a:noFill/>
            <a:miter lim="800000"/>
            <a:headEnd/>
            <a:tailEnd/>
          </a:ln>
        </p:spPr>
        <p:txBody>
          <a:bodyPr>
            <a:prstTxWarp prst="textNoShape">
              <a:avLst/>
            </a:prstTxWarp>
          </a:bodyPr>
          <a:lstStyle/>
          <a:p>
            <a:pPr indent="-174625">
              <a:lnSpc>
                <a:spcPct val="85000"/>
              </a:lnSpc>
              <a:spcBef>
                <a:spcPct val="35000"/>
              </a:spcBef>
              <a:buClr>
                <a:srgbClr val="FF0000"/>
              </a:buClr>
              <a:buSzPct val="100000"/>
              <a:buFont typeface="Wingdings" charset="2"/>
              <a:buNone/>
            </a:pPr>
            <a:endParaRPr lang="en-US">
              <a:ea typeface="Arial" charset="0"/>
              <a:cs typeface="Arial" charset="0"/>
            </a:endParaRPr>
          </a:p>
        </p:txBody>
      </p:sp>
      <p:sp>
        <p:nvSpPr>
          <p:cNvPr id="63494" name="TextBox 7"/>
          <p:cNvSpPr txBox="1">
            <a:spLocks noChangeArrowheads="1"/>
          </p:cNvSpPr>
          <p:nvPr/>
        </p:nvSpPr>
        <p:spPr bwMode="auto">
          <a:xfrm>
            <a:off x="5741988" y="6389688"/>
            <a:ext cx="3325812" cy="584200"/>
          </a:xfrm>
          <a:prstGeom prst="rect">
            <a:avLst/>
          </a:prstGeom>
          <a:noFill/>
          <a:ln w="9525">
            <a:noFill/>
            <a:miter lim="800000"/>
            <a:headEnd/>
            <a:tailEnd/>
          </a:ln>
        </p:spPr>
        <p:txBody>
          <a:bodyPr>
            <a:prstTxWarp prst="textNoShape">
              <a:avLst/>
            </a:prstTxWarp>
            <a:spAutoFit/>
          </a:bodyPr>
          <a:lstStyle/>
          <a:p>
            <a:pPr algn="r"/>
            <a:r>
              <a:rPr lang="en-US" sz="1000">
                <a:ea typeface="Arial" charset="0"/>
                <a:cs typeface="Arial" charset="0"/>
              </a:rPr>
              <a:t>Schuster et al. (2011), International Journal of Health Geographics, Vol. 10: 8, 1-14.</a:t>
            </a:r>
          </a:p>
          <a:p>
            <a:pPr algn="r"/>
            <a:endParaRPr lang="en-US" sz="1200">
              <a:ea typeface="Arial" charset="0"/>
              <a:cs typeface="Arial" charset="0"/>
            </a:endParaRPr>
          </a:p>
        </p:txBody>
      </p:sp>
      <p:sp>
        <p:nvSpPr>
          <p:cNvPr id="63495" name="TextBox 13"/>
          <p:cNvSpPr txBox="1">
            <a:spLocks noChangeArrowheads="1"/>
          </p:cNvSpPr>
          <p:nvPr/>
        </p:nvSpPr>
        <p:spPr bwMode="auto">
          <a:xfrm>
            <a:off x="511175" y="6581775"/>
            <a:ext cx="2262188" cy="246063"/>
          </a:xfrm>
          <a:prstGeom prst="rect">
            <a:avLst/>
          </a:prstGeom>
          <a:noFill/>
          <a:ln w="9525">
            <a:noFill/>
            <a:miter lim="800000"/>
            <a:headEnd/>
            <a:tailEnd/>
          </a:ln>
        </p:spPr>
        <p:txBody>
          <a:bodyPr wrap="none">
            <a:prstTxWarp prst="textNoShape">
              <a:avLst/>
            </a:prstTxWarp>
            <a:spAutoFit/>
          </a:bodyPr>
          <a:lstStyle/>
          <a:p>
            <a:r>
              <a:rPr lang="en-US" sz="1000">
                <a:ea typeface="Arial" charset="0"/>
                <a:cs typeface="Arial" charset="0"/>
              </a:rPr>
              <a:t>Courtesy of Bitew and Gebremichael</a:t>
            </a:r>
          </a:p>
        </p:txBody>
      </p:sp>
      <p:pic>
        <p:nvPicPr>
          <p:cNvPr id="19" name="Picture 4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6478" y="1918802"/>
            <a:ext cx="5140369" cy="4100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98425"/>
            <a:ext cx="7445375" cy="492125"/>
          </a:xfrm>
        </p:spPr>
        <p:txBody>
          <a:bodyPr/>
          <a:lstStyle/>
          <a:p>
            <a:pPr>
              <a:defRPr/>
            </a:pPr>
            <a:r>
              <a:rPr lang="en-US" sz="2400" dirty="0" smtClean="0">
                <a:effectLst>
                  <a:outerShdw blurRad="38100" dist="38100" dir="2700000" algn="tl">
                    <a:srgbClr val="DDDDDD"/>
                  </a:outerShdw>
                </a:effectLst>
                <a:latin typeface="Arial" charset="0"/>
              </a:rPr>
              <a:t>Educational resources available to you!</a:t>
            </a:r>
            <a:endParaRPr lang="en-US" sz="2400" dirty="0">
              <a:effectLst>
                <a:outerShdw blurRad="38100" dist="38100" dir="2700000" algn="tl">
                  <a:srgbClr val="DDDDDD"/>
                </a:outerShdw>
              </a:effectLst>
            </a:endParaRPr>
          </a:p>
        </p:txBody>
      </p:sp>
      <p:sp>
        <p:nvSpPr>
          <p:cNvPr id="3" name="Content Placeholder 2"/>
          <p:cNvSpPr txBox="1">
            <a:spLocks/>
          </p:cNvSpPr>
          <p:nvPr/>
        </p:nvSpPr>
        <p:spPr>
          <a:xfrm>
            <a:off x="612775" y="862013"/>
            <a:ext cx="8229600" cy="5883275"/>
          </a:xfrm>
          <a:prstGeom prst="rect">
            <a:avLst/>
          </a:prstGeom>
        </p:spPr>
        <p:txBody>
          <a:bodyPr>
            <a:prstTxWarp prst="textNoShape">
              <a:avLst/>
            </a:prstTxWarp>
            <a:normAutofit/>
          </a:bodyPr>
          <a:lstStyle/>
          <a:p>
            <a:pPr marL="342900" indent="-342900" eaLnBrk="0" hangingPunct="0">
              <a:spcBef>
                <a:spcPct val="20000"/>
              </a:spcBef>
              <a:defRPr/>
            </a:pPr>
            <a:r>
              <a:rPr lang="en-US" sz="2400" b="1" dirty="0">
                <a:solidFill>
                  <a:srgbClr val="000099"/>
                </a:solidFill>
                <a:effectLst>
                  <a:outerShdw blurRad="38100" dist="38100" dir="2700000" algn="tl">
                    <a:srgbClr val="DDDDDD"/>
                  </a:outerShdw>
                </a:effectLst>
                <a:latin typeface="Calibri" charset="0"/>
              </a:rPr>
              <a:t>What can you do?</a:t>
            </a:r>
            <a:endParaRPr lang="en-US" sz="2000" dirty="0">
              <a:solidFill>
                <a:srgbClr val="000099"/>
              </a:solidFill>
              <a:latin typeface="Calibri" charset="0"/>
            </a:endParaRPr>
          </a:p>
          <a:p>
            <a:pPr marL="342900" indent="-342900" eaLnBrk="0" hangingPunct="0">
              <a:spcBef>
                <a:spcPct val="20000"/>
              </a:spcBef>
              <a:spcAft>
                <a:spcPts val="1200"/>
              </a:spcAft>
              <a:buFont typeface="Arial" charset="0"/>
              <a:buChar char="•"/>
              <a:defRPr/>
            </a:pPr>
            <a:r>
              <a:rPr lang="en-US" sz="2000" dirty="0">
                <a:solidFill>
                  <a:srgbClr val="000099"/>
                </a:solidFill>
                <a:latin typeface="Calibri" charset="0"/>
              </a:rPr>
              <a:t>Follow us on Twitter: @</a:t>
            </a:r>
            <a:r>
              <a:rPr lang="en-US" sz="2000" dirty="0" err="1">
                <a:solidFill>
                  <a:srgbClr val="000099"/>
                </a:solidFill>
                <a:latin typeface="Calibri" charset="0"/>
              </a:rPr>
              <a:t>NASA_Rain</a:t>
            </a:r>
            <a:endParaRPr lang="en-US" sz="2000" dirty="0">
              <a:solidFill>
                <a:srgbClr val="000099"/>
              </a:solidFill>
              <a:latin typeface="Calibri" charset="0"/>
            </a:endParaRPr>
          </a:p>
          <a:p>
            <a:pPr marL="342900" indent="-342900" eaLnBrk="0" hangingPunct="0">
              <a:spcBef>
                <a:spcPct val="20000"/>
              </a:spcBef>
              <a:spcAft>
                <a:spcPts val="1200"/>
              </a:spcAft>
              <a:buFont typeface="Arial" charset="0"/>
              <a:buChar char="•"/>
              <a:defRPr/>
            </a:pPr>
            <a:r>
              <a:rPr lang="en-US" sz="2000" dirty="0">
                <a:solidFill>
                  <a:srgbClr val="000099"/>
                </a:solidFill>
                <a:latin typeface="Calibri" charset="0"/>
              </a:rPr>
              <a:t>“Like” us on Facebook: </a:t>
            </a:r>
            <a:r>
              <a:rPr lang="en-US" sz="2000" dirty="0">
                <a:solidFill>
                  <a:srgbClr val="000099"/>
                </a:solidFill>
                <a:latin typeface="Calibri" charset="0"/>
                <a:hlinkClick r:id="rId3"/>
              </a:rPr>
              <a:t>https://www.facebook.com/NASA.Rain</a:t>
            </a:r>
            <a:endParaRPr lang="en-US" sz="2000" dirty="0">
              <a:solidFill>
                <a:srgbClr val="000099"/>
              </a:solidFill>
              <a:latin typeface="Calibri" charset="0"/>
            </a:endParaRPr>
          </a:p>
          <a:p>
            <a:pPr marL="342900" indent="-342900" eaLnBrk="0" hangingPunct="0">
              <a:spcBef>
                <a:spcPct val="20000"/>
              </a:spcBef>
              <a:spcAft>
                <a:spcPts val="1200"/>
              </a:spcAft>
              <a:buFont typeface="Arial" charset="0"/>
              <a:buChar char="•"/>
              <a:defRPr/>
            </a:pPr>
            <a:r>
              <a:rPr lang="en-US" sz="2000" dirty="0" smtClean="0">
                <a:solidFill>
                  <a:srgbClr val="000099"/>
                </a:solidFill>
                <a:latin typeface="Calibri" charset="0"/>
              </a:rPr>
              <a:t>Precipitation Education Website: www.pmm.nasa.gov/education</a:t>
            </a:r>
            <a:endParaRPr lang="en-US" sz="2000" dirty="0">
              <a:solidFill>
                <a:srgbClr val="000099"/>
              </a:solidFill>
              <a:latin typeface="Calibri" charset="0"/>
            </a:endParaRPr>
          </a:p>
          <a:p>
            <a:pPr marL="342900" indent="-342900" eaLnBrk="0" hangingPunct="0">
              <a:spcBef>
                <a:spcPct val="20000"/>
              </a:spcBef>
              <a:buFont typeface="Arial" charset="0"/>
              <a:buChar char="•"/>
              <a:defRPr/>
            </a:pPr>
            <a:endParaRPr lang="en-US" sz="2400" dirty="0">
              <a:solidFill>
                <a:srgbClr val="000099"/>
              </a:solidFill>
              <a:latin typeface="Calibri" charset="0"/>
            </a:endParaRPr>
          </a:p>
          <a:p>
            <a:pPr marL="342900" indent="-342900" eaLnBrk="0" hangingPunct="0">
              <a:spcBef>
                <a:spcPct val="20000"/>
              </a:spcBef>
              <a:buFont typeface="Arial" charset="0"/>
              <a:buChar char="•"/>
              <a:defRPr/>
            </a:pPr>
            <a:endParaRPr lang="en-US" dirty="0">
              <a:solidFill>
                <a:srgbClr val="000099"/>
              </a:solidFill>
              <a:latin typeface="Calibri" charset="0"/>
            </a:endParaRPr>
          </a:p>
          <a:p>
            <a:pPr marL="342900" indent="-342900" eaLnBrk="0" hangingPunct="0">
              <a:spcBef>
                <a:spcPct val="20000"/>
              </a:spcBef>
              <a:defRPr/>
            </a:pPr>
            <a:endParaRPr lang="en-US" dirty="0">
              <a:solidFill>
                <a:srgbClr val="000099"/>
              </a:solidFill>
              <a:latin typeface="Calibri" charset="0"/>
            </a:endParaRPr>
          </a:p>
        </p:txBody>
      </p:sp>
      <p:pic>
        <p:nvPicPr>
          <p:cNvPr id="65540" name="Picture 6"/>
          <p:cNvPicPr>
            <a:picLocks noChangeAspect="1" noChangeArrowheads="1"/>
          </p:cNvPicPr>
          <p:nvPr/>
        </p:nvPicPr>
        <p:blipFill>
          <a:blip r:embed="rId4"/>
          <a:srcRect/>
          <a:stretch>
            <a:fillRect/>
          </a:stretch>
        </p:blipFill>
        <p:spPr bwMode="auto">
          <a:xfrm>
            <a:off x="5060950" y="862013"/>
            <a:ext cx="762000" cy="762000"/>
          </a:xfrm>
          <a:prstGeom prst="rect">
            <a:avLst/>
          </a:prstGeom>
          <a:noFill/>
          <a:ln w="9525">
            <a:noFill/>
            <a:miter lim="800000"/>
            <a:headEnd/>
            <a:tailEnd/>
          </a:ln>
        </p:spPr>
      </p:pic>
      <p:pic>
        <p:nvPicPr>
          <p:cNvPr id="65541" name="Picture 7"/>
          <p:cNvPicPr>
            <a:picLocks noChangeAspect="1" noChangeArrowheads="1"/>
          </p:cNvPicPr>
          <p:nvPr/>
        </p:nvPicPr>
        <p:blipFill>
          <a:blip r:embed="rId5"/>
          <a:srcRect/>
          <a:stretch>
            <a:fillRect/>
          </a:stretch>
        </p:blipFill>
        <p:spPr bwMode="auto">
          <a:xfrm>
            <a:off x="7718425" y="1401763"/>
            <a:ext cx="762000" cy="762000"/>
          </a:xfrm>
          <a:prstGeom prst="rect">
            <a:avLst/>
          </a:prstGeom>
          <a:noFill/>
          <a:ln w="9525">
            <a:noFill/>
            <a:miter lim="800000"/>
            <a:headEnd/>
            <a:tailEnd/>
          </a:ln>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0630" y="2790658"/>
            <a:ext cx="7465505" cy="395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492" y="98425"/>
            <a:ext cx="7093672" cy="492125"/>
          </a:xfrm>
        </p:spPr>
        <p:txBody>
          <a:bodyPr/>
          <a:lstStyle/>
          <a:p>
            <a:r>
              <a:rPr lang="en-US" dirty="0" smtClean="0"/>
              <a:t>GPM Education and Public Outreach</a:t>
            </a:r>
            <a:endParaRPr lang="en-US" dirty="0"/>
          </a:p>
        </p:txBody>
      </p:sp>
      <p:sp>
        <p:nvSpPr>
          <p:cNvPr id="3" name="Content Placeholder 2"/>
          <p:cNvSpPr txBox="1">
            <a:spLocks/>
          </p:cNvSpPr>
          <p:nvPr/>
        </p:nvSpPr>
        <p:spPr>
          <a:xfrm>
            <a:off x="619125" y="742414"/>
            <a:ext cx="8229600" cy="532447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Formal Education:</a:t>
            </a:r>
          </a:p>
          <a:p>
            <a:pPr lvl="1"/>
            <a:r>
              <a:rPr lang="en-US" sz="2000" dirty="0" smtClean="0"/>
              <a:t>Master Teachers: working with teachers to develop curriculum based on GPM themes</a:t>
            </a:r>
          </a:p>
          <a:p>
            <a:pPr lvl="1"/>
            <a:r>
              <a:rPr lang="en-US" sz="2000" dirty="0" smtClean="0"/>
              <a:t>Outdoor Education: “Survivor Module” based on measuring water in different environments</a:t>
            </a:r>
          </a:p>
          <a:p>
            <a:r>
              <a:rPr lang="en-US" dirty="0" smtClean="0"/>
              <a:t>Informal Education:</a:t>
            </a:r>
          </a:p>
          <a:p>
            <a:pPr lvl="1"/>
            <a:r>
              <a:rPr lang="en-US" sz="2000" dirty="0" smtClean="0"/>
              <a:t>Earth to Sky partnership: stipends to National Parks, Fish and Wildlife Centers, etc. to develop an activity for their park</a:t>
            </a:r>
          </a:p>
          <a:p>
            <a:pPr lvl="1"/>
            <a:r>
              <a:rPr lang="en-US" sz="2000" dirty="0" smtClean="0"/>
              <a:t>Student Ambassadors: Working with college students to develop K-12 activities that can be used in a variety of venues</a:t>
            </a:r>
          </a:p>
          <a:p>
            <a:pPr lvl="1"/>
            <a:r>
              <a:rPr lang="en-US" sz="2000" dirty="0" err="1" smtClean="0"/>
              <a:t>CoCoRaHS</a:t>
            </a:r>
            <a:r>
              <a:rPr lang="en-US" sz="2000" dirty="0" smtClean="0"/>
              <a:t>: citizen science rain and snow collection</a:t>
            </a:r>
          </a:p>
          <a:p>
            <a:r>
              <a:rPr lang="en-US" dirty="0" smtClean="0"/>
              <a:t>Outreach:</a:t>
            </a:r>
          </a:p>
          <a:p>
            <a:pPr lvl="1"/>
            <a:r>
              <a:rPr lang="en-US" sz="2000" dirty="0" smtClean="0"/>
              <a:t>Science on a Sphere show, “Water Falls” premiering in October</a:t>
            </a:r>
          </a:p>
          <a:p>
            <a:pPr lvl="1"/>
            <a:r>
              <a:rPr lang="en-US" sz="2000" dirty="0" smtClean="0"/>
              <a:t>Social Media, websites, Photo contests, Anime Character Challenge</a:t>
            </a:r>
          </a:p>
          <a:p>
            <a:pPr lvl="1"/>
            <a:r>
              <a:rPr lang="en-US" sz="2000" dirty="0" smtClean="0"/>
              <a:t>Videos, feature stories, Google+ Hangouts, LEGO Model</a:t>
            </a:r>
          </a:p>
          <a:p>
            <a:pPr lvl="1"/>
            <a:r>
              <a:rPr lang="en-US" sz="2000" dirty="0" smtClean="0"/>
              <a:t>Family Science Nights</a:t>
            </a:r>
            <a:endParaRPr lang="en-US" sz="2000" dirty="0"/>
          </a:p>
        </p:txBody>
      </p:sp>
    </p:spTree>
    <p:extLst>
      <p:ext uri="{BB962C8B-B14F-4D97-AF65-F5344CB8AC3E}">
        <p14:creationId xmlns:p14="http://schemas.microsoft.com/office/powerpoint/2010/main" val="816137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a:xfrm>
            <a:off x="6400800" y="6553200"/>
            <a:ext cx="2289048" cy="365760"/>
          </a:xfrm>
        </p:spPr>
        <p:txBody>
          <a:bodyPr/>
          <a:lstStyle/>
          <a:p>
            <a:fld id="{3B4D257D-D1C6-4F93-B526-3FEEAB65A3F2}" type="datetime1">
              <a:rPr lang="en-US" smtClean="0"/>
              <a:t>7/3/13</a:t>
            </a:fld>
            <a:endParaRPr lang="en-US" dirty="0"/>
          </a:p>
        </p:txBody>
      </p:sp>
      <p:sp>
        <p:nvSpPr>
          <p:cNvPr id="5" name="Footer Placeholder 3"/>
          <p:cNvSpPr>
            <a:spLocks noGrp="1"/>
          </p:cNvSpPr>
          <p:nvPr>
            <p:ph type="ftr" sz="quarter" idx="11"/>
          </p:nvPr>
        </p:nvSpPr>
        <p:spPr>
          <a:xfrm>
            <a:off x="2898648" y="6553200"/>
            <a:ext cx="3505200" cy="365760"/>
          </a:xfrm>
        </p:spPr>
        <p:txBody>
          <a:bodyPr/>
          <a:lstStyle/>
          <a:p>
            <a:r>
              <a:rPr lang="en-US" smtClean="0"/>
              <a:t>Gerald Soffen Lecture</a:t>
            </a:r>
            <a:endParaRPr lang="en-US"/>
          </a:p>
        </p:txBody>
      </p:sp>
      <p:sp>
        <p:nvSpPr>
          <p:cNvPr id="6" name="Slide Number Placeholder 4"/>
          <p:cNvSpPr>
            <a:spLocks noGrp="1"/>
          </p:cNvSpPr>
          <p:nvPr>
            <p:ph type="sldNum" sz="quarter" idx="12"/>
          </p:nvPr>
        </p:nvSpPr>
        <p:spPr>
          <a:xfrm>
            <a:off x="612648" y="6553200"/>
            <a:ext cx="1981200" cy="365760"/>
          </a:xfrm>
        </p:spPr>
        <p:txBody>
          <a:bodyPr/>
          <a:lstStyle/>
          <a:p>
            <a:fld id="{4656137C-C38B-4860-AEEF-E2091D0BA244}" type="slidenum">
              <a:rPr lang="en-US" smtClean="0"/>
              <a:pPr/>
              <a:t>19</a:t>
            </a:fld>
            <a:endParaRPr lang="en-US"/>
          </a:p>
        </p:txBody>
      </p:sp>
      <p:pic>
        <p:nvPicPr>
          <p:cNvPr id="7" name="Picture 2" descr="Example of CoCoRAHs dat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800" y="2846268"/>
            <a:ext cx="4953000" cy="385933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p:cNvSpPr txBox="1">
            <a:spLocks/>
          </p:cNvSpPr>
          <p:nvPr/>
        </p:nvSpPr>
        <p:spPr>
          <a:xfrm>
            <a:off x="778902" y="827314"/>
            <a:ext cx="8229600" cy="5892800"/>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smtClean="0"/>
              <a:t>CoCoRaHS</a:t>
            </a:r>
            <a:r>
              <a:rPr lang="en-US" sz="2400" dirty="0" smtClean="0"/>
              <a:t> Citizen Science (Community Collaborative Rain, Hail and Snow Network (</a:t>
            </a:r>
            <a:r>
              <a:rPr lang="en-US" sz="2400" dirty="0" err="1" smtClean="0"/>
              <a:t>CoCoRaHS</a:t>
            </a:r>
            <a:r>
              <a:rPr lang="en-US" sz="2400" dirty="0" smtClean="0"/>
              <a:t>; www.cocorahs.org)</a:t>
            </a:r>
          </a:p>
          <a:p>
            <a:pPr lvl="1"/>
            <a:r>
              <a:rPr lang="en-US" dirty="0" smtClean="0"/>
              <a:t>Network of individuals that take daily measurements of precipitation from rain gauges at their houses or other facilities</a:t>
            </a:r>
          </a:p>
          <a:p>
            <a:r>
              <a:rPr lang="en-US" dirty="0" smtClean="0"/>
              <a:t>Teacher Activities</a:t>
            </a:r>
          </a:p>
          <a:p>
            <a:pPr lvl="1"/>
            <a:r>
              <a:rPr lang="en-US" dirty="0" smtClean="0"/>
              <a:t>Master Teachers: Developing materials with GPM themes to be taught in middle school Earth Science classes</a:t>
            </a:r>
          </a:p>
          <a:p>
            <a:pPr lvl="1"/>
            <a:r>
              <a:rPr lang="en-US" dirty="0" smtClean="0"/>
              <a:t>Outdoor Education Program called “Survivor” that is being tested within the Montgomery County system</a:t>
            </a:r>
          </a:p>
          <a:p>
            <a:r>
              <a:rPr lang="en-US" dirty="0" err="1" smtClean="0"/>
              <a:t>mPING</a:t>
            </a:r>
            <a:r>
              <a:rPr lang="en-US" dirty="0" smtClean="0"/>
              <a:t> App development: citizen science precipitation reports</a:t>
            </a:r>
          </a:p>
          <a:p>
            <a:r>
              <a:rPr lang="en-US" dirty="0" smtClean="0"/>
              <a:t>Anime Character Challenge</a:t>
            </a:r>
            <a:endParaRPr lang="en-US" dirty="0"/>
          </a:p>
        </p:txBody>
      </p:sp>
      <p:grpSp>
        <p:nvGrpSpPr>
          <p:cNvPr id="9" name="Group 8"/>
          <p:cNvGrpSpPr/>
          <p:nvPr/>
        </p:nvGrpSpPr>
        <p:grpSpPr>
          <a:xfrm>
            <a:off x="2743200" y="818886"/>
            <a:ext cx="3600450" cy="4800601"/>
            <a:chOff x="2743200" y="818886"/>
            <a:chExt cx="3600450" cy="4800601"/>
          </a:xfrm>
        </p:grpSpPr>
        <p:pic>
          <p:nvPicPr>
            <p:cNvPr id="10" name="Picture 4" descr="https://lh3.googleusercontent.com/-031w-gtoqdU/TP7y0okjq9I/AAAAAAAABE8/fTOoUyxNOOQ/s504/S402453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818886"/>
              <a:ext cx="3600450" cy="4800601"/>
            </a:xfrm>
            <a:prstGeom prst="ellipse">
              <a:avLst/>
            </a:prstGeom>
            <a:ln w="190500" cap="rnd">
              <a:solidFill>
                <a:schemeClr val="tx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2020431"/>
              <a:ext cx="2771775" cy="2246769"/>
            </a:xfrm>
            <a:prstGeom prst="rect">
              <a:avLst/>
            </a:prstGeom>
          </p:spPr>
          <p:txBody>
            <a:bodyPr wrap="square">
              <a:spAutoFit/>
            </a:bodyPr>
            <a:lstStyle/>
            <a:p>
              <a:pPr algn="ctr"/>
              <a:r>
                <a:rPr lang="en-US" sz="2800" dirty="0">
                  <a:solidFill>
                    <a:srgbClr val="FFC000"/>
                  </a:solidFill>
                  <a:effectLst>
                    <a:outerShdw blurRad="38100" dist="38100" dir="2700000" algn="tl">
                      <a:srgbClr val="000000">
                        <a:alpha val="43137"/>
                      </a:srgbClr>
                    </a:outerShdw>
                  </a:effectLst>
                </a:rPr>
                <a:t>GPM Science on a Sphere show: </a:t>
              </a:r>
              <a:r>
                <a:rPr lang="en-US" sz="2800" b="1" dirty="0">
                  <a:solidFill>
                    <a:srgbClr val="FFC000"/>
                  </a:solidFill>
                  <a:effectLst>
                    <a:outerShdw blurRad="38100" dist="38100" dir="2700000" algn="tl">
                      <a:srgbClr val="000000">
                        <a:alpha val="43137"/>
                      </a:srgbClr>
                    </a:outerShdw>
                  </a:effectLst>
                </a:rPr>
                <a:t>“Water Falls”</a:t>
              </a:r>
            </a:p>
            <a:p>
              <a:pPr algn="ctr"/>
              <a:r>
                <a:rPr lang="en-US" sz="2800" dirty="0">
                  <a:solidFill>
                    <a:srgbClr val="FFC000"/>
                  </a:solidFill>
                  <a:effectLst>
                    <a:outerShdw blurRad="38100" dist="38100" dir="2700000" algn="tl">
                      <a:srgbClr val="000000">
                        <a:alpha val="43137"/>
                      </a:srgbClr>
                    </a:outerShdw>
                  </a:effectLst>
                </a:rPr>
                <a:t>Coming in October 2013!</a:t>
              </a:r>
            </a:p>
          </p:txBody>
        </p:sp>
      </p:grpSp>
      <p:grpSp>
        <p:nvGrpSpPr>
          <p:cNvPr id="12" name="Group 11"/>
          <p:cNvGrpSpPr/>
          <p:nvPr/>
        </p:nvGrpSpPr>
        <p:grpSpPr>
          <a:xfrm>
            <a:off x="0" y="4750761"/>
            <a:ext cx="9050018" cy="1802439"/>
            <a:chOff x="0" y="4750761"/>
            <a:chExt cx="9050018" cy="1802439"/>
          </a:xfrm>
        </p:grpSpPr>
        <p:pic>
          <p:nvPicPr>
            <p:cNvPr id="13" name="Picture 12" descr="DSC_017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71532"/>
              <a:ext cx="3548216" cy="1781668"/>
            </a:xfrm>
            <a:prstGeom prst="rect">
              <a:avLst/>
            </a:prstGeom>
          </p:spPr>
        </p:pic>
        <p:pic>
          <p:nvPicPr>
            <p:cNvPr id="14" name="Picture 13" descr="DSC_018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5200" y="4771532"/>
              <a:ext cx="3344731" cy="1781668"/>
            </a:xfrm>
            <a:prstGeom prst="rect">
              <a:avLst/>
            </a:prstGeom>
          </p:spPr>
        </p:pic>
        <p:pic>
          <p:nvPicPr>
            <p:cNvPr id="15" name="Picture 14" descr="DSC_021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9932" y="4750761"/>
              <a:ext cx="2200086" cy="1802439"/>
            </a:xfrm>
            <a:prstGeom prst="rect">
              <a:avLst/>
            </a:prstGeom>
          </p:spPr>
        </p:pic>
      </p:grpSp>
      <p:sp>
        <p:nvSpPr>
          <p:cNvPr id="16" name="Title 15"/>
          <p:cNvSpPr>
            <a:spLocks noGrp="1"/>
          </p:cNvSpPr>
          <p:nvPr>
            <p:ph type="title"/>
          </p:nvPr>
        </p:nvSpPr>
        <p:spPr/>
        <p:txBody>
          <a:bodyPr/>
          <a:lstStyle/>
          <a:p>
            <a:r>
              <a:rPr lang="en-US" dirty="0"/>
              <a:t>Other E/PO </a:t>
            </a:r>
            <a:r>
              <a:rPr lang="en-US" dirty="0" smtClean="0"/>
              <a:t>Activities</a:t>
            </a:r>
            <a:endParaRPr lang="en-US" dirty="0"/>
          </a:p>
        </p:txBody>
      </p:sp>
    </p:spTree>
    <p:extLst>
      <p:ext uri="{BB962C8B-B14F-4D97-AF65-F5344CB8AC3E}">
        <p14:creationId xmlns:p14="http://schemas.microsoft.com/office/powerpoint/2010/main" val="1877866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anim calcmode="lin" valueType="num">
                                      <p:cBhvr>
                                        <p:cTn id="38" dur="2000" fill="hold"/>
                                        <p:tgtEl>
                                          <p:spTgt spid="9"/>
                                        </p:tgtEl>
                                        <p:attrNameLst>
                                          <p:attrName>ppt_w</p:attrName>
                                        </p:attrNameLst>
                                      </p:cBhvr>
                                      <p:tavLst>
                                        <p:tav tm="0" fmla="#ppt_w*sin(2.5*pi*$)">
                                          <p:val>
                                            <p:fltVal val="0"/>
                                          </p:val>
                                        </p:tav>
                                        <p:tav tm="100000">
                                          <p:val>
                                            <p:fltVal val="1"/>
                                          </p:val>
                                        </p:tav>
                                      </p:tavLst>
                                    </p:anim>
                                    <p:anim calcmode="lin" valueType="num">
                                      <p:cBhvr>
                                        <p:cTn id="3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20"/>
          <p:cNvSpPr>
            <a:spLocks noGrp="1"/>
          </p:cNvSpPr>
          <p:nvPr>
            <p:ph type="title"/>
          </p:nvPr>
        </p:nvSpPr>
        <p:spPr>
          <a:xfrm>
            <a:off x="1312863" y="100013"/>
            <a:ext cx="6905625" cy="561975"/>
          </a:xfrm>
        </p:spPr>
        <p:txBody>
          <a:bodyPr>
            <a:normAutofit/>
          </a:bodyPr>
          <a:lstStyle/>
          <a:p>
            <a:pPr eaLnBrk="1" hangingPunct="1">
              <a:defRPr/>
            </a:pPr>
            <a:r>
              <a:rPr lang="en-US" dirty="0" smtClean="0">
                <a:effectLst>
                  <a:outerShdw blurRad="38100" dist="38100" dir="2700000" algn="tl">
                    <a:srgbClr val="C0C0C0"/>
                  </a:outerShdw>
                </a:effectLst>
                <a:ea typeface="ＭＳ Ｐゴシック" pitchFamily="-1" charset="-128"/>
              </a:rPr>
              <a:t>Guiding Questions</a:t>
            </a:r>
          </a:p>
        </p:txBody>
      </p:sp>
      <p:sp>
        <p:nvSpPr>
          <p:cNvPr id="28675" name="Rectangle 119"/>
          <p:cNvSpPr>
            <a:spLocks noGrp="1" noChangeArrowheads="1"/>
          </p:cNvSpPr>
          <p:nvPr>
            <p:ph sz="half" idx="4294967295"/>
          </p:nvPr>
        </p:nvSpPr>
        <p:spPr>
          <a:xfrm>
            <a:off x="909204" y="803556"/>
            <a:ext cx="7947025" cy="5356370"/>
          </a:xfrm>
        </p:spPr>
        <p:txBody>
          <a:bodyPr/>
          <a:lstStyle/>
          <a:p>
            <a:pPr eaLnBrk="1" hangingPunct="1">
              <a:buClr>
                <a:schemeClr val="tx2"/>
              </a:buClr>
            </a:pPr>
            <a:r>
              <a:rPr lang="en-US" sz="2400" dirty="0">
                <a:solidFill>
                  <a:srgbClr val="FF0000"/>
                </a:solidFill>
                <a:latin typeface="Arial" charset="0"/>
              </a:rPr>
              <a:t>Why</a:t>
            </a:r>
            <a:r>
              <a:rPr lang="en-US" sz="2400" dirty="0">
                <a:solidFill>
                  <a:schemeClr val="accent2"/>
                </a:solidFill>
                <a:latin typeface="Arial" charset="0"/>
              </a:rPr>
              <a:t> </a:t>
            </a:r>
            <a:r>
              <a:rPr lang="en-US" sz="2400" dirty="0">
                <a:latin typeface="Arial" charset="0"/>
              </a:rPr>
              <a:t>do we need to measure rain and snow globally?</a:t>
            </a:r>
          </a:p>
          <a:p>
            <a:pPr eaLnBrk="1" hangingPunct="1">
              <a:buClr>
                <a:schemeClr val="tx2"/>
              </a:buClr>
              <a:buFont typeface="Arial" charset="0"/>
              <a:buNone/>
            </a:pPr>
            <a:endParaRPr lang="en-US" sz="1200" dirty="0" smtClean="0">
              <a:latin typeface="Arial" charset="0"/>
            </a:endParaRPr>
          </a:p>
          <a:p>
            <a:pPr eaLnBrk="1" hangingPunct="1">
              <a:buClr>
                <a:schemeClr val="tx2"/>
              </a:buClr>
            </a:pPr>
            <a:r>
              <a:rPr lang="en-US" sz="2400" dirty="0" smtClean="0">
                <a:solidFill>
                  <a:srgbClr val="FF0000"/>
                </a:solidFill>
                <a:latin typeface="Arial" charset="0"/>
              </a:rPr>
              <a:t>What </a:t>
            </a:r>
            <a:r>
              <a:rPr lang="en-US" sz="2400" dirty="0" smtClean="0">
                <a:latin typeface="Arial" charset="0"/>
              </a:rPr>
              <a:t>do we have now?</a:t>
            </a:r>
            <a:endParaRPr lang="en-US" sz="2400" dirty="0">
              <a:latin typeface="Arial" charset="0"/>
            </a:endParaRPr>
          </a:p>
          <a:p>
            <a:pPr eaLnBrk="1" hangingPunct="1">
              <a:buClr>
                <a:schemeClr val="tx2"/>
              </a:buClr>
              <a:buFont typeface="Arial" charset="0"/>
              <a:buNone/>
            </a:pPr>
            <a:endParaRPr lang="en-US" sz="1200" dirty="0" smtClean="0">
              <a:latin typeface="Arial" charset="0"/>
            </a:endParaRPr>
          </a:p>
          <a:p>
            <a:pPr eaLnBrk="1" hangingPunct="1">
              <a:buClr>
                <a:schemeClr val="tx2"/>
              </a:buClr>
            </a:pPr>
            <a:r>
              <a:rPr lang="en-US" sz="2400" dirty="0" smtClean="0">
                <a:solidFill>
                  <a:srgbClr val="FF0000"/>
                </a:solidFill>
                <a:latin typeface="Arial" charset="0"/>
              </a:rPr>
              <a:t>What</a:t>
            </a:r>
            <a:r>
              <a:rPr lang="en-US" sz="2400" dirty="0" smtClean="0">
                <a:solidFill>
                  <a:schemeClr val="accent2"/>
                </a:solidFill>
                <a:latin typeface="Arial" charset="0"/>
              </a:rPr>
              <a:t> </a:t>
            </a:r>
            <a:r>
              <a:rPr lang="en-US" sz="2400" dirty="0">
                <a:latin typeface="Arial" charset="0"/>
              </a:rPr>
              <a:t>is the Global Precipitation Measurement (GPM) Mission?</a:t>
            </a:r>
          </a:p>
          <a:p>
            <a:pPr eaLnBrk="1" hangingPunct="1">
              <a:buClr>
                <a:schemeClr val="tx2"/>
              </a:buClr>
              <a:buFont typeface="Arial" charset="0"/>
              <a:buNone/>
            </a:pPr>
            <a:endParaRPr lang="en-US" sz="1200" dirty="0" smtClean="0">
              <a:latin typeface="Arial" charset="0"/>
            </a:endParaRPr>
          </a:p>
          <a:p>
            <a:pPr eaLnBrk="1" hangingPunct="1">
              <a:buClr>
                <a:schemeClr val="tx2"/>
              </a:buClr>
            </a:pPr>
            <a:r>
              <a:rPr lang="en-US" sz="2400" dirty="0" smtClean="0">
                <a:solidFill>
                  <a:srgbClr val="FF0000"/>
                </a:solidFill>
                <a:latin typeface="Arial" charset="0"/>
              </a:rPr>
              <a:t>Where</a:t>
            </a:r>
            <a:r>
              <a:rPr lang="en-US" sz="2400" dirty="0" smtClean="0">
                <a:latin typeface="Arial" charset="0"/>
              </a:rPr>
              <a:t> </a:t>
            </a:r>
            <a:r>
              <a:rPr lang="en-US" sz="2400" dirty="0">
                <a:latin typeface="Arial" charset="0"/>
              </a:rPr>
              <a:t>and </a:t>
            </a:r>
            <a:r>
              <a:rPr lang="en-US" sz="2400" dirty="0">
                <a:solidFill>
                  <a:srgbClr val="FF0000"/>
                </a:solidFill>
                <a:latin typeface="Arial" charset="0"/>
              </a:rPr>
              <a:t>When</a:t>
            </a:r>
            <a:r>
              <a:rPr lang="en-US" sz="2400" dirty="0">
                <a:latin typeface="Arial" charset="0"/>
              </a:rPr>
              <a:t> is all this science and engineering happening?</a:t>
            </a:r>
          </a:p>
          <a:p>
            <a:pPr eaLnBrk="1" hangingPunct="1">
              <a:buClr>
                <a:schemeClr val="tx2"/>
              </a:buClr>
              <a:buFont typeface="Arial" charset="0"/>
              <a:buNone/>
            </a:pPr>
            <a:endParaRPr lang="en-US" sz="1200" dirty="0" smtClean="0">
              <a:latin typeface="Arial" charset="0"/>
            </a:endParaRPr>
          </a:p>
          <a:p>
            <a:pPr eaLnBrk="1" hangingPunct="1">
              <a:buClr>
                <a:schemeClr val="tx2"/>
              </a:buClr>
            </a:pPr>
            <a:r>
              <a:rPr lang="en-US" sz="2400" dirty="0" smtClean="0">
                <a:solidFill>
                  <a:srgbClr val="FF0000"/>
                </a:solidFill>
                <a:latin typeface="Arial" charset="0"/>
              </a:rPr>
              <a:t>How</a:t>
            </a:r>
            <a:r>
              <a:rPr lang="en-US" sz="2400" dirty="0" smtClean="0">
                <a:latin typeface="Arial" charset="0"/>
              </a:rPr>
              <a:t> </a:t>
            </a:r>
            <a:r>
              <a:rPr lang="en-US" sz="2400" dirty="0">
                <a:latin typeface="Arial" charset="0"/>
              </a:rPr>
              <a:t>can we use the data?</a:t>
            </a:r>
          </a:p>
          <a:p>
            <a:pPr eaLnBrk="1" hangingPunct="1">
              <a:buClr>
                <a:schemeClr val="tx2"/>
              </a:buClr>
              <a:buFont typeface="Arial" charset="0"/>
              <a:buNone/>
            </a:pPr>
            <a:endParaRPr lang="en-US" sz="1200" dirty="0" smtClean="0">
              <a:latin typeface="Arial" charset="0"/>
            </a:endParaRPr>
          </a:p>
          <a:p>
            <a:pPr eaLnBrk="1" hangingPunct="1">
              <a:buClr>
                <a:schemeClr val="tx2"/>
              </a:buClr>
            </a:pPr>
            <a:r>
              <a:rPr lang="en-US" sz="2400" dirty="0" smtClean="0">
                <a:solidFill>
                  <a:srgbClr val="FF0000"/>
                </a:solidFill>
                <a:latin typeface="Arial" charset="0"/>
              </a:rPr>
              <a:t>Resources</a:t>
            </a:r>
            <a:r>
              <a:rPr lang="en-US" sz="2400" dirty="0" smtClean="0">
                <a:solidFill>
                  <a:schemeClr val="accent2"/>
                </a:solidFill>
                <a:latin typeface="Arial" charset="0"/>
              </a:rPr>
              <a:t> </a:t>
            </a:r>
            <a:r>
              <a:rPr lang="en-US" sz="2400" dirty="0" smtClean="0">
                <a:latin typeface="Arial" charset="0"/>
              </a:rPr>
              <a:t>available to you!</a:t>
            </a:r>
            <a:endParaRPr lang="en-US" sz="2400" dirty="0">
              <a:latin typeface="Arial" charset="0"/>
            </a:endParaRPr>
          </a:p>
        </p:txBody>
      </p:sp>
      <p:sp>
        <p:nvSpPr>
          <p:cNvPr id="30724" name="Slide Number Placeholder 5"/>
          <p:cNvSpPr>
            <a:spLocks noGrp="1"/>
          </p:cNvSpPr>
          <p:nvPr>
            <p:ph type="sldNum" sz="quarter" idx="12"/>
          </p:nvPr>
        </p:nvSpPr>
        <p:spPr bwMode="auto">
          <a:noFill/>
          <a:ln>
            <a:miter lim="800000"/>
            <a:headEnd/>
            <a:tailEnd/>
          </a:ln>
        </p:spPr>
        <p:txBody>
          <a:bodyPr/>
          <a:lstStyle/>
          <a:p>
            <a:fld id="{86B50077-536C-7C4B-A2AB-AED7FA0775AC}" type="slidenum">
              <a:rPr lang="en-US"/>
              <a:pPr/>
              <a:t>2</a:t>
            </a:fld>
            <a:endParaRPr lang="en-US"/>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928" y="5745907"/>
            <a:ext cx="8769927" cy="105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26293" y="5376575"/>
            <a:ext cx="2428870" cy="369332"/>
          </a:xfrm>
          <a:prstGeom prst="rect">
            <a:avLst/>
          </a:prstGeom>
          <a:noFill/>
        </p:spPr>
        <p:txBody>
          <a:bodyPr wrap="none" rtlCol="0">
            <a:spAutoFit/>
          </a:bodyPr>
          <a:lstStyle/>
          <a:p>
            <a:r>
              <a:rPr lang="en-US" b="1" dirty="0" smtClean="0"/>
              <a:t>Educational Themes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4"/>
          <p:cNvSpPr txBox="1">
            <a:spLocks/>
          </p:cNvSpPr>
          <p:nvPr/>
        </p:nvSpPr>
        <p:spPr bwMode="auto">
          <a:xfrm>
            <a:off x="520700" y="695325"/>
            <a:ext cx="8458200" cy="4525963"/>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None/>
            </a:pPr>
            <a:r>
              <a:rPr lang="en-US" sz="2400">
                <a:solidFill>
                  <a:srgbClr val="000099"/>
                </a:solidFill>
                <a:latin typeface="Calibri" charset="0"/>
              </a:rPr>
              <a:t>  </a:t>
            </a:r>
            <a:r>
              <a:rPr lang="en-US" sz="2800">
                <a:solidFill>
                  <a:srgbClr val="000099"/>
                </a:solidFill>
                <a:latin typeface="Calibri" charset="0"/>
              </a:rPr>
              <a:t>For more information on the TRMM and GPM Missions:     </a:t>
            </a:r>
          </a:p>
          <a:p>
            <a:pPr marL="342900" indent="-342900" algn="ctr" eaLnBrk="0" hangingPunct="0">
              <a:spcBef>
                <a:spcPct val="20000"/>
              </a:spcBef>
              <a:buFont typeface="Arial" charset="0"/>
              <a:buNone/>
            </a:pPr>
            <a:r>
              <a:rPr lang="en-US" sz="2400">
                <a:latin typeface="Calibri" charset="0"/>
                <a:hlinkClick r:id="rId3"/>
              </a:rPr>
              <a:t>http://gpm.nasa.gov</a:t>
            </a:r>
            <a:r>
              <a:rPr lang="en-US" sz="2400">
                <a:latin typeface="Calibri" charset="0"/>
              </a:rPr>
              <a:t>     </a:t>
            </a:r>
          </a:p>
          <a:p>
            <a:pPr marL="342900" indent="-342900" algn="ctr" eaLnBrk="0" hangingPunct="0">
              <a:spcBef>
                <a:spcPct val="20000"/>
              </a:spcBef>
              <a:buFont typeface="Arial" charset="0"/>
              <a:buNone/>
            </a:pPr>
            <a:r>
              <a:rPr lang="en-US" sz="2400">
                <a:latin typeface="Calibri" charset="0"/>
                <a:hlinkClick r:id="rId4"/>
              </a:rPr>
              <a:t>www.nasa.gov/gpm</a:t>
            </a:r>
            <a:r>
              <a:rPr lang="en-US" sz="2400">
                <a:latin typeface="Calibri" charset="0"/>
              </a:rPr>
              <a:t> </a:t>
            </a:r>
          </a:p>
          <a:p>
            <a:pPr marL="342900" indent="-342900" algn="ctr" eaLnBrk="0" hangingPunct="0">
              <a:spcBef>
                <a:spcPct val="20000"/>
              </a:spcBef>
              <a:buFont typeface="Arial" charset="0"/>
              <a:buNone/>
            </a:pPr>
            <a:r>
              <a:rPr lang="en-US" sz="2400">
                <a:latin typeface="Calibri" charset="0"/>
              </a:rPr>
              <a:t>Twitter: NASA_Rain	Facebook: NASA.Rain</a:t>
            </a:r>
            <a:endParaRPr lang="en-US" sz="1400">
              <a:latin typeface="Calibri" charset="0"/>
            </a:endParaRPr>
          </a:p>
        </p:txBody>
      </p:sp>
      <p:pic>
        <p:nvPicPr>
          <p:cNvPr id="73732" name="Picture 2"/>
          <p:cNvPicPr>
            <a:picLocks noChangeAspect="1" noChangeArrowheads="1"/>
          </p:cNvPicPr>
          <p:nvPr/>
        </p:nvPicPr>
        <p:blipFill>
          <a:blip r:embed="rId5"/>
          <a:srcRect/>
          <a:stretch>
            <a:fillRect/>
          </a:stretch>
        </p:blipFill>
        <p:spPr bwMode="auto">
          <a:xfrm>
            <a:off x="411163" y="2565400"/>
            <a:ext cx="8732837" cy="4292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20"/>
          <p:cNvSpPr>
            <a:spLocks noGrp="1"/>
          </p:cNvSpPr>
          <p:nvPr>
            <p:ph type="title"/>
          </p:nvPr>
        </p:nvSpPr>
        <p:spPr>
          <a:xfrm>
            <a:off x="1144588" y="100013"/>
            <a:ext cx="7119937" cy="561975"/>
          </a:xfrm>
        </p:spPr>
        <p:txBody>
          <a:bodyPr>
            <a:normAutofit/>
          </a:bodyPr>
          <a:lstStyle/>
          <a:p>
            <a:pPr>
              <a:defRPr/>
            </a:pPr>
            <a:r>
              <a:rPr lang="en-US" sz="2400" smtClean="0">
                <a:effectLst>
                  <a:outerShdw blurRad="38100" dist="38100" dir="2700000" algn="tl">
                    <a:srgbClr val="C0C0C0"/>
                  </a:outerShdw>
                </a:effectLst>
                <a:ea typeface="ＭＳ Ｐゴシック" pitchFamily="-1" charset="-128"/>
              </a:rPr>
              <a:t>Why measure GLOBAL precipitation (rain, snow, ice)?</a:t>
            </a:r>
          </a:p>
        </p:txBody>
      </p:sp>
      <p:sp>
        <p:nvSpPr>
          <p:cNvPr id="29699" name="Rectangle 119"/>
          <p:cNvSpPr>
            <a:spLocks noGrp="1" noChangeArrowheads="1"/>
          </p:cNvSpPr>
          <p:nvPr>
            <p:ph sz="half" idx="4294967295"/>
          </p:nvPr>
        </p:nvSpPr>
        <p:spPr>
          <a:xfrm>
            <a:off x="317500" y="5749634"/>
            <a:ext cx="8716963" cy="662854"/>
          </a:xfrm>
        </p:spPr>
        <p:txBody>
          <a:bodyPr/>
          <a:lstStyle/>
          <a:p>
            <a:pPr indent="0" eaLnBrk="1" hangingPunct="1">
              <a:buClr>
                <a:schemeClr val="tx2"/>
              </a:buClr>
              <a:buFont typeface="Arial" charset="0"/>
              <a:buNone/>
            </a:pPr>
            <a:r>
              <a:rPr lang="en-US" sz="1800" dirty="0">
                <a:solidFill>
                  <a:srgbClr val="FF0000"/>
                </a:solidFill>
                <a:latin typeface="Arial" charset="0"/>
              </a:rPr>
              <a:t>Space-borne remote sensing can provide both the </a:t>
            </a:r>
            <a:r>
              <a:rPr lang="en-US" sz="1800" b="1" u="sng" dirty="0">
                <a:solidFill>
                  <a:srgbClr val="FF0000"/>
                </a:solidFill>
                <a:latin typeface="Arial" charset="0"/>
              </a:rPr>
              <a:t>space</a:t>
            </a:r>
            <a:r>
              <a:rPr lang="en-US" sz="1800" b="1" dirty="0">
                <a:solidFill>
                  <a:srgbClr val="FF0000"/>
                </a:solidFill>
                <a:latin typeface="Arial" charset="0"/>
              </a:rPr>
              <a:t> </a:t>
            </a:r>
            <a:r>
              <a:rPr lang="en-US" sz="1800" dirty="0">
                <a:solidFill>
                  <a:srgbClr val="FF0000"/>
                </a:solidFill>
                <a:latin typeface="Arial" charset="0"/>
              </a:rPr>
              <a:t>and </a:t>
            </a:r>
            <a:r>
              <a:rPr lang="en-US" sz="1800" b="1" u="sng" dirty="0">
                <a:solidFill>
                  <a:srgbClr val="FF0000"/>
                </a:solidFill>
                <a:latin typeface="Arial" charset="0"/>
              </a:rPr>
              <a:t>time</a:t>
            </a:r>
            <a:r>
              <a:rPr lang="en-US" sz="1800" b="1" dirty="0">
                <a:solidFill>
                  <a:srgbClr val="FF0000"/>
                </a:solidFill>
                <a:latin typeface="Arial" charset="0"/>
              </a:rPr>
              <a:t> </a:t>
            </a:r>
            <a:r>
              <a:rPr lang="en-US" sz="1800" dirty="0">
                <a:solidFill>
                  <a:srgbClr val="FF0000"/>
                </a:solidFill>
                <a:latin typeface="Arial" charset="0"/>
              </a:rPr>
              <a:t>coverage needed for measuring and evaluating precipitation across the globe, particularly in areas without ground-based instruments (e.g. rain gauges, radar).</a:t>
            </a:r>
          </a:p>
        </p:txBody>
      </p:sp>
      <p:sp>
        <p:nvSpPr>
          <p:cNvPr id="32772" name="Slide Number Placeholder 5"/>
          <p:cNvSpPr>
            <a:spLocks noGrp="1"/>
          </p:cNvSpPr>
          <p:nvPr>
            <p:ph type="sldNum" sz="quarter" idx="12"/>
          </p:nvPr>
        </p:nvSpPr>
        <p:spPr bwMode="auto">
          <a:xfrm>
            <a:off x="6553200" y="6272213"/>
            <a:ext cx="2133600" cy="365125"/>
          </a:xfrm>
          <a:noFill/>
          <a:ln>
            <a:miter lim="800000"/>
            <a:headEnd/>
            <a:tailEnd/>
          </a:ln>
        </p:spPr>
        <p:txBody>
          <a:bodyPr/>
          <a:lstStyle/>
          <a:p>
            <a:fld id="{1F287D9A-61CE-DA48-812E-F1FF106B8D18}" type="slidenum">
              <a:rPr lang="en-US"/>
              <a:pPr/>
              <a:t>3</a:t>
            </a:fld>
            <a:endParaRPr lang="en-US"/>
          </a:p>
        </p:txBody>
      </p:sp>
      <p:pic>
        <p:nvPicPr>
          <p:cNvPr id="32774" name="Picture 10" descr="global_preci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1214" y="2358029"/>
            <a:ext cx="3376613" cy="3313113"/>
          </a:xfrm>
          <a:prstGeom prst="rect">
            <a:avLst/>
          </a:prstGeom>
          <a:noFill/>
          <a:ln w="9525">
            <a:noFill/>
            <a:miter lim="800000"/>
            <a:headEnd/>
            <a:tailEnd/>
          </a:ln>
        </p:spPr>
      </p:pic>
      <p:sp>
        <p:nvSpPr>
          <p:cNvPr id="32775" name="TextBox 7"/>
          <p:cNvSpPr txBox="1">
            <a:spLocks noChangeArrowheads="1"/>
          </p:cNvSpPr>
          <p:nvPr/>
        </p:nvSpPr>
        <p:spPr bwMode="auto">
          <a:xfrm>
            <a:off x="838200" y="736600"/>
            <a:ext cx="3505200" cy="1477963"/>
          </a:xfrm>
          <a:prstGeom prst="rect">
            <a:avLst/>
          </a:prstGeom>
          <a:noFill/>
          <a:ln w="9525">
            <a:noFill/>
            <a:miter lim="800000"/>
            <a:headEnd/>
            <a:tailEnd/>
          </a:ln>
        </p:spPr>
        <p:txBody>
          <a:bodyPr>
            <a:prstTxWarp prst="textNoShape">
              <a:avLst/>
            </a:prstTxWarp>
            <a:spAutoFit/>
          </a:bodyPr>
          <a:lstStyle/>
          <a:p>
            <a:pPr algn="ctr"/>
            <a:r>
              <a:rPr lang="en-US" dirty="0">
                <a:solidFill>
                  <a:srgbClr val="000099"/>
                </a:solidFill>
                <a:latin typeface="Times New Roman" charset="0"/>
                <a:ea typeface="Times New Roman" charset="0"/>
                <a:cs typeface="Times New Roman" charset="0"/>
              </a:rPr>
              <a:t>Precipitation is felt</a:t>
            </a:r>
          </a:p>
          <a:p>
            <a:pPr algn="ctr"/>
            <a:r>
              <a:rPr lang="en-US" dirty="0">
                <a:solidFill>
                  <a:srgbClr val="000099"/>
                </a:solidFill>
                <a:latin typeface="Times New Roman" charset="0"/>
                <a:ea typeface="Times New Roman" charset="0"/>
                <a:cs typeface="Times New Roman" charset="0"/>
              </a:rPr>
              <a:t>locally, but interacts with large-scale circulation patterns. Precipitation links the Earth’s </a:t>
            </a:r>
            <a:r>
              <a:rPr lang="en-US" b="1" dirty="0">
                <a:solidFill>
                  <a:srgbClr val="000099"/>
                </a:solidFill>
                <a:latin typeface="Times New Roman" charset="0"/>
                <a:ea typeface="Times New Roman" charset="0"/>
                <a:cs typeface="Times New Roman" charset="0"/>
              </a:rPr>
              <a:t>ENERGY </a:t>
            </a:r>
            <a:r>
              <a:rPr lang="en-US" dirty="0">
                <a:solidFill>
                  <a:srgbClr val="000099"/>
                </a:solidFill>
                <a:latin typeface="Times New Roman" charset="0"/>
                <a:ea typeface="Times New Roman" charset="0"/>
                <a:cs typeface="Times New Roman" charset="0"/>
              </a:rPr>
              <a:t>and </a:t>
            </a:r>
            <a:r>
              <a:rPr lang="en-US" b="1" dirty="0">
                <a:solidFill>
                  <a:srgbClr val="000099"/>
                </a:solidFill>
                <a:latin typeface="Times New Roman" charset="0"/>
                <a:ea typeface="Times New Roman" charset="0"/>
                <a:cs typeface="Times New Roman" charset="0"/>
              </a:rPr>
              <a:t>WATER </a:t>
            </a:r>
            <a:r>
              <a:rPr lang="en-US" dirty="0">
                <a:solidFill>
                  <a:srgbClr val="000099"/>
                </a:solidFill>
                <a:latin typeface="Times New Roman" charset="0"/>
                <a:ea typeface="Times New Roman" charset="0"/>
                <a:cs typeface="Times New Roman" charset="0"/>
              </a:rPr>
              <a:t>cycles.</a:t>
            </a:r>
          </a:p>
        </p:txBody>
      </p:sp>
      <p:pic>
        <p:nvPicPr>
          <p:cNvPr id="2" name="Rain_Gauge_Comp_v3_ipod_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0270" y="2020593"/>
            <a:ext cx="4767263" cy="3575447"/>
          </a:xfrm>
          <a:prstGeom prst="rect">
            <a:avLst/>
          </a:prstGeom>
        </p:spPr>
      </p:pic>
      <p:sp>
        <p:nvSpPr>
          <p:cNvPr id="12" name="TextBox 7"/>
          <p:cNvSpPr txBox="1">
            <a:spLocks noChangeArrowheads="1"/>
          </p:cNvSpPr>
          <p:nvPr/>
        </p:nvSpPr>
        <p:spPr bwMode="auto">
          <a:xfrm>
            <a:off x="4627417" y="875416"/>
            <a:ext cx="4253345" cy="923330"/>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99"/>
                </a:solidFill>
                <a:latin typeface="Times New Roman" charset="0"/>
                <a:ea typeface="Times New Roman" charset="0"/>
                <a:cs typeface="Times New Roman" charset="0"/>
              </a:rPr>
              <a:t>70% of the earth is covered by water where radar and gauges are very sparse. Even the coverage of gauges on land is quite small!</a:t>
            </a:r>
            <a:endParaRPr lang="en-US" dirty="0">
              <a:solidFill>
                <a:srgbClr val="000099"/>
              </a:solidFill>
              <a:latin typeface="Times New Roman"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have now?</a:t>
            </a:r>
            <a:endParaRPr lang="en-US" dirty="0"/>
          </a:p>
        </p:txBody>
      </p:sp>
      <p:sp>
        <p:nvSpPr>
          <p:cNvPr id="3" name="Content Placeholder 2"/>
          <p:cNvSpPr>
            <a:spLocks noGrp="1"/>
          </p:cNvSpPr>
          <p:nvPr>
            <p:ph idx="1"/>
          </p:nvPr>
        </p:nvSpPr>
        <p:spPr>
          <a:xfrm>
            <a:off x="619125" y="676909"/>
            <a:ext cx="8229600" cy="5324475"/>
          </a:xfrm>
        </p:spPr>
        <p:txBody>
          <a:bodyPr/>
          <a:lstStyle/>
          <a:p>
            <a:r>
              <a:rPr lang="en-US" sz="2000" dirty="0" smtClean="0"/>
              <a:t>Traditional infrared weather </a:t>
            </a:r>
            <a:r>
              <a:rPr lang="en-US" sz="2000" dirty="0"/>
              <a:t>s</a:t>
            </a:r>
            <a:r>
              <a:rPr lang="en-US" sz="2000" dirty="0" smtClean="0"/>
              <a:t>atellites orbit the Earth ~20,000 miles above the surface, providing a continuous picture of one slice of the earth</a:t>
            </a:r>
          </a:p>
          <a:p>
            <a:r>
              <a:rPr lang="en-US" sz="2000" dirty="0" smtClean="0"/>
              <a:t>Polar orbiting satellites cross at the same time of day</a:t>
            </a:r>
          </a:p>
          <a:p>
            <a:r>
              <a:rPr lang="en-US" sz="2000" dirty="0" smtClean="0"/>
              <a:t>Non-sun-synchronous satellites can view the earth at the same point at different times of a day</a:t>
            </a:r>
            <a:endParaRPr lang="en-US" sz="2000" dirty="0"/>
          </a:p>
        </p:txBody>
      </p:sp>
      <p:pic>
        <p:nvPicPr>
          <p:cNvPr id="5" name="Picture 4" descr="http://www.eohandbook.com/eohb05/images/fig_02_%28weather%2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125" y="2660796"/>
            <a:ext cx="4970968" cy="3509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26721" y="7731627"/>
            <a:ext cx="3846526" cy="246221"/>
          </a:xfrm>
          <a:prstGeom prst="rect">
            <a:avLst/>
          </a:prstGeom>
          <a:noFill/>
        </p:spPr>
        <p:txBody>
          <a:bodyPr wrap="square" rtlCol="0">
            <a:spAutoFit/>
          </a:bodyPr>
          <a:lstStyle/>
          <a:p>
            <a:r>
              <a:rPr lang="en-US" sz="1000" dirty="0"/>
              <a:t>http://www.eohandbook.com/eohb05/ceos/part2_6.html</a:t>
            </a:r>
          </a:p>
        </p:txBody>
      </p:sp>
      <p:pic>
        <p:nvPicPr>
          <p:cNvPr id="7" name="Picture 6" descr="http://www.srh.noaa.gov/jetstream/remote/images/GOES_east_vis_f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4379" y="2221009"/>
            <a:ext cx="2143798" cy="21945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endCxn id="7" idx="1"/>
          </p:cNvCxnSpPr>
          <p:nvPr/>
        </p:nvCxnSpPr>
        <p:spPr>
          <a:xfrm flipV="1">
            <a:off x="5513805" y="3318279"/>
            <a:ext cx="1330574" cy="11556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9" name="Picture 8" descr="http://npp.gsfc.nasa.gov/images/VIIRS_4Jan2012-we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9922" y="4435242"/>
            <a:ext cx="2488072" cy="248807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3270272" y="3113978"/>
            <a:ext cx="2156449" cy="25653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5650284" y="2188573"/>
            <a:ext cx="1254466" cy="1015663"/>
          </a:xfrm>
          <a:prstGeom prst="rect">
            <a:avLst/>
          </a:prstGeom>
          <a:noFill/>
        </p:spPr>
        <p:txBody>
          <a:bodyPr wrap="square" rtlCol="0">
            <a:spAutoFit/>
          </a:bodyPr>
          <a:lstStyle/>
          <a:p>
            <a:r>
              <a:rPr lang="en-US" dirty="0" smtClean="0"/>
              <a:t>GOES Image</a:t>
            </a:r>
          </a:p>
          <a:p>
            <a:r>
              <a:rPr lang="en-US" sz="1200" dirty="0" smtClean="0"/>
              <a:t>(Geostationary    </a:t>
            </a:r>
          </a:p>
          <a:p>
            <a:r>
              <a:rPr lang="en-US" sz="1200" dirty="0"/>
              <a:t> </a:t>
            </a:r>
            <a:r>
              <a:rPr lang="en-US" sz="1200" dirty="0" smtClean="0"/>
              <a:t> orbit)</a:t>
            </a:r>
            <a:endParaRPr lang="en-US" sz="1200" dirty="0"/>
          </a:p>
        </p:txBody>
      </p:sp>
      <p:sp>
        <p:nvSpPr>
          <p:cNvPr id="16" name="TextBox 15"/>
          <p:cNvSpPr txBox="1"/>
          <p:nvPr/>
        </p:nvSpPr>
        <p:spPr>
          <a:xfrm>
            <a:off x="7960786" y="5289265"/>
            <a:ext cx="1242744" cy="1384995"/>
          </a:xfrm>
          <a:prstGeom prst="rect">
            <a:avLst/>
          </a:prstGeom>
          <a:noFill/>
        </p:spPr>
        <p:txBody>
          <a:bodyPr wrap="square" rtlCol="0">
            <a:spAutoFit/>
          </a:bodyPr>
          <a:lstStyle/>
          <a:p>
            <a:r>
              <a:rPr lang="en-US" dirty="0" err="1" smtClean="0"/>
              <a:t>Suomi</a:t>
            </a:r>
            <a:r>
              <a:rPr lang="en-US" dirty="0" smtClean="0"/>
              <a:t> NPP composite image</a:t>
            </a:r>
          </a:p>
          <a:p>
            <a:r>
              <a:rPr lang="en-US" sz="1200" dirty="0" smtClean="0"/>
              <a:t>(Polar orbit)</a:t>
            </a:r>
            <a:endParaRPr lang="en-US" sz="1200" dirty="0"/>
          </a:p>
        </p:txBody>
      </p:sp>
      <p:grpSp>
        <p:nvGrpSpPr>
          <p:cNvPr id="26" name="Group 25"/>
          <p:cNvGrpSpPr/>
          <p:nvPr/>
        </p:nvGrpSpPr>
        <p:grpSpPr>
          <a:xfrm>
            <a:off x="886921" y="2120163"/>
            <a:ext cx="8358616" cy="4762049"/>
            <a:chOff x="886921" y="2120163"/>
            <a:chExt cx="8358616" cy="4762049"/>
          </a:xfrm>
        </p:grpSpPr>
        <p:sp>
          <p:nvSpPr>
            <p:cNvPr id="13" name="Rectangle 12"/>
            <p:cNvSpPr/>
            <p:nvPr/>
          </p:nvSpPr>
          <p:spPr>
            <a:xfrm>
              <a:off x="3104648" y="3766737"/>
              <a:ext cx="105885" cy="9619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23" name="Group 22"/>
            <p:cNvGrpSpPr/>
            <p:nvPr/>
          </p:nvGrpSpPr>
          <p:grpSpPr>
            <a:xfrm>
              <a:off x="886921" y="2120163"/>
              <a:ext cx="8358616" cy="4762049"/>
              <a:chOff x="785385" y="2188573"/>
              <a:chExt cx="8358616" cy="4762049"/>
            </a:xfrm>
          </p:grpSpPr>
          <p:pic>
            <p:nvPicPr>
              <p:cNvPr id="11" name="Picture 10" descr="http://trmm.gsfc.nasa.gov/trmm_rain/Events/tornadic_tstms_30_january_2013_1622_utc.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81953" y="2188573"/>
                <a:ext cx="4762048" cy="4762049"/>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rot="7519066">
                <a:off x="2171839" y="2543819"/>
                <a:ext cx="1662546" cy="1277137"/>
              </a:xfrm>
              <a:prstGeom prst="arc">
                <a:avLst/>
              </a:prstGeom>
              <a:ln w="57150"/>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14" name="Straight Arrow Connector 13"/>
              <p:cNvCxnSpPr>
                <a:stCxn id="13" idx="2"/>
                <a:endCxn id="11" idx="1"/>
              </p:cNvCxnSpPr>
              <p:nvPr/>
            </p:nvCxnSpPr>
            <p:spPr>
              <a:xfrm>
                <a:off x="3056055" y="3931345"/>
                <a:ext cx="1325898" cy="63825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785385" y="6281140"/>
                <a:ext cx="3537240" cy="553998"/>
              </a:xfrm>
              <a:prstGeom prst="rect">
                <a:avLst/>
              </a:prstGeom>
              <a:noFill/>
            </p:spPr>
            <p:txBody>
              <a:bodyPr wrap="square" rtlCol="0">
                <a:spAutoFit/>
              </a:bodyPr>
              <a:lstStyle/>
              <a:p>
                <a:pPr algn="r"/>
                <a:r>
                  <a:rPr lang="en-US" dirty="0" smtClean="0"/>
                  <a:t>TRMM pass over Southeast US</a:t>
                </a:r>
              </a:p>
              <a:p>
                <a:pPr algn="r"/>
                <a:r>
                  <a:rPr lang="en-US" sz="1200" dirty="0" smtClean="0"/>
                  <a:t>(non-sun-synchronous orbit)</a:t>
                </a:r>
                <a:endParaRPr lang="en-US" sz="1200" dirty="0"/>
              </a:p>
            </p:txBody>
          </p:sp>
        </p:grpSp>
      </p:grpSp>
    </p:spTree>
    <p:extLst>
      <p:ext uri="{BB962C8B-B14F-4D97-AF65-F5344CB8AC3E}">
        <p14:creationId xmlns:p14="http://schemas.microsoft.com/office/powerpoint/2010/main" val="4235411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438" y="98425"/>
            <a:ext cx="7197725" cy="492125"/>
          </a:xfrm>
        </p:spPr>
        <p:txBody>
          <a:bodyPr/>
          <a:lstStyle/>
          <a:p>
            <a:pPr eaLnBrk="1" hangingPunct="1">
              <a:defRPr/>
            </a:pPr>
            <a:r>
              <a:rPr lang="en-US" sz="2400">
                <a:effectLst>
                  <a:outerShdw blurRad="38100" dist="38100" dir="2700000" algn="tl">
                    <a:srgbClr val="DDDDDD"/>
                  </a:outerShdw>
                </a:effectLst>
                <a:latin typeface="Arial" charset="0"/>
              </a:rPr>
              <a:t>Overview: Tropical Rainfall Measuring Mission </a:t>
            </a:r>
            <a:endParaRPr lang="en-US" sz="2400">
              <a:effectLst>
                <a:outerShdw blurRad="38100" dist="38100" dir="2700000" algn="tl">
                  <a:srgbClr val="DDDDDD"/>
                </a:outerShdw>
              </a:effectLst>
            </a:endParaRPr>
          </a:p>
        </p:txBody>
      </p:sp>
      <p:sp>
        <p:nvSpPr>
          <p:cNvPr id="36867" name="Content Placeholder 2"/>
          <p:cNvSpPr>
            <a:spLocks noGrp="1"/>
          </p:cNvSpPr>
          <p:nvPr>
            <p:ph idx="1"/>
          </p:nvPr>
        </p:nvSpPr>
        <p:spPr>
          <a:xfrm>
            <a:off x="619125" y="850900"/>
            <a:ext cx="5241925" cy="5324475"/>
          </a:xfrm>
        </p:spPr>
        <p:txBody>
          <a:bodyPr/>
          <a:lstStyle/>
          <a:p>
            <a:pPr eaLnBrk="1" hangingPunct="1"/>
            <a:r>
              <a:rPr lang="en-US" sz="2400"/>
              <a:t>Launched in 1997 to measure tropical rainfall</a:t>
            </a:r>
          </a:p>
          <a:p>
            <a:pPr eaLnBrk="1" hangingPunct="1"/>
            <a:r>
              <a:rPr lang="en-US" sz="2400"/>
              <a:t>Currently has a 15-year record of precipitation from ~35°North to 35°South</a:t>
            </a:r>
            <a:endParaRPr lang="en-US" sz="1600"/>
          </a:p>
          <a:p>
            <a:pPr eaLnBrk="1" hangingPunct="1"/>
            <a:r>
              <a:rPr lang="en-US" sz="2400"/>
              <a:t>Partnership between  NASA and the Japan Aerospace Exploration Agency (JAXA)</a:t>
            </a:r>
          </a:p>
          <a:p>
            <a:pPr eaLnBrk="1" hangingPunct="1"/>
            <a:r>
              <a:rPr lang="en-US" sz="2400"/>
              <a:t>Data at </a:t>
            </a:r>
            <a:r>
              <a:rPr lang="en-US" sz="2400">
                <a:hlinkClick r:id="rId4"/>
              </a:rPr>
              <a:t>http://trmm.gsfc.nasa.gov</a:t>
            </a:r>
            <a:r>
              <a:rPr lang="en-US" sz="2400"/>
              <a:t> </a:t>
            </a:r>
          </a:p>
        </p:txBody>
      </p:sp>
      <p:pic>
        <p:nvPicPr>
          <p:cNvPr id="3686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1050" y="3143250"/>
            <a:ext cx="3155950" cy="3155950"/>
          </a:xfrm>
          <a:prstGeom prst="rect">
            <a:avLst/>
          </a:prstGeom>
          <a:noFill/>
          <a:ln w="9525">
            <a:noFill/>
            <a:miter lim="800000"/>
            <a:headEnd/>
            <a:tailEnd/>
          </a:ln>
        </p:spPr>
      </p:pic>
      <p:sp>
        <p:nvSpPr>
          <p:cNvPr id="6" name="Content Placeholder 2"/>
          <p:cNvSpPr txBox="1">
            <a:spLocks/>
          </p:cNvSpPr>
          <p:nvPr/>
        </p:nvSpPr>
        <p:spPr bwMode="auto">
          <a:xfrm>
            <a:off x="1087438" y="4714875"/>
            <a:ext cx="4114800" cy="1584325"/>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a:prstTxWarp prst="textNoShape">
              <a:avLst/>
            </a:prstTxWarp>
          </a:bodyPr>
          <a:lstStyle/>
          <a:p>
            <a:pPr defTabSz="914400">
              <a:spcBef>
                <a:spcPct val="20000"/>
              </a:spcBef>
              <a:buClr>
                <a:srgbClr val="960000"/>
              </a:buClr>
              <a:buSzPct val="65000"/>
              <a:defRPr/>
            </a:pPr>
            <a:r>
              <a:rPr lang="en-US" sz="2400">
                <a:solidFill>
                  <a:srgbClr val="000000"/>
                </a:solidFill>
                <a:ea typeface="Arial" charset="0"/>
                <a:cs typeface="Arial" charset="0"/>
              </a:rPr>
              <a:t>We need better instruments and improved models to identify light rainfall and snow in higher latitudes</a:t>
            </a:r>
          </a:p>
          <a:p>
            <a:pPr defTabSz="914400">
              <a:spcBef>
                <a:spcPct val="20000"/>
              </a:spcBef>
              <a:buClr>
                <a:srgbClr val="1200FE"/>
              </a:buClr>
              <a:buSzPct val="65000"/>
              <a:buFont typeface="Wingdings 2" charset="2"/>
              <a:buChar char=""/>
              <a:defRPr/>
            </a:pPr>
            <a:endParaRPr lang="en-US" sz="2800">
              <a:solidFill>
                <a:srgbClr val="000000"/>
              </a:solidFill>
              <a:latin typeface="Calibri" charset="0"/>
            </a:endParaRPr>
          </a:p>
          <a:p>
            <a:pPr defTabSz="914400">
              <a:spcBef>
                <a:spcPct val="20000"/>
              </a:spcBef>
              <a:buClr>
                <a:srgbClr val="000000"/>
              </a:buClr>
              <a:buSzPct val="65000"/>
              <a:buFont typeface="Wingdings 2" charset="2"/>
              <a:buNone/>
              <a:defRPr/>
            </a:pPr>
            <a:endParaRPr lang="en-US" sz="2800">
              <a:solidFill>
                <a:srgbClr val="000000"/>
              </a:solidFill>
              <a:latin typeface="Calibri" charset="0"/>
            </a:endParaRPr>
          </a:p>
        </p:txBody>
      </p:sp>
      <p:pic>
        <p:nvPicPr>
          <p:cNvPr id="36870" name="Picture 4" descr="C:\Users\dkirschb\Downloads\wilma_hot_towers.0126.t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1050" y="935038"/>
            <a:ext cx="3155950" cy="2130425"/>
          </a:xfrm>
          <a:prstGeom prst="rect">
            <a:avLst/>
          </a:prstGeom>
          <a:noFill/>
          <a:ln w="9525">
            <a:noFill/>
            <a:miter lim="800000"/>
            <a:headEnd/>
            <a:tailEnd/>
          </a:ln>
        </p:spPr>
      </p:pic>
      <p:sp>
        <p:nvSpPr>
          <p:cNvPr id="36871" name="TextBox 9"/>
          <p:cNvSpPr txBox="1">
            <a:spLocks noChangeArrowheads="1"/>
          </p:cNvSpPr>
          <p:nvPr/>
        </p:nvSpPr>
        <p:spPr bwMode="auto">
          <a:xfrm>
            <a:off x="5938838" y="688975"/>
            <a:ext cx="2962275" cy="276225"/>
          </a:xfrm>
          <a:prstGeom prst="rect">
            <a:avLst/>
          </a:prstGeom>
          <a:noFill/>
          <a:ln w="9525">
            <a:noFill/>
            <a:miter lim="800000"/>
            <a:headEnd/>
            <a:tailEnd/>
          </a:ln>
        </p:spPr>
        <p:txBody>
          <a:bodyPr wrap="none">
            <a:prstTxWarp prst="textNoShape">
              <a:avLst/>
            </a:prstTxWarp>
            <a:spAutoFit/>
          </a:bodyPr>
          <a:lstStyle/>
          <a:p>
            <a:r>
              <a:rPr lang="en-US" sz="1200"/>
              <a:t>Hot Towers observed in Hurricane Wilma</a:t>
            </a:r>
          </a:p>
        </p:txBody>
      </p:sp>
      <p:sp>
        <p:nvSpPr>
          <p:cNvPr id="36872" name="TextBox 10"/>
          <p:cNvSpPr txBox="1">
            <a:spLocks noChangeArrowheads="1"/>
          </p:cNvSpPr>
          <p:nvPr/>
        </p:nvSpPr>
        <p:spPr bwMode="auto">
          <a:xfrm>
            <a:off x="5876925" y="6249988"/>
            <a:ext cx="3078163" cy="646112"/>
          </a:xfrm>
          <a:prstGeom prst="rect">
            <a:avLst/>
          </a:prstGeom>
          <a:noFill/>
          <a:ln w="9525">
            <a:noFill/>
            <a:miter lim="800000"/>
            <a:headEnd/>
            <a:tailEnd/>
          </a:ln>
        </p:spPr>
        <p:txBody>
          <a:bodyPr>
            <a:prstTxWarp prst="textNoShape">
              <a:avLst/>
            </a:prstTxWarp>
            <a:spAutoFit/>
          </a:bodyPr>
          <a:lstStyle/>
          <a:p>
            <a:r>
              <a:rPr lang="en-US" sz="1200"/>
              <a:t>Rainfall Accumulation from Tropical Cyclone Giovanna, triggering deadly floods in Madagascar</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GPM Core Observatory</a:t>
            </a:r>
            <a:endParaRPr lang="en-US" dirty="0"/>
          </a:p>
        </p:txBody>
      </p:sp>
      <p:sp>
        <p:nvSpPr>
          <p:cNvPr id="5" name="Text Placeholder 11"/>
          <p:cNvSpPr txBox="1">
            <a:spLocks/>
          </p:cNvSpPr>
          <p:nvPr/>
        </p:nvSpPr>
        <p:spPr bwMode="auto">
          <a:xfrm>
            <a:off x="531815" y="912670"/>
            <a:ext cx="2823504" cy="19968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The GPM Core Observatory will carry two advanced instruments that allow us to view precipitation (rain, snow, ice) in new ways and serve as a connector between the GPM Core and measurements taken on other partner satellites</a:t>
            </a:r>
            <a:endParaRPr lang="en-US" sz="2000" dirty="0"/>
          </a:p>
        </p:txBody>
      </p:sp>
      <p:sp>
        <p:nvSpPr>
          <p:cNvPr id="6" name="Slide Number Placeholder 5"/>
          <p:cNvSpPr>
            <a:spLocks noGrp="1"/>
          </p:cNvSpPr>
          <p:nvPr>
            <p:ph type="sldNum" sz="quarter" idx="12"/>
          </p:nvPr>
        </p:nvSpPr>
        <p:spPr bwMode="auto">
          <a:xfrm>
            <a:off x="6553200" y="6356350"/>
            <a:ext cx="2133600" cy="365125"/>
          </a:xfrm>
          <a:noFill/>
          <a:ln>
            <a:miter lim="800000"/>
            <a:headEnd/>
            <a:tailEnd/>
          </a:ln>
        </p:spPr>
        <p:txBody>
          <a:bodyPr/>
          <a:lstStyle/>
          <a:p>
            <a:fld id="{AFBD97F0-7E2F-504C-B5A6-F2404517D725}" type="slidenum">
              <a:rPr lang="en-US"/>
              <a:pPr/>
              <a:t>6</a:t>
            </a:fld>
            <a:endParaRPr lang="en-US"/>
          </a:p>
        </p:txBody>
      </p:sp>
      <p:sp>
        <p:nvSpPr>
          <p:cNvPr id="7" name="TextBox 10"/>
          <p:cNvSpPr txBox="1">
            <a:spLocks noChangeArrowheads="1"/>
          </p:cNvSpPr>
          <p:nvPr/>
        </p:nvSpPr>
        <p:spPr bwMode="auto">
          <a:xfrm>
            <a:off x="4617273" y="4741079"/>
            <a:ext cx="4161367" cy="2031325"/>
          </a:xfrm>
          <a:prstGeom prst="rect">
            <a:avLst/>
          </a:prstGeom>
          <a:noFill/>
          <a:ln w="9525">
            <a:noFill/>
            <a:miter lim="800000"/>
            <a:headEnd/>
            <a:tailEnd/>
          </a:ln>
        </p:spPr>
        <p:txBody>
          <a:bodyPr wrap="square">
            <a:prstTxWarp prst="textNoShape">
              <a:avLst/>
            </a:prstTxWarp>
            <a:spAutoFit/>
          </a:bodyPr>
          <a:lstStyle/>
          <a:p>
            <a:pPr>
              <a:defRPr/>
            </a:pPr>
            <a:r>
              <a:rPr lang="en-US" b="1" dirty="0">
                <a:solidFill>
                  <a:srgbClr val="FFCC00"/>
                </a:solidFill>
                <a:effectLst>
                  <a:outerShdw blurRad="38100" dist="38100" dir="2700000" algn="tl">
                    <a:srgbClr val="DDDDDD"/>
                  </a:outerShdw>
                </a:effectLst>
                <a:ea typeface="Arial" charset="0"/>
                <a:cs typeface="Arial" charset="0"/>
              </a:rPr>
              <a:t>GPM Microwave Imager (GMI): 10-183 GHz</a:t>
            </a:r>
          </a:p>
          <a:p>
            <a:pPr>
              <a:defRPr/>
            </a:pPr>
            <a:r>
              <a:rPr lang="en-US" dirty="0">
                <a:solidFill>
                  <a:srgbClr val="000099"/>
                </a:solidFill>
                <a:ea typeface="Arial" charset="0"/>
                <a:cs typeface="Arial" charset="0"/>
              </a:rPr>
              <a:t>13 channels which provide an integrated picture of the energy emitted by precipitation, including light rain to heavy rain to falling snow</a:t>
            </a:r>
          </a:p>
          <a:p>
            <a:pPr>
              <a:defRPr/>
            </a:pPr>
            <a:endParaRPr lang="en-US" dirty="0">
              <a:ea typeface="Arial" charset="0"/>
              <a:cs typeface="Arial" charset="0"/>
            </a:endParaRPr>
          </a:p>
        </p:txBody>
      </p:sp>
      <p:sp>
        <p:nvSpPr>
          <p:cNvPr id="8" name="TextBox 11"/>
          <p:cNvSpPr txBox="1">
            <a:spLocks noChangeArrowheads="1"/>
          </p:cNvSpPr>
          <p:nvPr/>
        </p:nvSpPr>
        <p:spPr bwMode="auto">
          <a:xfrm>
            <a:off x="918660" y="4741079"/>
            <a:ext cx="3442325" cy="1754326"/>
          </a:xfrm>
          <a:prstGeom prst="rect">
            <a:avLst/>
          </a:prstGeom>
          <a:noFill/>
          <a:ln w="9525">
            <a:noFill/>
            <a:miter lim="800000"/>
            <a:headEnd/>
            <a:tailEnd/>
          </a:ln>
        </p:spPr>
        <p:txBody>
          <a:bodyPr wrap="square">
            <a:prstTxWarp prst="textNoShape">
              <a:avLst/>
            </a:prstTxWarp>
            <a:spAutoFit/>
          </a:bodyPr>
          <a:lstStyle/>
          <a:p>
            <a:pPr>
              <a:defRPr/>
            </a:pPr>
            <a:r>
              <a:rPr lang="en-US" b="1" dirty="0">
                <a:solidFill>
                  <a:srgbClr val="FF0000"/>
                </a:solidFill>
                <a:effectLst>
                  <a:outerShdw blurRad="38100" dist="38100" dir="2700000" algn="tl">
                    <a:srgbClr val="DDDDDD"/>
                  </a:outerShdw>
                </a:effectLst>
                <a:ea typeface="Times New Roman" charset="0"/>
                <a:cs typeface="Times New Roman" charset="0"/>
              </a:rPr>
              <a:t>Dual-frequency Precipitation Radar (DPR): Ku-</a:t>
            </a:r>
            <a:r>
              <a:rPr lang="en-US" b="1" dirty="0" err="1">
                <a:solidFill>
                  <a:srgbClr val="FF0000"/>
                </a:solidFill>
                <a:effectLst>
                  <a:outerShdw blurRad="38100" dist="38100" dir="2700000" algn="tl">
                    <a:srgbClr val="DDDDDD"/>
                  </a:outerShdw>
                </a:effectLst>
                <a:ea typeface="Times New Roman" charset="0"/>
                <a:cs typeface="Times New Roman" charset="0"/>
              </a:rPr>
              <a:t>Ka</a:t>
            </a:r>
            <a:r>
              <a:rPr lang="en-US" b="1" dirty="0">
                <a:solidFill>
                  <a:srgbClr val="FF0000"/>
                </a:solidFill>
                <a:effectLst>
                  <a:outerShdw blurRad="38100" dist="38100" dir="2700000" algn="tl">
                    <a:srgbClr val="DDDDDD"/>
                  </a:outerShdw>
                </a:effectLst>
                <a:ea typeface="Times New Roman" charset="0"/>
                <a:cs typeface="Times New Roman" charset="0"/>
              </a:rPr>
              <a:t> bands</a:t>
            </a:r>
          </a:p>
          <a:p>
            <a:pPr>
              <a:defRPr/>
            </a:pPr>
            <a:r>
              <a:rPr lang="en-US" dirty="0">
                <a:solidFill>
                  <a:srgbClr val="000099"/>
                </a:solidFill>
                <a:ea typeface="Arial" charset="0"/>
                <a:cs typeface="Arial" charset="0"/>
              </a:rPr>
              <a:t>Two different radar frequencies that can look at precipitation in 3-D throughout the atmospheric column</a:t>
            </a:r>
            <a:r>
              <a:rPr lang="en-US" dirty="0" smtClean="0">
                <a:solidFill>
                  <a:srgbClr val="000099"/>
                </a:solidFill>
                <a:ea typeface="Arial" charset="0"/>
                <a:cs typeface="Arial" charset="0"/>
              </a:rPr>
              <a:t>.</a:t>
            </a:r>
            <a:endParaRPr lang="en-US" sz="1600" b="1" dirty="0">
              <a:solidFill>
                <a:srgbClr val="FF0000"/>
              </a:solidFill>
              <a:effectLst>
                <a:outerShdw blurRad="38100" dist="38100" dir="2700000" algn="tl">
                  <a:srgbClr val="DDDDDD"/>
                </a:outerShdw>
              </a:effectLst>
              <a:ea typeface="Times New Roman" charset="0"/>
              <a:cs typeface="Times New Roman" charset="0"/>
            </a:endParaRPr>
          </a:p>
        </p:txBody>
      </p:sp>
      <p:sp>
        <p:nvSpPr>
          <p:cNvPr id="9" name="TextBox 11"/>
          <p:cNvSpPr txBox="1">
            <a:spLocks noChangeArrowheads="1"/>
          </p:cNvSpPr>
          <p:nvPr/>
        </p:nvSpPr>
        <p:spPr bwMode="auto">
          <a:xfrm>
            <a:off x="3355319" y="4053930"/>
            <a:ext cx="5720667" cy="523220"/>
          </a:xfrm>
          <a:prstGeom prst="rect">
            <a:avLst/>
          </a:prstGeom>
          <a:noFill/>
          <a:ln w="9525">
            <a:noFill/>
            <a:miter lim="800000"/>
            <a:headEnd/>
            <a:tailEnd/>
          </a:ln>
        </p:spPr>
        <p:txBody>
          <a:bodyPr wrap="square">
            <a:prstTxWarp prst="textNoShape">
              <a:avLst/>
            </a:prstTxWarp>
            <a:spAutoFit/>
          </a:bodyPr>
          <a:lstStyle/>
          <a:p>
            <a:r>
              <a:rPr lang="en-US" sz="1400" dirty="0">
                <a:ea typeface="Times New Roman" charset="0"/>
                <a:cs typeface="Times New Roman" charset="0"/>
              </a:rPr>
              <a:t>Non-Sun-Synchronous orbit at 65</a:t>
            </a:r>
            <a:r>
              <a:rPr lang="en-US" sz="1400" baseline="30000" dirty="0">
                <a:ea typeface="Times New Roman" charset="0"/>
                <a:cs typeface="Times New Roman" charset="0"/>
              </a:rPr>
              <a:t>o</a:t>
            </a:r>
            <a:r>
              <a:rPr lang="en-US" sz="1400" dirty="0">
                <a:ea typeface="Times New Roman" charset="0"/>
                <a:cs typeface="Times New Roman" charset="0"/>
              </a:rPr>
              <a:t> inclination (Arctic to the Antarctic Circle) at 407 km</a:t>
            </a:r>
          </a:p>
        </p:txBody>
      </p:sp>
      <p:pic>
        <p:nvPicPr>
          <p:cNvPr id="10" name="GPM_instrum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72113" y="857250"/>
            <a:ext cx="5703874" cy="3208429"/>
          </a:xfrm>
          <a:prstGeom prst="rect">
            <a:avLst/>
          </a:prstGeom>
        </p:spPr>
      </p:pic>
    </p:spTree>
    <p:extLst>
      <p:ext uri="{BB962C8B-B14F-4D97-AF65-F5344CB8AC3E}">
        <p14:creationId xmlns:p14="http://schemas.microsoft.com/office/powerpoint/2010/main" val="1844291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128"/>
              </a:rPr>
              <a:t>Cool testing at NASA Goddard!</a:t>
            </a:r>
            <a:endParaRPr lang="en-US" dirty="0">
              <a:ea typeface="ＭＳ Ｐゴシック" charset="-128"/>
            </a:endParaRPr>
          </a:p>
        </p:txBody>
      </p:sp>
      <p:sp>
        <p:nvSpPr>
          <p:cNvPr id="13316" name="Content Placeholder 3"/>
          <p:cNvSpPr>
            <a:spLocks noGrp="1"/>
          </p:cNvSpPr>
          <p:nvPr>
            <p:ph sz="quarter" idx="1"/>
          </p:nvPr>
        </p:nvSpPr>
        <p:spPr>
          <a:xfrm>
            <a:off x="457200" y="914400"/>
            <a:ext cx="4572000" cy="5807075"/>
          </a:xfrm>
        </p:spPr>
        <p:txBody>
          <a:bodyPr>
            <a:normAutofit fontScale="92500" lnSpcReduction="10000"/>
          </a:bodyPr>
          <a:lstStyle/>
          <a:p>
            <a:r>
              <a:rPr lang="en-US" sz="2400" dirty="0" smtClean="0"/>
              <a:t>Core Observatory satellite is being built and tested at GSFC. </a:t>
            </a:r>
          </a:p>
          <a:p>
            <a:pPr lvl="1"/>
            <a:r>
              <a:rPr lang="en-US" sz="2400" dirty="0" smtClean="0"/>
              <a:t>May 2011 – Centrifuge testing</a:t>
            </a:r>
          </a:p>
          <a:p>
            <a:pPr lvl="1"/>
            <a:r>
              <a:rPr lang="en-US" sz="2400" dirty="0" smtClean="0"/>
              <a:t>May 2012 – Completed instrument integration</a:t>
            </a:r>
          </a:p>
          <a:p>
            <a:pPr lvl="1"/>
            <a:r>
              <a:rPr lang="en-US" sz="2400" dirty="0" smtClean="0"/>
              <a:t>August 2012 – Solar array vibration and acoustic testing</a:t>
            </a:r>
          </a:p>
          <a:p>
            <a:pPr lvl="1"/>
            <a:r>
              <a:rPr lang="en-US" sz="2400" dirty="0" smtClean="0"/>
              <a:t>December 2012 – Thermal Vacuum Testing</a:t>
            </a:r>
          </a:p>
          <a:p>
            <a:pPr lvl="1"/>
            <a:r>
              <a:rPr lang="en-US" dirty="0" smtClean="0"/>
              <a:t>March 2013 – Electromagnetic Interference Testing</a:t>
            </a:r>
            <a:endParaRPr lang="en-US" sz="2400" dirty="0" smtClean="0"/>
          </a:p>
          <a:p>
            <a:pPr lvl="1"/>
            <a:r>
              <a:rPr lang="en-US" dirty="0" smtClean="0"/>
              <a:t>June 2013 – Solar Array  Deployment testing</a:t>
            </a:r>
            <a:endParaRPr lang="en-US" sz="2400" dirty="0" smtClean="0"/>
          </a:p>
          <a:p>
            <a:r>
              <a:rPr lang="en-US" sz="2400" dirty="0" smtClean="0">
                <a:solidFill>
                  <a:srgbClr val="C00000"/>
                </a:solidFill>
              </a:rPr>
              <a:t>Early November, 2013  - GPM Core shipped to </a:t>
            </a:r>
            <a:r>
              <a:rPr lang="en-US" sz="2400" dirty="0" err="1" smtClean="0">
                <a:solidFill>
                  <a:srgbClr val="C00000"/>
                </a:solidFill>
              </a:rPr>
              <a:t>Tanegashima</a:t>
            </a:r>
            <a:r>
              <a:rPr lang="en-US" sz="2400" dirty="0" smtClean="0">
                <a:solidFill>
                  <a:srgbClr val="C00000"/>
                </a:solidFill>
              </a:rPr>
              <a:t> Island, Japan</a:t>
            </a:r>
          </a:p>
          <a:p>
            <a:r>
              <a:rPr lang="en-US" sz="2400" dirty="0" smtClean="0">
                <a:solidFill>
                  <a:srgbClr val="C00000"/>
                </a:solidFill>
              </a:rPr>
              <a:t>February, 2014 – GPM Launch!</a:t>
            </a:r>
          </a:p>
        </p:txBody>
      </p:sp>
      <p:pic>
        <p:nvPicPr>
          <p:cNvPr id="4098" name="Picture 2" descr="GMI Integrated on the GPM Core Observato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199" y="681050"/>
            <a:ext cx="3889847" cy="58347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6488668"/>
            <a:ext cx="3889847" cy="369332"/>
          </a:xfrm>
          <a:prstGeom prst="rect">
            <a:avLst/>
          </a:prstGeom>
          <a:noFill/>
        </p:spPr>
        <p:txBody>
          <a:bodyPr wrap="none" rtlCol="0">
            <a:spAutoFit/>
          </a:bodyPr>
          <a:lstStyle/>
          <a:p>
            <a:r>
              <a:rPr lang="en-US" dirty="0" smtClean="0"/>
              <a:t>GPM at the clean room at NASA GSFC</a:t>
            </a:r>
            <a:endParaRPr lang="en-US" dirty="0"/>
          </a:p>
        </p:txBody>
      </p:sp>
      <p:sp>
        <p:nvSpPr>
          <p:cNvPr id="4" name="Slide Number Placeholder 3"/>
          <p:cNvSpPr>
            <a:spLocks noGrp="1"/>
          </p:cNvSpPr>
          <p:nvPr>
            <p:ph type="sldNum" sz="quarter" idx="12"/>
          </p:nvPr>
        </p:nvSpPr>
        <p:spPr/>
        <p:txBody>
          <a:bodyPr/>
          <a:lstStyle/>
          <a:p>
            <a:fld id="{4656137C-C38B-4860-AEEF-E2091D0BA244}" type="slidenum">
              <a:rPr lang="en-US" smtClean="0"/>
              <a:pPr/>
              <a:t>7</a:t>
            </a:fld>
            <a:endParaRPr lang="en-US"/>
          </a:p>
        </p:txBody>
      </p:sp>
    </p:spTree>
    <p:custDataLst>
      <p:tags r:id="rId1"/>
    </p:custDataLst>
    <p:extLst>
      <p:ext uri="{BB962C8B-B14F-4D97-AF65-F5344CB8AC3E}">
        <p14:creationId xmlns:p14="http://schemas.microsoft.com/office/powerpoint/2010/main" val="596095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xEl>
                                              <p:pRg st="7" end="7"/>
                                            </p:txEl>
                                          </p:spTgt>
                                        </p:tgtEl>
                                        <p:attrNameLst>
                                          <p:attrName>style.visibility</p:attrName>
                                        </p:attrNameLst>
                                      </p:cBhvr>
                                      <p:to>
                                        <p:strVal val="visible"/>
                                      </p:to>
                                    </p:set>
                                    <p:animEffect transition="in" filter="fade">
                                      <p:cBhvr>
                                        <p:cTn id="7" dur="500"/>
                                        <p:tgtEl>
                                          <p:spTgt spid="13316">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xEl>
                                              <p:pRg st="8" end="8"/>
                                            </p:txEl>
                                          </p:spTgt>
                                        </p:tgtEl>
                                        <p:attrNameLst>
                                          <p:attrName>style.visibility</p:attrName>
                                        </p:attrNameLst>
                                      </p:cBhvr>
                                      <p:to>
                                        <p:strVal val="visible"/>
                                      </p:to>
                                    </p:set>
                                    <p:animEffect transition="in" filter="fade">
                                      <p:cBhvr>
                                        <p:cTn id="10" dur="500"/>
                                        <p:tgtEl>
                                          <p:spTgt spid="133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12" y="98425"/>
            <a:ext cx="7805451" cy="492125"/>
          </a:xfrm>
        </p:spPr>
        <p:txBody>
          <a:bodyPr>
            <a:normAutofit fontScale="90000"/>
          </a:bodyPr>
          <a:lstStyle/>
          <a:p>
            <a:pPr>
              <a:defRPr/>
            </a:pPr>
            <a:r>
              <a:rPr lang="en-US" dirty="0" smtClean="0">
                <a:ea typeface="ＭＳ Ｐゴシック" charset="-128"/>
              </a:rPr>
              <a:t>Ground Validation and Field Campaigns</a:t>
            </a:r>
            <a:endParaRPr lang="en-US" dirty="0">
              <a:ea typeface="ＭＳ Ｐゴシック" charset="-128"/>
            </a:endParaRPr>
          </a:p>
        </p:txBody>
      </p:sp>
      <p:sp>
        <p:nvSpPr>
          <p:cNvPr id="3" name="Content Placeholder 2"/>
          <p:cNvSpPr>
            <a:spLocks noGrp="1"/>
          </p:cNvSpPr>
          <p:nvPr>
            <p:ph idx="1"/>
          </p:nvPr>
        </p:nvSpPr>
        <p:spPr>
          <a:xfrm>
            <a:off x="742948" y="850072"/>
            <a:ext cx="8130887" cy="5324475"/>
          </a:xfrm>
        </p:spPr>
        <p:txBody>
          <a:bodyPr/>
          <a:lstStyle/>
          <a:p>
            <a:r>
              <a:rPr lang="en-US" sz="2400" dirty="0" smtClean="0"/>
              <a:t>Connecting the dots between what the satellite “sees” from space and what we observe on the ground</a:t>
            </a:r>
          </a:p>
          <a:p>
            <a:pPr lvl="1"/>
            <a:r>
              <a:rPr lang="en-US" sz="2000" dirty="0" smtClean="0"/>
              <a:t>Warm rain processes: Brazil (2010)</a:t>
            </a:r>
          </a:p>
          <a:p>
            <a:pPr lvl="1"/>
            <a:r>
              <a:rPr lang="en-US" sz="2000" dirty="0" smtClean="0"/>
              <a:t>Light Rain Processes: Finland (2010)</a:t>
            </a:r>
          </a:p>
          <a:p>
            <a:pPr lvl="1"/>
            <a:r>
              <a:rPr lang="en-US" sz="2000" dirty="0" smtClean="0"/>
              <a:t>Mid-latitude Continental Convective Storms: Oklahoma (2011)</a:t>
            </a:r>
          </a:p>
          <a:p>
            <a:pPr lvl="1"/>
            <a:r>
              <a:rPr lang="en-US" sz="2000" dirty="0" smtClean="0"/>
              <a:t>Falling snow: Canada (2012)</a:t>
            </a:r>
          </a:p>
          <a:p>
            <a:pPr lvl="1"/>
            <a:r>
              <a:rPr lang="en-US" sz="2000" dirty="0" smtClean="0"/>
              <a:t>Flooding and hydrologic modeling: Iowa (2013)</a:t>
            </a:r>
          </a:p>
          <a:p>
            <a:r>
              <a:rPr lang="en-US" sz="2400" dirty="0" smtClean="0"/>
              <a:t>There is also a permanent ground validation effort at Wallops Flight Facility, Maryland</a:t>
            </a:r>
          </a:p>
        </p:txBody>
      </p:sp>
      <p:pic>
        <p:nvPicPr>
          <p:cNvPr id="2458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34249" y="5728511"/>
            <a:ext cx="345588" cy="40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86" name="Picture 6" descr="World"/>
          <p:cNvPicPr>
            <a:picLocks noChangeAspect="1" noChangeArrowheads="1"/>
          </p:cNvPicPr>
          <p:nvPr/>
        </p:nvPicPr>
        <p:blipFill>
          <a:blip r:embed="rId4" cstate="email">
            <a:extLst>
              <a:ext uri="{28A0092B-C50C-407E-A947-70E740481C1C}">
                <a14:useLocalDpi xmlns:a14="http://schemas.microsoft.com/office/drawing/2010/main"/>
              </a:ext>
            </a:extLst>
          </a:blip>
          <a:srcRect l="1538" t="9599" r="1538" b="7201"/>
          <a:stretch>
            <a:fillRect/>
          </a:stretch>
        </p:blipFill>
        <p:spPr bwMode="auto">
          <a:xfrm>
            <a:off x="6013079" y="4789817"/>
            <a:ext cx="3156978" cy="168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24"/>
          <p:cNvSpPr>
            <a:spLocks noChangeAspect="1"/>
          </p:cNvSpPr>
          <p:nvPr/>
        </p:nvSpPr>
        <p:spPr bwMode="auto">
          <a:xfrm>
            <a:off x="6784456" y="5249837"/>
            <a:ext cx="56750" cy="67138"/>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24588" name="Oval 25"/>
          <p:cNvSpPr>
            <a:spLocks noChangeAspect="1"/>
          </p:cNvSpPr>
          <p:nvPr/>
        </p:nvSpPr>
        <p:spPr bwMode="auto">
          <a:xfrm>
            <a:off x="6968369" y="5190662"/>
            <a:ext cx="56750" cy="67138"/>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24589" name="Oval 26"/>
          <p:cNvSpPr>
            <a:spLocks noChangeAspect="1"/>
          </p:cNvSpPr>
          <p:nvPr/>
        </p:nvSpPr>
        <p:spPr bwMode="auto">
          <a:xfrm>
            <a:off x="7189063" y="5629044"/>
            <a:ext cx="56750" cy="67138"/>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24590" name="Oval 27"/>
          <p:cNvSpPr>
            <a:spLocks noChangeAspect="1"/>
          </p:cNvSpPr>
          <p:nvPr/>
        </p:nvSpPr>
        <p:spPr bwMode="auto">
          <a:xfrm>
            <a:off x="7761817" y="5050909"/>
            <a:ext cx="56750" cy="67138"/>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24591" name="TextBox 28"/>
          <p:cNvSpPr txBox="1">
            <a:spLocks noChangeArrowheads="1"/>
          </p:cNvSpPr>
          <p:nvPr/>
        </p:nvSpPr>
        <p:spPr bwMode="auto">
          <a:xfrm>
            <a:off x="5388026" y="5936788"/>
            <a:ext cx="14196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dirty="0">
                <a:solidFill>
                  <a:srgbClr val="FF0000"/>
                </a:solidFill>
                <a:cs typeface="Arial" pitchFamily="34" charset="0"/>
              </a:rPr>
              <a:t>Pre-CHUVA (2010)</a:t>
            </a:r>
          </a:p>
        </p:txBody>
      </p:sp>
      <p:sp>
        <p:nvSpPr>
          <p:cNvPr id="24592" name="Freeform 29"/>
          <p:cNvSpPr>
            <a:spLocks/>
          </p:cNvSpPr>
          <p:nvPr/>
        </p:nvSpPr>
        <p:spPr bwMode="auto">
          <a:xfrm>
            <a:off x="6277317" y="5562600"/>
            <a:ext cx="885483" cy="403189"/>
          </a:xfrm>
          <a:custGeom>
            <a:avLst/>
            <a:gdLst>
              <a:gd name="T0" fmla="*/ 0 w 1076325"/>
              <a:gd name="T1" fmla="*/ 2147483647 h 266700"/>
              <a:gd name="T2" fmla="*/ 55058766 w 1076325"/>
              <a:gd name="T3" fmla="*/ 2147483647 h 266700"/>
              <a:gd name="T4" fmla="*/ 157581848 w 1076325"/>
              <a:gd name="T5" fmla="*/ 2147483647 h 266700"/>
              <a:gd name="T6" fmla="*/ 214539407 w 1076325"/>
              <a:gd name="T7" fmla="*/ 2147483647 h 266700"/>
              <a:gd name="T8" fmla="*/ 0 60000 65536"/>
              <a:gd name="T9" fmla="*/ 0 60000 65536"/>
              <a:gd name="T10" fmla="*/ 0 60000 65536"/>
              <a:gd name="T11" fmla="*/ 0 60000 65536"/>
              <a:gd name="T12" fmla="*/ 0 w 1076325"/>
              <a:gd name="T13" fmla="*/ 0 h 266700"/>
              <a:gd name="T14" fmla="*/ 1076325 w 1076325"/>
              <a:gd name="T15" fmla="*/ 266700 h 266700"/>
            </a:gdLst>
            <a:ahLst/>
            <a:cxnLst>
              <a:cxn ang="T8">
                <a:pos x="T0" y="T1"/>
              </a:cxn>
              <a:cxn ang="T9">
                <a:pos x="T2" y="T3"/>
              </a:cxn>
              <a:cxn ang="T10">
                <a:pos x="T4" y="T5"/>
              </a:cxn>
              <a:cxn ang="T11">
                <a:pos x="T6" y="T7"/>
              </a:cxn>
            </a:cxnLst>
            <a:rect l="T12" t="T13" r="T14" b="T15"/>
            <a:pathLst>
              <a:path w="1076325" h="266700">
                <a:moveTo>
                  <a:pt x="0" y="266700"/>
                </a:moveTo>
                <a:cubicBezTo>
                  <a:pt x="72231" y="216693"/>
                  <a:pt x="144463" y="166687"/>
                  <a:pt x="276225" y="123825"/>
                </a:cubicBezTo>
                <a:cubicBezTo>
                  <a:pt x="407987" y="80963"/>
                  <a:pt x="657225" y="19050"/>
                  <a:pt x="790575" y="9525"/>
                </a:cubicBezTo>
                <a:cubicBezTo>
                  <a:pt x="923925" y="0"/>
                  <a:pt x="1000125" y="33337"/>
                  <a:pt x="1076325" y="66675"/>
                </a:cubicBezTo>
              </a:path>
            </a:pathLst>
          </a:custGeom>
          <a:noFill/>
          <a:ln w="254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24593" name="TextBox 30"/>
          <p:cNvSpPr txBox="1">
            <a:spLocks noChangeArrowheads="1"/>
          </p:cNvSpPr>
          <p:nvPr/>
        </p:nvSpPr>
        <p:spPr bwMode="auto">
          <a:xfrm>
            <a:off x="5360057" y="5369387"/>
            <a:ext cx="1260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dirty="0">
                <a:solidFill>
                  <a:srgbClr val="FF0000"/>
                </a:solidFill>
                <a:cs typeface="Arial" pitchFamily="34" charset="0"/>
              </a:rPr>
              <a:t>MC3E (2011)</a:t>
            </a:r>
          </a:p>
        </p:txBody>
      </p:sp>
      <p:sp>
        <p:nvSpPr>
          <p:cNvPr id="24594" name="Freeform 31"/>
          <p:cNvSpPr>
            <a:spLocks/>
          </p:cNvSpPr>
          <p:nvPr/>
        </p:nvSpPr>
        <p:spPr bwMode="auto">
          <a:xfrm>
            <a:off x="6364088" y="5235333"/>
            <a:ext cx="425624" cy="107753"/>
          </a:xfrm>
          <a:custGeom>
            <a:avLst/>
            <a:gdLst>
              <a:gd name="T0" fmla="*/ 0 w 457200"/>
              <a:gd name="T1" fmla="*/ 2147483647 h 79375"/>
              <a:gd name="T2" fmla="*/ 2147483647 w 457200"/>
              <a:gd name="T3" fmla="*/ 2147483647 h 79375"/>
              <a:gd name="T4" fmla="*/ 2147483647 w 457200"/>
              <a:gd name="T5" fmla="*/ 2147483647 h 79375"/>
              <a:gd name="T6" fmla="*/ 2147483647 w 457200"/>
              <a:gd name="T7" fmla="*/ 2147483647 h 79375"/>
              <a:gd name="T8" fmla="*/ 0 60000 65536"/>
              <a:gd name="T9" fmla="*/ 0 60000 65536"/>
              <a:gd name="T10" fmla="*/ 0 60000 65536"/>
              <a:gd name="T11" fmla="*/ 0 60000 65536"/>
              <a:gd name="T12" fmla="*/ 0 w 457200"/>
              <a:gd name="T13" fmla="*/ 0 h 79375"/>
              <a:gd name="T14" fmla="*/ 457200 w 457200"/>
              <a:gd name="T15" fmla="*/ 79375 h 79375"/>
            </a:gdLst>
            <a:ahLst/>
            <a:cxnLst>
              <a:cxn ang="T8">
                <a:pos x="T0" y="T1"/>
              </a:cxn>
              <a:cxn ang="T9">
                <a:pos x="T2" y="T3"/>
              </a:cxn>
              <a:cxn ang="T10">
                <a:pos x="T4" y="T5"/>
              </a:cxn>
              <a:cxn ang="T11">
                <a:pos x="T6" y="T7"/>
              </a:cxn>
            </a:cxnLst>
            <a:rect l="T12" t="T13" r="T14" b="T15"/>
            <a:pathLst>
              <a:path w="457200" h="79375">
                <a:moveTo>
                  <a:pt x="0" y="79375"/>
                </a:moveTo>
                <a:cubicBezTo>
                  <a:pt x="41275" y="57150"/>
                  <a:pt x="82550" y="34925"/>
                  <a:pt x="142875" y="22225"/>
                </a:cubicBezTo>
                <a:cubicBezTo>
                  <a:pt x="203200" y="9525"/>
                  <a:pt x="309563" y="0"/>
                  <a:pt x="361950" y="3175"/>
                </a:cubicBezTo>
                <a:cubicBezTo>
                  <a:pt x="414337" y="6350"/>
                  <a:pt x="435768" y="23812"/>
                  <a:pt x="457200" y="41275"/>
                </a:cubicBezTo>
              </a:path>
            </a:pathLst>
          </a:custGeom>
          <a:noFill/>
          <a:ln w="254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24595" name="TextBox 32"/>
          <p:cNvSpPr txBox="1">
            <a:spLocks noChangeArrowheads="1"/>
          </p:cNvSpPr>
          <p:nvPr/>
        </p:nvSpPr>
        <p:spPr bwMode="auto">
          <a:xfrm>
            <a:off x="5540132" y="4465603"/>
            <a:ext cx="2011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a:solidFill>
                  <a:srgbClr val="FF0000"/>
                </a:solidFill>
                <a:cs typeface="Arial" pitchFamily="34" charset="0"/>
              </a:rPr>
              <a:t>NASA-EC GCPEX (2012)</a:t>
            </a:r>
          </a:p>
        </p:txBody>
      </p:sp>
      <p:sp>
        <p:nvSpPr>
          <p:cNvPr id="24596" name="Freeform 33"/>
          <p:cNvSpPr>
            <a:spLocks/>
          </p:cNvSpPr>
          <p:nvPr/>
        </p:nvSpPr>
        <p:spPr bwMode="auto">
          <a:xfrm>
            <a:off x="6479690" y="4735087"/>
            <a:ext cx="520208" cy="461792"/>
          </a:xfrm>
          <a:custGeom>
            <a:avLst/>
            <a:gdLst>
              <a:gd name="T0" fmla="*/ 0 w 361950"/>
              <a:gd name="T1" fmla="*/ 0 h 285750"/>
              <a:gd name="T2" fmla="*/ 2147483647 w 361950"/>
              <a:gd name="T3" fmla="*/ 2147483647 h 285750"/>
              <a:gd name="T4" fmla="*/ 2147483647 w 361950"/>
              <a:gd name="T5" fmla="*/ 2147483647 h 285750"/>
              <a:gd name="T6" fmla="*/ 0 60000 65536"/>
              <a:gd name="T7" fmla="*/ 0 60000 65536"/>
              <a:gd name="T8" fmla="*/ 0 60000 65536"/>
              <a:gd name="T9" fmla="*/ 0 w 361950"/>
              <a:gd name="T10" fmla="*/ 0 h 285750"/>
              <a:gd name="T11" fmla="*/ 361950 w 361950"/>
              <a:gd name="T12" fmla="*/ 285750 h 285750"/>
            </a:gdLst>
            <a:ahLst/>
            <a:cxnLst>
              <a:cxn ang="T6">
                <a:pos x="T0" y="T1"/>
              </a:cxn>
              <a:cxn ang="T7">
                <a:pos x="T2" y="T3"/>
              </a:cxn>
              <a:cxn ang="T8">
                <a:pos x="T4" y="T5"/>
              </a:cxn>
            </a:cxnLst>
            <a:rect l="T9" t="T10" r="T11" b="T12"/>
            <a:pathLst>
              <a:path w="361950" h="285750">
                <a:moveTo>
                  <a:pt x="0" y="0"/>
                </a:moveTo>
                <a:cubicBezTo>
                  <a:pt x="112712" y="23812"/>
                  <a:pt x="225425" y="47625"/>
                  <a:pt x="285750" y="95250"/>
                </a:cubicBezTo>
                <a:cubicBezTo>
                  <a:pt x="346075" y="142875"/>
                  <a:pt x="354012" y="214312"/>
                  <a:pt x="361950" y="285750"/>
                </a:cubicBezTo>
              </a:path>
            </a:pathLst>
          </a:custGeom>
          <a:noFill/>
          <a:ln w="254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24597" name="TextBox 34"/>
          <p:cNvSpPr txBox="1">
            <a:spLocks noChangeArrowheads="1"/>
          </p:cNvSpPr>
          <p:nvPr/>
        </p:nvSpPr>
        <p:spPr bwMode="auto">
          <a:xfrm>
            <a:off x="7422872" y="4458088"/>
            <a:ext cx="1574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dirty="0" err="1">
                <a:solidFill>
                  <a:srgbClr val="FF0000"/>
                </a:solidFill>
                <a:cs typeface="Arial" pitchFamily="34" charset="0"/>
              </a:rPr>
              <a:t>LPVEx</a:t>
            </a:r>
            <a:r>
              <a:rPr lang="en-US" sz="1200" dirty="0">
                <a:solidFill>
                  <a:srgbClr val="FF0000"/>
                </a:solidFill>
                <a:cs typeface="Arial" pitchFamily="34" charset="0"/>
              </a:rPr>
              <a:t> (2010)</a:t>
            </a:r>
          </a:p>
        </p:txBody>
      </p:sp>
      <p:sp>
        <p:nvSpPr>
          <p:cNvPr id="24598" name="Freeform 35"/>
          <p:cNvSpPr>
            <a:spLocks/>
          </p:cNvSpPr>
          <p:nvPr/>
        </p:nvSpPr>
        <p:spPr bwMode="auto">
          <a:xfrm>
            <a:off x="7711899" y="4777384"/>
            <a:ext cx="128738" cy="279742"/>
          </a:xfrm>
          <a:custGeom>
            <a:avLst/>
            <a:gdLst>
              <a:gd name="T0" fmla="*/ 233362 w 233362"/>
              <a:gd name="T1" fmla="*/ 0 h 428625"/>
              <a:gd name="T2" fmla="*/ 23812 w 233362"/>
              <a:gd name="T3" fmla="*/ 133350 h 428625"/>
              <a:gd name="T4" fmla="*/ 90487 w 233362"/>
              <a:gd name="T5" fmla="*/ 428625 h 428625"/>
              <a:gd name="T6" fmla="*/ 0 60000 65536"/>
              <a:gd name="T7" fmla="*/ 0 60000 65536"/>
              <a:gd name="T8" fmla="*/ 0 60000 65536"/>
              <a:gd name="T9" fmla="*/ 0 w 233362"/>
              <a:gd name="T10" fmla="*/ 0 h 428625"/>
              <a:gd name="T11" fmla="*/ 233362 w 233362"/>
              <a:gd name="T12" fmla="*/ 428625 h 428625"/>
            </a:gdLst>
            <a:ahLst/>
            <a:cxnLst>
              <a:cxn ang="T6">
                <a:pos x="T0" y="T1"/>
              </a:cxn>
              <a:cxn ang="T7">
                <a:pos x="T2" y="T3"/>
              </a:cxn>
              <a:cxn ang="T8">
                <a:pos x="T4" y="T5"/>
              </a:cxn>
            </a:cxnLst>
            <a:rect l="T9" t="T10" r="T11" b="T12"/>
            <a:pathLst>
              <a:path w="233362" h="428625">
                <a:moveTo>
                  <a:pt x="233362" y="0"/>
                </a:moveTo>
                <a:cubicBezTo>
                  <a:pt x="140493" y="30956"/>
                  <a:pt x="47624" y="61913"/>
                  <a:pt x="23812" y="133350"/>
                </a:cubicBezTo>
                <a:cubicBezTo>
                  <a:pt x="0" y="204787"/>
                  <a:pt x="45243" y="316706"/>
                  <a:pt x="90487" y="428625"/>
                </a:cubicBezTo>
              </a:path>
            </a:pathLst>
          </a:custGeom>
          <a:noFill/>
          <a:ln w="254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24599" name="Rectangle 36"/>
          <p:cNvSpPr>
            <a:spLocks noChangeArrowheads="1"/>
          </p:cNvSpPr>
          <p:nvPr/>
        </p:nvSpPr>
        <p:spPr bwMode="auto">
          <a:xfrm>
            <a:off x="7089226" y="5560663"/>
            <a:ext cx="231203" cy="304608"/>
          </a:xfrm>
          <a:prstGeom prst="rect">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4" name="Slide Number Placeholder 3"/>
          <p:cNvSpPr>
            <a:spLocks noGrp="1"/>
          </p:cNvSpPr>
          <p:nvPr>
            <p:ph type="sldNum" sz="quarter" idx="12"/>
          </p:nvPr>
        </p:nvSpPr>
        <p:spPr/>
        <p:txBody>
          <a:bodyPr/>
          <a:lstStyle/>
          <a:p>
            <a:fld id="{4656137C-C38B-4860-AEEF-E2091D0BA244}" type="slidenum">
              <a:rPr lang="en-US" smtClean="0"/>
              <a:pPr/>
              <a:t>8</a:t>
            </a:fld>
            <a:endParaRPr lang="en-US"/>
          </a:p>
        </p:txBody>
      </p:sp>
      <p:sp>
        <p:nvSpPr>
          <p:cNvPr id="5" name="Date Placeholder 4"/>
          <p:cNvSpPr>
            <a:spLocks noGrp="1"/>
          </p:cNvSpPr>
          <p:nvPr>
            <p:ph type="dt" sz="half" idx="10"/>
          </p:nvPr>
        </p:nvSpPr>
        <p:spPr/>
        <p:txBody>
          <a:bodyPr/>
          <a:lstStyle/>
          <a:p>
            <a:fld id="{6A8313FA-75BC-4BEA-9875-6FD891D4A891}" type="datetime1">
              <a:rPr lang="en-US" smtClean="0"/>
              <a:t>7/3/13</a:t>
            </a:fld>
            <a:endParaRPr lang="en-US" dirty="0"/>
          </a:p>
        </p:txBody>
      </p:sp>
      <p:sp>
        <p:nvSpPr>
          <p:cNvPr id="6" name="Footer Placeholder 5"/>
          <p:cNvSpPr>
            <a:spLocks noGrp="1"/>
          </p:cNvSpPr>
          <p:nvPr>
            <p:ph type="ftr" sz="quarter" idx="11"/>
          </p:nvPr>
        </p:nvSpPr>
        <p:spPr/>
        <p:txBody>
          <a:bodyPr/>
          <a:lstStyle/>
          <a:p>
            <a:r>
              <a:rPr lang="en-US" smtClean="0"/>
              <a:t>Gerald Soffen Lecture</a:t>
            </a:r>
            <a:endParaRPr lang="en-US"/>
          </a:p>
        </p:txBody>
      </p:sp>
      <p:pic>
        <p:nvPicPr>
          <p:cNvPr id="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84913" y="4793282"/>
            <a:ext cx="1259914" cy="168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KingAir Imag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775" y="4800797"/>
            <a:ext cx="2236225" cy="16762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ight Launch of the Radiosonde at GCPEx"/>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38401" y="4809694"/>
            <a:ext cx="1408874" cy="1667306"/>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5"/>
          <p:cNvSpPr>
            <a:spLocks noChangeAspect="1"/>
          </p:cNvSpPr>
          <p:nvPr/>
        </p:nvSpPr>
        <p:spPr bwMode="auto">
          <a:xfrm>
            <a:off x="6805475" y="5190662"/>
            <a:ext cx="56750" cy="67138"/>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26" name="Freeform 33"/>
          <p:cNvSpPr>
            <a:spLocks/>
          </p:cNvSpPr>
          <p:nvPr/>
        </p:nvSpPr>
        <p:spPr bwMode="auto">
          <a:xfrm>
            <a:off x="6013079" y="5050908"/>
            <a:ext cx="823925" cy="123319"/>
          </a:xfrm>
          <a:custGeom>
            <a:avLst/>
            <a:gdLst>
              <a:gd name="T0" fmla="*/ 0 w 361950"/>
              <a:gd name="T1" fmla="*/ 0 h 285750"/>
              <a:gd name="T2" fmla="*/ 2147483647 w 361950"/>
              <a:gd name="T3" fmla="*/ 2147483647 h 285750"/>
              <a:gd name="T4" fmla="*/ 2147483647 w 361950"/>
              <a:gd name="T5" fmla="*/ 2147483647 h 285750"/>
              <a:gd name="T6" fmla="*/ 0 60000 65536"/>
              <a:gd name="T7" fmla="*/ 0 60000 65536"/>
              <a:gd name="T8" fmla="*/ 0 60000 65536"/>
              <a:gd name="T9" fmla="*/ 0 w 361950"/>
              <a:gd name="T10" fmla="*/ 0 h 285750"/>
              <a:gd name="T11" fmla="*/ 361950 w 361950"/>
              <a:gd name="T12" fmla="*/ 285750 h 285750"/>
            </a:gdLst>
            <a:ahLst/>
            <a:cxnLst>
              <a:cxn ang="T6">
                <a:pos x="T0" y="T1"/>
              </a:cxn>
              <a:cxn ang="T7">
                <a:pos x="T2" y="T3"/>
              </a:cxn>
              <a:cxn ang="T8">
                <a:pos x="T4" y="T5"/>
              </a:cxn>
            </a:cxnLst>
            <a:rect l="T9" t="T10" r="T11" b="T12"/>
            <a:pathLst>
              <a:path w="361950" h="285750">
                <a:moveTo>
                  <a:pt x="0" y="0"/>
                </a:moveTo>
                <a:cubicBezTo>
                  <a:pt x="112712" y="23812"/>
                  <a:pt x="225425" y="47625"/>
                  <a:pt x="285750" y="95250"/>
                </a:cubicBezTo>
                <a:cubicBezTo>
                  <a:pt x="346075" y="142875"/>
                  <a:pt x="354012" y="214312"/>
                  <a:pt x="361950" y="285750"/>
                </a:cubicBezTo>
              </a:path>
            </a:pathLst>
          </a:custGeom>
          <a:noFill/>
          <a:ln w="254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28" name="TextBox 30"/>
          <p:cNvSpPr txBox="1">
            <a:spLocks noChangeArrowheads="1"/>
          </p:cNvSpPr>
          <p:nvPr/>
        </p:nvSpPr>
        <p:spPr bwMode="auto">
          <a:xfrm>
            <a:off x="5316491" y="4835568"/>
            <a:ext cx="1260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dirty="0" err="1" smtClean="0">
                <a:solidFill>
                  <a:srgbClr val="FF0000"/>
                </a:solidFill>
                <a:cs typeface="Arial" pitchFamily="34" charset="0"/>
              </a:rPr>
              <a:t>iFLOODS</a:t>
            </a:r>
            <a:r>
              <a:rPr lang="en-US" sz="1200" dirty="0" smtClean="0">
                <a:solidFill>
                  <a:srgbClr val="FF0000"/>
                </a:solidFill>
                <a:cs typeface="Arial" pitchFamily="34" charset="0"/>
              </a:rPr>
              <a:t> (2013)</a:t>
            </a:r>
            <a:endParaRPr lang="en-US" sz="1200" dirty="0">
              <a:solidFill>
                <a:srgbClr val="FF0000"/>
              </a:solidFill>
              <a:cs typeface="Arial" pitchFamily="34" charset="0"/>
            </a:endParaRPr>
          </a:p>
        </p:txBody>
      </p:sp>
    </p:spTree>
    <p:custDataLst>
      <p:tags r:id="rId1"/>
    </p:custDataLst>
    <p:extLst>
      <p:ext uri="{BB962C8B-B14F-4D97-AF65-F5344CB8AC3E}">
        <p14:creationId xmlns:p14="http://schemas.microsoft.com/office/powerpoint/2010/main" val="719075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592"/>
                                        </p:tgtEl>
                                        <p:attrNameLst>
                                          <p:attrName>style.visibility</p:attrName>
                                        </p:attrNameLst>
                                      </p:cBhvr>
                                      <p:to>
                                        <p:strVal val="visible"/>
                                      </p:to>
                                    </p:set>
                                    <p:animEffect transition="in" filter="fade">
                                      <p:cBhvr>
                                        <p:cTn id="10" dur="500"/>
                                        <p:tgtEl>
                                          <p:spTgt spid="245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599"/>
                                        </p:tgtEl>
                                        <p:attrNameLst>
                                          <p:attrName>style.visibility</p:attrName>
                                        </p:attrNameLst>
                                      </p:cBhvr>
                                      <p:to>
                                        <p:strVal val="visible"/>
                                      </p:to>
                                    </p:set>
                                    <p:animEffect transition="in" filter="fade">
                                      <p:cBhvr>
                                        <p:cTn id="13" dur="500"/>
                                        <p:tgtEl>
                                          <p:spTgt spid="245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591"/>
                                        </p:tgtEl>
                                        <p:attrNameLst>
                                          <p:attrName>style.visibility</p:attrName>
                                        </p:attrNameLst>
                                      </p:cBhvr>
                                      <p:to>
                                        <p:strVal val="visible"/>
                                      </p:to>
                                    </p:set>
                                    <p:animEffect transition="in" filter="fade">
                                      <p:cBhvr>
                                        <p:cTn id="16" dur="500"/>
                                        <p:tgtEl>
                                          <p:spTgt spid="2459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597"/>
                                        </p:tgtEl>
                                        <p:attrNameLst>
                                          <p:attrName>style.visibility</p:attrName>
                                        </p:attrNameLst>
                                      </p:cBhvr>
                                      <p:to>
                                        <p:strVal val="visible"/>
                                      </p:to>
                                    </p:set>
                                    <p:animEffect transition="in" filter="fade">
                                      <p:cBhvr>
                                        <p:cTn id="24" dur="500"/>
                                        <p:tgtEl>
                                          <p:spTgt spid="2459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598"/>
                                        </p:tgtEl>
                                        <p:attrNameLst>
                                          <p:attrName>style.visibility</p:attrName>
                                        </p:attrNameLst>
                                      </p:cBhvr>
                                      <p:to>
                                        <p:strVal val="visible"/>
                                      </p:to>
                                    </p:set>
                                    <p:animEffect transition="in" filter="fade">
                                      <p:cBhvr>
                                        <p:cTn id="27" dur="500"/>
                                        <p:tgtEl>
                                          <p:spTgt spid="245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594"/>
                                        </p:tgtEl>
                                        <p:attrNameLst>
                                          <p:attrName>style.visibility</p:attrName>
                                        </p:attrNameLst>
                                      </p:cBhvr>
                                      <p:to>
                                        <p:strVal val="visible"/>
                                      </p:to>
                                    </p:set>
                                    <p:animEffect transition="in" filter="fade">
                                      <p:cBhvr>
                                        <p:cTn id="35" dur="500"/>
                                        <p:tgtEl>
                                          <p:spTgt spid="2459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593"/>
                                        </p:tgtEl>
                                        <p:attrNameLst>
                                          <p:attrName>style.visibility</p:attrName>
                                        </p:attrNameLst>
                                      </p:cBhvr>
                                      <p:to>
                                        <p:strVal val="visible"/>
                                      </p:to>
                                    </p:set>
                                    <p:animEffect transition="in" filter="fade">
                                      <p:cBhvr>
                                        <p:cTn id="38" dur="500"/>
                                        <p:tgtEl>
                                          <p:spTgt spid="2459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596"/>
                                        </p:tgtEl>
                                        <p:attrNameLst>
                                          <p:attrName>style.visibility</p:attrName>
                                        </p:attrNameLst>
                                      </p:cBhvr>
                                      <p:to>
                                        <p:strVal val="visible"/>
                                      </p:to>
                                    </p:set>
                                    <p:animEffect transition="in" filter="fade">
                                      <p:cBhvr>
                                        <p:cTn id="46" dur="500"/>
                                        <p:tgtEl>
                                          <p:spTgt spid="2459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595"/>
                                        </p:tgtEl>
                                        <p:attrNameLst>
                                          <p:attrName>style.visibility</p:attrName>
                                        </p:attrNameLst>
                                      </p:cBhvr>
                                      <p:to>
                                        <p:strVal val="visible"/>
                                      </p:to>
                                    </p:set>
                                    <p:animEffect transition="in" filter="fade">
                                      <p:cBhvr>
                                        <p:cTn id="49" dur="500"/>
                                        <p:tgtEl>
                                          <p:spTgt spid="2459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1" grpId="0"/>
      <p:bldP spid="24592" grpId="0" animBg="1"/>
      <p:bldP spid="24593" grpId="0"/>
      <p:bldP spid="24594" grpId="0" animBg="1"/>
      <p:bldP spid="24595" grpId="0"/>
      <p:bldP spid="24596" grpId="0" animBg="1"/>
      <p:bldP spid="24597" grpId="0"/>
      <p:bldP spid="24598" grpId="0" animBg="1"/>
      <p:bldP spid="24599" grpId="0" animBg="1"/>
      <p:bldP spid="26"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70617"/>
            <a:ext cx="8229600" cy="1143000"/>
          </a:xfrm>
        </p:spPr>
        <p:txBody>
          <a:bodyPr/>
          <a:lstStyle/>
          <a:p>
            <a:r>
              <a:rPr lang="en-US" sz="2400" b="1" dirty="0">
                <a:solidFill>
                  <a:schemeClr val="bg1"/>
                </a:solidFill>
              </a:rPr>
              <a:t>5/20/2013: Defining what satellites are “seeing</a:t>
            </a:r>
            <a:r>
              <a:rPr lang="en-US" sz="2400" b="1" dirty="0" smtClean="0">
                <a:solidFill>
                  <a:schemeClr val="bg1"/>
                </a:solidFill>
              </a:rPr>
              <a:t>”</a:t>
            </a:r>
            <a:r>
              <a:rPr lang="en-US" sz="2000" b="1" dirty="0">
                <a:solidFill>
                  <a:schemeClr val="bg1"/>
                </a:solidFill>
              </a:rPr>
              <a:t/>
            </a:r>
            <a:br>
              <a:rPr lang="en-US" sz="2000" b="1" dirty="0">
                <a:solidFill>
                  <a:schemeClr val="bg1"/>
                </a:solidFill>
              </a:rPr>
            </a:br>
            <a:endParaRPr lang="en-US" sz="2000" dirty="0"/>
          </a:p>
        </p:txBody>
      </p:sp>
      <p:sp>
        <p:nvSpPr>
          <p:cNvPr id="9" name="Text Box 1"/>
          <p:cNvSpPr txBox="1">
            <a:spLocks noChangeArrowheads="1"/>
          </p:cNvSpPr>
          <p:nvPr/>
        </p:nvSpPr>
        <p:spPr bwMode="auto">
          <a:xfrm>
            <a:off x="59403" y="740266"/>
            <a:ext cx="9144000" cy="545421"/>
          </a:xfrm>
          <a:prstGeom prst="rect">
            <a:avLst/>
          </a:prstGeom>
          <a:noFill/>
          <a:ln w="9525">
            <a:noFill/>
            <a:miter lim="800000"/>
            <a:headEnd/>
            <a:tailEnd/>
          </a:ln>
        </p:spPr>
        <p:txBody>
          <a:bodyPr lIns="82945" tIns="41473" rIns="82945" bIns="41473" anchor="ctr">
            <a:spAutoFit/>
          </a:bodyPr>
          <a:lstStyle/>
          <a:p>
            <a:pPr algn="ctr"/>
            <a:r>
              <a:rPr lang="en-US" sz="1600" b="1" dirty="0" smtClean="0">
                <a:latin typeface="+mj-lt"/>
              </a:rPr>
              <a:t>Example from 5/20/2013: Defining what satellites are “seeing”  </a:t>
            </a:r>
          </a:p>
          <a:p>
            <a:pPr algn="ctr"/>
            <a:r>
              <a:rPr lang="en-US" sz="1400" dirty="0" smtClean="0">
                <a:latin typeface="+mj-lt"/>
              </a:rPr>
              <a:t>NPOL –Diagnosed  Cross-Sections of the Precipitation Process</a:t>
            </a:r>
            <a:endParaRPr lang="en-US" sz="1400" dirty="0">
              <a:latin typeface="+mj-lt"/>
            </a:endParaRPr>
          </a:p>
        </p:txBody>
      </p:sp>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183223"/>
            <a:ext cx="8160487" cy="3260226"/>
          </a:xfrm>
          <a:prstGeom prst="rect">
            <a:avLst/>
          </a:prstGeom>
          <a:noFill/>
          <a:ln w="9525">
            <a:noFill/>
            <a:miter lim="800000"/>
            <a:headEnd/>
            <a:tailEnd/>
          </a:ln>
          <a:effectLst/>
        </p:spPr>
      </p:pic>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473575"/>
            <a:ext cx="9278938"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descr="ifloods_logo_transparen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16932"/>
            <a:ext cx="1143000" cy="905113"/>
          </a:xfrm>
          <a:prstGeom prst="rect">
            <a:avLst/>
          </a:prstGeom>
        </p:spPr>
      </p:pic>
      <p:pic>
        <p:nvPicPr>
          <p:cNvPr id="24" name="Picture 15" descr="GPM_Logo.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037" y="12423"/>
            <a:ext cx="1258851" cy="752475"/>
          </a:xfrm>
          <a:prstGeom prst="rect">
            <a:avLst/>
          </a:prstGeom>
          <a:noFill/>
          <a:ln w="9525">
            <a:noFill/>
            <a:miter lim="800000"/>
            <a:headEnd/>
            <a:tailEnd/>
          </a:ln>
        </p:spPr>
      </p:pic>
    </p:spTree>
    <p:extLst>
      <p:ext uri="{BB962C8B-B14F-4D97-AF65-F5344CB8AC3E}">
        <p14:creationId xmlns:p14="http://schemas.microsoft.com/office/powerpoint/2010/main" val="894202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
</p:tagLst>
</file>

<file path=ppt/tags/tag2.xml><?xml version="1.0" encoding="utf-8"?>
<p:tagLst xmlns:a="http://schemas.openxmlformats.org/drawingml/2006/main" xmlns:r="http://schemas.openxmlformats.org/officeDocument/2006/relationships" xmlns:p="http://schemas.openxmlformats.org/presentationml/2006/main">
  <p:tag name="TIMING" val="|0|0"/>
</p:tagLst>
</file>

<file path=ppt/tags/tag3.xml><?xml version="1.0" encoding="utf-8"?>
<p:tagLst xmlns:a="http://schemas.openxmlformats.org/drawingml/2006/main" xmlns:r="http://schemas.openxmlformats.org/officeDocument/2006/relationships" xmlns:p="http://schemas.openxmlformats.org/presentationml/2006/main">
  <p:tag name="TIMING" val="|56.8"/>
</p:tagLst>
</file>

<file path=ppt/tags/tag4.xml><?xml version="1.0" encoding="utf-8"?>
<p:tagLst xmlns:a="http://schemas.openxmlformats.org/drawingml/2006/main" xmlns:r="http://schemas.openxmlformats.org/officeDocument/2006/relationships" xmlns:p="http://schemas.openxmlformats.org/presentationml/2006/main">
  <p:tag name="TIMING" val="|0.1|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1409</TotalTime>
  <Words>1541</Words>
  <Application>Microsoft Macintosh PowerPoint</Application>
  <PresentationFormat>On-screen Show (4:3)</PresentationFormat>
  <Paragraphs>187</Paragraphs>
  <Slides>20</Slides>
  <Notes>8</Notes>
  <HiddenSlides>0</HiddenSlides>
  <MMClips>4</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Global Precipitation Measurement (GPM) Mission</vt:lpstr>
      <vt:lpstr>Guiding Questions</vt:lpstr>
      <vt:lpstr>Why measure GLOBAL precipitation (rain, snow, ice)?</vt:lpstr>
      <vt:lpstr>What do we have now?</vt:lpstr>
      <vt:lpstr>Overview: Tropical Rainfall Measuring Mission </vt:lpstr>
      <vt:lpstr>The GPM Core Observatory</vt:lpstr>
      <vt:lpstr>Cool testing at NASA Goddard!</vt:lpstr>
      <vt:lpstr>Ground Validation and Field Campaigns</vt:lpstr>
      <vt:lpstr>5/20/2013: Defining what satellites are “seeing” </vt:lpstr>
      <vt:lpstr>PowerPoint Presentation</vt:lpstr>
      <vt:lpstr>What can we do with the data?</vt:lpstr>
      <vt:lpstr>Severe Storms</vt:lpstr>
      <vt:lpstr>Landslides and flooding</vt:lpstr>
      <vt:lpstr>Climate Modeling and Numerical Weather Prediction (NWP)</vt:lpstr>
      <vt:lpstr>Freshwater availability and agriculture</vt:lpstr>
      <vt:lpstr>World Health &amp; Disease Outbreak</vt:lpstr>
      <vt:lpstr>Educational resources available to you!</vt:lpstr>
      <vt:lpstr>GPM Education and Public Outreach</vt:lpstr>
      <vt:lpstr>Other E/PO Activities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GPM Overview</dc:title>
  <dc:creator>Jacob Reed</dc:creator>
  <cp:lastModifiedBy>Dorian Janney</cp:lastModifiedBy>
  <cp:revision>107</cp:revision>
  <dcterms:created xsi:type="dcterms:W3CDTF">2012-08-21T12:56:29Z</dcterms:created>
  <dcterms:modified xsi:type="dcterms:W3CDTF">2013-07-03T18:32:50Z</dcterms:modified>
</cp:coreProperties>
</file>