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</p:sldMasterIdLst>
  <p:notesMasterIdLst>
    <p:notesMasterId r:id="rId45"/>
  </p:notesMasterIdLst>
  <p:sldIdLst>
    <p:sldId id="264" r:id="rId3"/>
    <p:sldId id="334" r:id="rId4"/>
    <p:sldId id="327" r:id="rId5"/>
    <p:sldId id="328" r:id="rId6"/>
    <p:sldId id="337" r:id="rId7"/>
    <p:sldId id="332" r:id="rId8"/>
    <p:sldId id="276" r:id="rId9"/>
    <p:sldId id="344" r:id="rId10"/>
    <p:sldId id="296" r:id="rId11"/>
    <p:sldId id="340" r:id="rId12"/>
    <p:sldId id="341" r:id="rId13"/>
    <p:sldId id="338" r:id="rId14"/>
    <p:sldId id="330" r:id="rId15"/>
    <p:sldId id="339" r:id="rId16"/>
    <p:sldId id="289" r:id="rId17"/>
    <p:sldId id="290" r:id="rId18"/>
    <p:sldId id="292" r:id="rId19"/>
    <p:sldId id="293" r:id="rId20"/>
    <p:sldId id="280" r:id="rId21"/>
    <p:sldId id="323" r:id="rId22"/>
    <p:sldId id="312" r:id="rId23"/>
    <p:sldId id="295" r:id="rId24"/>
    <p:sldId id="329" r:id="rId25"/>
    <p:sldId id="287" r:id="rId26"/>
    <p:sldId id="335" r:id="rId27"/>
    <p:sldId id="336" r:id="rId28"/>
    <p:sldId id="345" r:id="rId29"/>
    <p:sldId id="349" r:id="rId30"/>
    <p:sldId id="347" r:id="rId31"/>
    <p:sldId id="348" r:id="rId32"/>
    <p:sldId id="346" r:id="rId33"/>
    <p:sldId id="288" r:id="rId34"/>
    <p:sldId id="274" r:id="rId35"/>
    <p:sldId id="350" r:id="rId36"/>
    <p:sldId id="311" r:id="rId37"/>
    <p:sldId id="313" r:id="rId38"/>
    <p:sldId id="321" r:id="rId39"/>
    <p:sldId id="300" r:id="rId40"/>
    <p:sldId id="283" r:id="rId41"/>
    <p:sldId id="291" r:id="rId42"/>
    <p:sldId id="325" r:id="rId43"/>
    <p:sldId id="298" r:id="rId4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00CC"/>
    <a:srgbClr val="E20000"/>
    <a:srgbClr val="FFFF66"/>
    <a:srgbClr val="993300"/>
    <a:srgbClr val="92D050"/>
    <a:srgbClr val="FF0000"/>
    <a:srgbClr val="33CC33"/>
    <a:srgbClr val="638F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23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5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4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4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A43269-82D2-48EC-9C5C-5248A332E59E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26834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4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6721A91-01F5-4B64-A51B-5D5094181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51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FBF5C4-9EF5-4A08-9CE9-A73CE0B2F9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7992" tIns="43996" rIns="87992" bIns="43996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3C22DB-BBB6-42F5-BB11-4A0B24A4B9F9}" type="slidenum">
              <a:rPr lang="en-US" sz="15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5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2952" y="4409759"/>
            <a:ext cx="5119100" cy="417766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7992" tIns="43996" rIns="87992" bIns="4399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6758-1C42-42FF-9AE5-D3B81BEF166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24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82"/>
            <a:fld id="{5E76B445-DAB5-479D-995F-4B3A427D5B1E}" type="slidenum">
              <a:rPr lang="en-US" smtClean="0">
                <a:latin typeface="Helvetica" pitchFamily="34" charset="0"/>
                <a:ea typeface="ＭＳ Ｐゴシック" pitchFamily="34" charset="-128"/>
              </a:rPr>
              <a:pPr defTabSz="930182"/>
              <a:t>37</a:t>
            </a:fld>
            <a:endParaRPr lang="en-US" dirty="0" smtClean="0"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956795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3" tIns="46502" rIns="93003" bIns="46502" anchor="b"/>
          <a:lstStyle/>
          <a:p>
            <a:pPr algn="r" defTabSz="930182" eaLnBrk="0" hangingPunct="0"/>
            <a:fld id="{83411166-E19F-4C41-9DC0-6DBFE1725187}" type="slidenum">
              <a:rPr lang="en-US" sz="1200"/>
              <a:pPr algn="r" defTabSz="930182" eaLnBrk="0" hangingPunct="0"/>
              <a:t>37</a:t>
            </a:fld>
            <a:endParaRPr lang="en-US" sz="1200" dirty="0"/>
          </a:p>
        </p:txBody>
      </p:sp>
      <p:sp>
        <p:nvSpPr>
          <p:cNvPr id="45060" name="Rectangle 7"/>
          <p:cNvSpPr txBox="1">
            <a:spLocks noGrp="1" noChangeArrowheads="1"/>
          </p:cNvSpPr>
          <p:nvPr/>
        </p:nvSpPr>
        <p:spPr bwMode="auto">
          <a:xfrm>
            <a:off x="3956795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1" tIns="46501" rIns="93001" bIns="46501" anchor="b"/>
          <a:lstStyle/>
          <a:p>
            <a:pPr algn="r" defTabSz="930182" eaLnBrk="0" hangingPunct="0"/>
            <a:fld id="{EA9A4E82-B448-4A9B-A79B-01EB1911C71F}" type="slidenum">
              <a:rPr lang="en-US" sz="1200"/>
              <a:pPr algn="r" defTabSz="930182" eaLnBrk="0" hangingPunct="0"/>
              <a:t>37</a:t>
            </a:fld>
            <a:endParaRPr lang="en-US" sz="1200" dirty="0"/>
          </a:p>
        </p:txBody>
      </p:sp>
      <p:sp>
        <p:nvSpPr>
          <p:cNvPr id="45061" name="Rectangle 7"/>
          <p:cNvSpPr txBox="1">
            <a:spLocks noGrp="1" noChangeArrowheads="1"/>
          </p:cNvSpPr>
          <p:nvPr/>
        </p:nvSpPr>
        <p:spPr bwMode="auto">
          <a:xfrm>
            <a:off x="3956795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1" tIns="46501" rIns="93001" bIns="46501" anchor="b"/>
          <a:lstStyle/>
          <a:p>
            <a:pPr algn="r" defTabSz="930182" eaLnBrk="0" hangingPunct="0"/>
            <a:fld id="{35AB633E-A914-4689-8709-687C247087F5}" type="slidenum">
              <a:rPr lang="en-US" sz="1200">
                <a:latin typeface="Helvetica" pitchFamily="34" charset="0"/>
              </a:rPr>
              <a:pPr algn="r" defTabSz="930182" eaLnBrk="0" hangingPunct="0"/>
              <a:t>37</a:t>
            </a:fld>
            <a:endParaRPr lang="en-US" sz="1200" dirty="0">
              <a:latin typeface="Helvetica" pitchFamily="34" charset="0"/>
            </a:endParaRPr>
          </a:p>
        </p:txBody>
      </p:sp>
      <p:sp>
        <p:nvSpPr>
          <p:cNvPr id="45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001" tIns="46501" rIns="93001" bIns="46501"/>
          <a:lstStyle/>
          <a:p>
            <a:pPr>
              <a:spcBef>
                <a:spcPct val="0"/>
              </a:spcBef>
            </a:pPr>
            <a:endParaRPr lang="en-US" sz="1300" dirty="0" smtClean="0">
              <a:latin typeface="Times" pitchFamily="-112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1300" dirty="0" smtClean="0">
              <a:latin typeface="Times" pitchFamily="-112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6758-1C42-42FF-9AE5-D3B81BEF166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6B47E3-3F24-45A1-A574-5EFA8EFC0B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82"/>
            <a:fld id="{E6F49AE1-8C6E-4AC9-A03B-6ED3B2C51F84}" type="slidenum">
              <a:rPr lang="en-US" smtClean="0">
                <a:latin typeface="Helvetica" pitchFamily="34" charset="0"/>
                <a:ea typeface="ＭＳ Ｐゴシック" pitchFamily="34" charset="-128"/>
              </a:rPr>
              <a:pPr defTabSz="930182"/>
              <a:t>40</a:t>
            </a:fld>
            <a:endParaRPr lang="en-US" dirty="0" smtClean="0"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956795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3" tIns="46502" rIns="93003" bIns="46502" anchor="b"/>
          <a:lstStyle/>
          <a:p>
            <a:pPr algn="r" defTabSz="930182" eaLnBrk="0" hangingPunct="0"/>
            <a:fld id="{EDD0CAA4-4FBA-407D-ABED-FA0C9DA5CC90}" type="slidenum">
              <a:rPr lang="en-US" sz="1200"/>
              <a:pPr algn="r" defTabSz="930182" eaLnBrk="0" hangingPunct="0"/>
              <a:t>40</a:t>
            </a:fld>
            <a:endParaRPr lang="en-US" sz="1200" dirty="0"/>
          </a:p>
        </p:txBody>
      </p:sp>
      <p:sp>
        <p:nvSpPr>
          <p:cNvPr id="37892" name="Rectangle 7"/>
          <p:cNvSpPr txBox="1">
            <a:spLocks noGrp="1" noChangeArrowheads="1"/>
          </p:cNvSpPr>
          <p:nvPr/>
        </p:nvSpPr>
        <p:spPr bwMode="auto">
          <a:xfrm>
            <a:off x="3956795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1" tIns="46501" rIns="93001" bIns="46501" anchor="b"/>
          <a:lstStyle/>
          <a:p>
            <a:pPr algn="r" defTabSz="930182" eaLnBrk="0" hangingPunct="0"/>
            <a:fld id="{8DA362B0-61B0-44DF-BF85-0AD2441D2473}" type="slidenum">
              <a:rPr lang="en-US" sz="1200"/>
              <a:pPr algn="r" defTabSz="930182" eaLnBrk="0" hangingPunct="0"/>
              <a:t>40</a:t>
            </a:fld>
            <a:endParaRPr lang="en-US" sz="1200" dirty="0"/>
          </a:p>
        </p:txBody>
      </p:sp>
      <p:sp>
        <p:nvSpPr>
          <p:cNvPr id="37893" name="Rectangle 7"/>
          <p:cNvSpPr txBox="1">
            <a:spLocks noGrp="1" noChangeArrowheads="1"/>
          </p:cNvSpPr>
          <p:nvPr/>
        </p:nvSpPr>
        <p:spPr bwMode="auto">
          <a:xfrm>
            <a:off x="3956795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1" tIns="46501" rIns="93001" bIns="46501" anchor="b"/>
          <a:lstStyle/>
          <a:p>
            <a:pPr algn="r" defTabSz="930182" eaLnBrk="0" hangingPunct="0"/>
            <a:fld id="{D57C9D4F-E0EA-4E2E-9D9F-BD65E0085CE0}" type="slidenum">
              <a:rPr lang="en-US" sz="1200">
                <a:latin typeface="Helvetica" pitchFamily="34" charset="0"/>
              </a:rPr>
              <a:pPr algn="r" defTabSz="930182" eaLnBrk="0" hangingPunct="0"/>
              <a:t>40</a:t>
            </a:fld>
            <a:endParaRPr lang="en-US" sz="1200" dirty="0">
              <a:latin typeface="Helvetica" pitchFamily="34" charset="0"/>
            </a:endParaRPr>
          </a:p>
        </p:txBody>
      </p:sp>
      <p:sp>
        <p:nvSpPr>
          <p:cNvPr id="37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001" tIns="46501" rIns="93001" bIns="46501"/>
          <a:lstStyle/>
          <a:p>
            <a:pPr>
              <a:spcBef>
                <a:spcPct val="0"/>
              </a:spcBef>
            </a:pPr>
            <a:endParaRPr lang="en-US" sz="1300" dirty="0" smtClean="0">
              <a:latin typeface="Times" pitchFamily="-112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1300" dirty="0" smtClean="0">
              <a:latin typeface="Times" pitchFamily="-112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82"/>
            <a:fld id="{9111AEAF-B06B-4B3F-9417-EF8BAEC08531}" type="slidenum">
              <a:rPr lang="en-US" smtClean="0">
                <a:latin typeface="Helvetica" pitchFamily="34" charset="0"/>
                <a:ea typeface="ＭＳ Ｐゴシック" pitchFamily="34" charset="-128"/>
              </a:rPr>
              <a:pPr defTabSz="930182"/>
              <a:t>42</a:t>
            </a:fld>
            <a:endParaRPr lang="en-US" dirty="0" smtClean="0"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956795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3" tIns="46502" rIns="93003" bIns="46502" anchor="b"/>
          <a:lstStyle/>
          <a:p>
            <a:pPr algn="r" defTabSz="930182" eaLnBrk="0" hangingPunct="0"/>
            <a:fld id="{4CE1E29B-9D32-42EF-AACD-EA07A3E8B20C}" type="slidenum">
              <a:rPr lang="en-US" sz="1200"/>
              <a:pPr algn="r" defTabSz="930182" eaLnBrk="0" hangingPunct="0"/>
              <a:t>42</a:t>
            </a:fld>
            <a:endParaRPr lang="en-US" sz="1200" dirty="0"/>
          </a:p>
        </p:txBody>
      </p:sp>
      <p:sp>
        <p:nvSpPr>
          <p:cNvPr id="49156" name="Rectangle 7"/>
          <p:cNvSpPr txBox="1">
            <a:spLocks noGrp="1" noChangeArrowheads="1"/>
          </p:cNvSpPr>
          <p:nvPr/>
        </p:nvSpPr>
        <p:spPr bwMode="auto">
          <a:xfrm>
            <a:off x="3956795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1" tIns="46501" rIns="93001" bIns="46501" anchor="b"/>
          <a:lstStyle/>
          <a:p>
            <a:pPr algn="r" defTabSz="930182" eaLnBrk="0" hangingPunct="0"/>
            <a:fld id="{D08D4981-F42E-47B4-8C57-06BD52BB4B0A}" type="slidenum">
              <a:rPr lang="en-US" sz="1200"/>
              <a:pPr algn="r" defTabSz="930182" eaLnBrk="0" hangingPunct="0"/>
              <a:t>42</a:t>
            </a:fld>
            <a:endParaRPr lang="en-US" sz="1200" dirty="0"/>
          </a:p>
        </p:txBody>
      </p:sp>
      <p:sp>
        <p:nvSpPr>
          <p:cNvPr id="49157" name="Rectangle 7"/>
          <p:cNvSpPr txBox="1">
            <a:spLocks noGrp="1" noChangeArrowheads="1"/>
          </p:cNvSpPr>
          <p:nvPr/>
        </p:nvSpPr>
        <p:spPr bwMode="auto">
          <a:xfrm>
            <a:off x="3956795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1" tIns="46501" rIns="93001" bIns="46501" anchor="b"/>
          <a:lstStyle/>
          <a:p>
            <a:pPr algn="r" defTabSz="930182" eaLnBrk="0" hangingPunct="0"/>
            <a:fld id="{A4525EC8-F605-45DD-9004-0F18D410C543}" type="slidenum">
              <a:rPr lang="en-US" sz="1200">
                <a:latin typeface="Helvetica" pitchFamily="34" charset="0"/>
              </a:rPr>
              <a:pPr algn="r" defTabSz="930182" eaLnBrk="0" hangingPunct="0"/>
              <a:t>42</a:t>
            </a:fld>
            <a:endParaRPr lang="en-US" sz="1200" dirty="0">
              <a:latin typeface="Helvetica" pitchFamily="34" charset="0"/>
            </a:endParaRPr>
          </a:p>
        </p:txBody>
      </p:sp>
      <p:sp>
        <p:nvSpPr>
          <p:cNvPr id="49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001" tIns="46501" rIns="93001" bIns="46501"/>
          <a:lstStyle/>
          <a:p>
            <a:pPr>
              <a:spcBef>
                <a:spcPct val="0"/>
              </a:spcBef>
            </a:pPr>
            <a:endParaRPr lang="en-US" sz="1300" dirty="0" smtClean="0">
              <a:latin typeface="Times" pitchFamily="-112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1300" dirty="0" smtClean="0">
              <a:latin typeface="Times" pitchFamily="-112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7992" tIns="43996" rIns="87992" bIns="43996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CA00BA-ABE4-4D54-AA84-7A2219F27922}" type="slidenum">
              <a:rPr lang="en-US">
                <a:latin typeface="Times New Roman" pitchFamily="18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2952" y="4409759"/>
            <a:ext cx="5119100" cy="4177665"/>
          </a:xfrm>
          <a:noFill/>
        </p:spPr>
        <p:txBody>
          <a:bodyPr wrap="square" lIns="87992" tIns="43996" rIns="87992" bIns="4399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82"/>
            <a:fld id="{73765F9E-4823-4683-873F-1D885B8168E5}" type="slidenum">
              <a:rPr lang="en-US" smtClean="0">
                <a:latin typeface="Arial" pitchFamily="34" charset="0"/>
                <a:ea typeface="ＭＳ Ｐゴシック" pitchFamily="34" charset="-128"/>
              </a:rPr>
              <a:pPr defTabSz="930182"/>
              <a:t>9</a:t>
            </a:fld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6" y="4410076"/>
            <a:ext cx="5121488" cy="4176713"/>
          </a:xfrm>
          <a:noFill/>
          <a:ln/>
        </p:spPr>
        <p:txBody>
          <a:bodyPr/>
          <a:lstStyle/>
          <a:p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82"/>
            <a:fld id="{0B1DA420-4390-4F5F-A814-B54D7AA10914}" type="slidenum">
              <a:rPr lang="en-US" smtClean="0">
                <a:latin typeface="Helvetica" pitchFamily="34" charset="0"/>
                <a:ea typeface="ＭＳ Ｐゴシック" pitchFamily="34" charset="-128"/>
              </a:rPr>
              <a:pPr defTabSz="930182"/>
              <a:t>15</a:t>
            </a:fld>
            <a:endParaRPr lang="en-US" dirty="0" smtClean="0"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956795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7" tIns="46502" rIns="93007" bIns="46502" anchor="b"/>
          <a:lstStyle/>
          <a:p>
            <a:pPr algn="r" defTabSz="928596" eaLnBrk="0" hangingPunct="0"/>
            <a:fld id="{CB3C41B8-F538-424B-B3C6-9133D932BECD}" type="slidenum">
              <a:rPr lang="en-US" sz="1200"/>
              <a:pPr algn="r" defTabSz="928596" eaLnBrk="0" hangingPunct="0"/>
              <a:t>15</a:t>
            </a:fld>
            <a:endParaRPr lang="en-US" sz="1200" dirty="0"/>
          </a:p>
        </p:txBody>
      </p:sp>
      <p:sp>
        <p:nvSpPr>
          <p:cNvPr id="36868" name="Rectangle 7"/>
          <p:cNvSpPr txBox="1">
            <a:spLocks noGrp="1" noChangeArrowheads="1"/>
          </p:cNvSpPr>
          <p:nvPr/>
        </p:nvSpPr>
        <p:spPr bwMode="auto">
          <a:xfrm>
            <a:off x="3956795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4" tIns="46501" rIns="93004" bIns="46501" anchor="b"/>
          <a:lstStyle/>
          <a:p>
            <a:pPr algn="r" defTabSz="928596" eaLnBrk="0" hangingPunct="0"/>
            <a:fld id="{9806CBE4-FB28-4341-8AF2-BB8DE434F512}" type="slidenum">
              <a:rPr lang="en-US" sz="1200"/>
              <a:pPr algn="r" defTabSz="928596" eaLnBrk="0" hangingPunct="0"/>
              <a:t>15</a:t>
            </a:fld>
            <a:endParaRPr lang="en-US" sz="1200" dirty="0"/>
          </a:p>
        </p:txBody>
      </p:sp>
      <p:sp>
        <p:nvSpPr>
          <p:cNvPr id="36869" name="Rectangle 3"/>
          <p:cNvSpPr txBox="1">
            <a:spLocks noGrp="1" noChangeArrowheads="1"/>
          </p:cNvSpPr>
          <p:nvPr/>
        </p:nvSpPr>
        <p:spPr bwMode="auto">
          <a:xfrm>
            <a:off x="3956795" y="1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4" tIns="46501" rIns="93004" bIns="46501"/>
          <a:lstStyle/>
          <a:p>
            <a:pPr algn="r" defTabSz="928596" eaLnBrk="0" hangingPunct="0"/>
            <a:r>
              <a:rPr lang="en-US" sz="1200" dirty="0">
                <a:latin typeface="Helvetica" pitchFamily="34" charset="0"/>
              </a:rPr>
              <a:t>Oct. 23, 2008</a:t>
            </a:r>
          </a:p>
        </p:txBody>
      </p:sp>
      <p:sp>
        <p:nvSpPr>
          <p:cNvPr id="36870" name="Rectangle 7"/>
          <p:cNvSpPr txBox="1">
            <a:spLocks noGrp="1" noChangeArrowheads="1"/>
          </p:cNvSpPr>
          <p:nvPr/>
        </p:nvSpPr>
        <p:spPr bwMode="auto">
          <a:xfrm>
            <a:off x="3956795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4" tIns="46501" rIns="93004" bIns="46501" anchor="b"/>
          <a:lstStyle/>
          <a:p>
            <a:pPr algn="r" defTabSz="928596" eaLnBrk="0" hangingPunct="0"/>
            <a:fld id="{3DA0D060-9A20-42F0-810E-C08DA2EC16EC}" type="slidenum">
              <a:rPr lang="en-US" sz="1200">
                <a:latin typeface="Helvetica" pitchFamily="34" charset="0"/>
              </a:rPr>
              <a:pPr algn="r" defTabSz="928596" eaLnBrk="0" hangingPunct="0"/>
              <a:t>15</a:t>
            </a:fld>
            <a:endParaRPr lang="en-US" sz="1200" dirty="0">
              <a:latin typeface="Helvetica" pitchFamily="34" charset="0"/>
            </a:endParaRPr>
          </a:p>
        </p:txBody>
      </p:sp>
      <p:sp>
        <p:nvSpPr>
          <p:cNvPr id="36871" name="Rectangle 7"/>
          <p:cNvSpPr txBox="1">
            <a:spLocks noGrp="1" noChangeArrowheads="1"/>
          </p:cNvSpPr>
          <p:nvPr/>
        </p:nvSpPr>
        <p:spPr bwMode="auto">
          <a:xfrm>
            <a:off x="3958379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88" tIns="46494" rIns="92988" bIns="46494" anchor="b"/>
          <a:lstStyle/>
          <a:p>
            <a:pPr algn="r" defTabSz="928596" eaLnBrk="0" hangingPunct="0"/>
            <a:fld id="{83EB0EAB-6AC4-4ACF-A015-183A8E06939E}" type="slidenum">
              <a:rPr lang="en-US" sz="1200">
                <a:latin typeface="Helvetica" pitchFamily="34" charset="0"/>
              </a:rPr>
              <a:pPr algn="r" defTabSz="928596" eaLnBrk="0" hangingPunct="0"/>
              <a:t>15</a:t>
            </a:fld>
            <a:endParaRPr lang="en-US" sz="1200" dirty="0">
              <a:latin typeface="Helvetica" pitchFamily="34" charset="0"/>
            </a:endParaRPr>
          </a:p>
        </p:txBody>
      </p:sp>
      <p:sp>
        <p:nvSpPr>
          <p:cNvPr id="368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 lIns="93004" tIns="46494" rIns="93004" bIns="46494"/>
          <a:lstStyle/>
          <a:p>
            <a:pPr eaLnBrk="1" hangingPunct="1">
              <a:spcBef>
                <a:spcPct val="0"/>
              </a:spcBef>
            </a:pPr>
            <a:endParaRPr lang="en-US" sz="1300" dirty="0" smtClean="0">
              <a:latin typeface="Times" pitchFamily="-112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dirty="0" smtClean="0">
              <a:latin typeface="Times" pitchFamily="-112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956795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22" tIns="46511" rIns="93022" bIns="46511" anchor="b"/>
          <a:lstStyle/>
          <a:p>
            <a:pPr algn="r"/>
            <a:fld id="{D483C115-898F-4BF2-9B16-D06B62039356}" type="slidenum">
              <a:rPr lang="en-US" sz="1200"/>
              <a:pPr algn="r"/>
              <a:t>18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3163" y="696913"/>
            <a:ext cx="4640262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dirty="0" smtClean="0">
              <a:latin typeface="Times" pitchFamily="-112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956795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22" tIns="46511" rIns="93022" bIns="46511" anchor="b"/>
          <a:lstStyle/>
          <a:p>
            <a:pPr algn="r"/>
            <a:fld id="{D483C115-898F-4BF2-9B16-D06B62039356}" type="slidenum">
              <a:rPr lang="en-US" sz="1200"/>
              <a:pPr algn="r"/>
              <a:t>21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82"/>
            <a:fld id="{5E76B445-DAB5-479D-995F-4B3A427D5B1E}" type="slidenum">
              <a:rPr lang="en-US" smtClean="0">
                <a:latin typeface="Helvetica" pitchFamily="34" charset="0"/>
                <a:ea typeface="ＭＳ Ｐゴシック" pitchFamily="34" charset="-128"/>
              </a:rPr>
              <a:pPr defTabSz="930182"/>
              <a:t>22</a:t>
            </a:fld>
            <a:endParaRPr lang="en-US" dirty="0" smtClean="0"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956795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3" tIns="46502" rIns="93003" bIns="46502" anchor="b"/>
          <a:lstStyle/>
          <a:p>
            <a:pPr algn="r" defTabSz="930182" eaLnBrk="0" hangingPunct="0"/>
            <a:fld id="{83411166-E19F-4C41-9DC0-6DBFE1725187}" type="slidenum">
              <a:rPr lang="en-US" sz="1200"/>
              <a:pPr algn="r" defTabSz="930182" eaLnBrk="0" hangingPunct="0"/>
              <a:t>22</a:t>
            </a:fld>
            <a:endParaRPr lang="en-US" sz="1200" dirty="0"/>
          </a:p>
        </p:txBody>
      </p:sp>
      <p:sp>
        <p:nvSpPr>
          <p:cNvPr id="45060" name="Rectangle 7"/>
          <p:cNvSpPr txBox="1">
            <a:spLocks noGrp="1" noChangeArrowheads="1"/>
          </p:cNvSpPr>
          <p:nvPr/>
        </p:nvSpPr>
        <p:spPr bwMode="auto">
          <a:xfrm>
            <a:off x="3956795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1" tIns="46501" rIns="93001" bIns="46501" anchor="b"/>
          <a:lstStyle/>
          <a:p>
            <a:pPr algn="r" defTabSz="930182" eaLnBrk="0" hangingPunct="0"/>
            <a:fld id="{EA9A4E82-B448-4A9B-A79B-01EB1911C71F}" type="slidenum">
              <a:rPr lang="en-US" sz="1200"/>
              <a:pPr algn="r" defTabSz="930182" eaLnBrk="0" hangingPunct="0"/>
              <a:t>22</a:t>
            </a:fld>
            <a:endParaRPr lang="en-US" sz="1200" dirty="0"/>
          </a:p>
        </p:txBody>
      </p:sp>
      <p:sp>
        <p:nvSpPr>
          <p:cNvPr id="45061" name="Rectangle 7"/>
          <p:cNvSpPr txBox="1">
            <a:spLocks noGrp="1" noChangeArrowheads="1"/>
          </p:cNvSpPr>
          <p:nvPr/>
        </p:nvSpPr>
        <p:spPr bwMode="auto">
          <a:xfrm>
            <a:off x="3956795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1" tIns="46501" rIns="93001" bIns="46501" anchor="b"/>
          <a:lstStyle/>
          <a:p>
            <a:pPr algn="r" defTabSz="930182" eaLnBrk="0" hangingPunct="0"/>
            <a:fld id="{35AB633E-A914-4689-8709-687C247087F5}" type="slidenum">
              <a:rPr lang="en-US" sz="1200">
                <a:latin typeface="Helvetica" pitchFamily="34" charset="0"/>
              </a:rPr>
              <a:pPr algn="r" defTabSz="930182" eaLnBrk="0" hangingPunct="0"/>
              <a:t>22</a:t>
            </a:fld>
            <a:endParaRPr lang="en-US" sz="1200" dirty="0">
              <a:latin typeface="Helvetica" pitchFamily="34" charset="0"/>
            </a:endParaRPr>
          </a:p>
        </p:txBody>
      </p:sp>
      <p:sp>
        <p:nvSpPr>
          <p:cNvPr id="45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001" tIns="46501" rIns="93001" bIns="46501"/>
          <a:lstStyle/>
          <a:p>
            <a:pPr>
              <a:spcBef>
                <a:spcPct val="0"/>
              </a:spcBef>
            </a:pPr>
            <a:endParaRPr lang="en-US" sz="1300" dirty="0" smtClean="0">
              <a:latin typeface="Times" pitchFamily="-112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1300" dirty="0" smtClean="0">
              <a:latin typeface="Times" pitchFamily="-112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0C102D-71E0-48E0-B76D-1A00737A8BE2}" type="slidenum">
              <a:rPr lang="en-US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1ED1752-835E-4C6B-8B93-DCC51B40D1C6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66BEF8-FE7B-4D54-B487-0FCE7CE0A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277FE8-3483-4016-92DE-183B765ECBE3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30CD67-B95E-49D0-A09F-C0BE121FF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F8806A-B79E-49BA-9C67-506C543A7E79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E8A423-C5EA-4859-A4EC-94E71DCAA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rgbClr val="FFFFFF"/>
                </a:solidFill>
              </a:endParaRPr>
            </a:p>
          </p:txBody>
        </p:sp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650" y="152400"/>
              <a:ext cx="769938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52400" y="801688"/>
              <a:ext cx="8839200" cy="214312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800" b="1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0694" y="34185"/>
            <a:ext cx="705115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405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5CF6-20DB-4A60-8109-724FC0D41F2E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895F-AD43-48C7-A433-1C29EAB0A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57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5CF6-20DB-4A60-8109-724FC0D41F2E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895F-AD43-48C7-A433-1C29EAB0A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21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5CF6-20DB-4A60-8109-724FC0D41F2E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895F-AD43-48C7-A433-1C29EAB0A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97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5CF6-20DB-4A60-8109-724FC0D41F2E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895F-AD43-48C7-A433-1C29EAB0A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23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5CF6-20DB-4A60-8109-724FC0D41F2E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895F-AD43-48C7-A433-1C29EAB0A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46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5CF6-20DB-4A60-8109-724FC0D41F2E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895F-AD43-48C7-A433-1C29EAB0A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B73491-3BFD-40EA-AC21-9D7D17375922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16253D-EBCA-4FA1-BB4A-21A2FACFB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5CF6-20DB-4A60-8109-724FC0D41F2E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895F-AD43-48C7-A433-1C29EAB0A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12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5CF6-20DB-4A60-8109-724FC0D41F2E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895F-AD43-48C7-A433-1C29EAB0A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0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5CF6-20DB-4A60-8109-724FC0D41F2E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895F-AD43-48C7-A433-1C29EAB0A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95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5CF6-20DB-4A60-8109-724FC0D41F2E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895F-AD43-48C7-A433-1C29EAB0A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77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5CF6-20DB-4A60-8109-724FC0D41F2E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895F-AD43-48C7-A433-1C29EAB0A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5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F81A8B-0428-4C14-85DA-FFA3BDC02A54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2B3632-2070-43FD-A938-D26EED5AF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915824-92C7-410F-A53F-3F99D07A00EC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C2CDAB-D735-4850-B1D3-7EA4EBBA1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0A4B81A-0A4E-4160-8478-65286F802167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2E3D16-7372-4E05-BF19-2E301B927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434A285-51D2-4361-AB2C-596EFC7880C8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47CC9A-EBC9-46E4-B950-B0594B10A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4C54C-3448-4B2F-B79E-C9C47AFDE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259C78-B1A7-47AF-AA42-CB1D162EF3F5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BA6E34-E6AA-4862-AB33-B8D0790FA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12BABE-C398-46AB-BDE3-43393C4716E4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53A4E4-CFBB-4FD9-A883-BFB035A9C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59765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F5CF6C64-777D-4397-9770-D974F4ECF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7" name="Picture 8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650" y="152400"/>
            <a:ext cx="7699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152400" y="801688"/>
            <a:ext cx="8839200" cy="214312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800" b="1">
              <a:solidFill>
                <a:schemeClr val="bg1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7199313" y="65913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88F0434E-F2EE-4645-ADEE-04232A92EE5E}" type="slidenum">
              <a:rPr lang="en-US" sz="1000"/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184150" y="6604000"/>
            <a:ext cx="6078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/>
              </a:rPr>
              <a:t>6/26/13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10694" y="34185"/>
            <a:ext cx="705115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C5CF6-20DB-4A60-8109-724FC0D41F2E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3895F-AD43-48C7-A433-1C29EAB0A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1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localhost\Users\njoku\Desktop\Open_House\Animations\Annotated_Panels_720X405.mov" TargetMode="Externa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smap.jpl.nasa.gov/science/wgroups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389" name="Group 14"/>
          <p:cNvGrpSpPr>
            <a:grpSpLocks/>
          </p:cNvGrpSpPr>
          <p:nvPr/>
        </p:nvGrpSpPr>
        <p:grpSpPr bwMode="auto">
          <a:xfrm>
            <a:off x="76200" y="6096000"/>
            <a:ext cx="769938" cy="649288"/>
            <a:chOff x="28" y="3870"/>
            <a:chExt cx="485" cy="409"/>
          </a:xfrm>
        </p:grpSpPr>
        <p:sp>
          <p:nvSpPr>
            <p:cNvPr id="16395" name="Oval 13"/>
            <p:cNvSpPr>
              <a:spLocks noChangeArrowheads="1"/>
            </p:cNvSpPr>
            <p:nvPr/>
          </p:nvSpPr>
          <p:spPr bwMode="auto">
            <a:xfrm>
              <a:off x="76" y="3893"/>
              <a:ext cx="336" cy="3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16396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" y="3870"/>
              <a:ext cx="485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4" name="Text Box 3"/>
          <p:cNvSpPr txBox="1">
            <a:spLocks noChangeArrowheads="1"/>
          </p:cNvSpPr>
          <p:nvPr/>
        </p:nvSpPr>
        <p:spPr bwMode="auto">
          <a:xfrm>
            <a:off x="5105400" y="152400"/>
            <a:ext cx="388620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alpha val="75000"/>
              </a:schemeClr>
            </a:glo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" charset="0"/>
                <a:cs typeface="+mn-cs"/>
              </a:rPr>
              <a:t>NASA’s</a:t>
            </a:r>
            <a:r>
              <a:rPr lang="fr-F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" charset="0"/>
                <a:cs typeface="+mn-cs"/>
              </a:rPr>
              <a:t> Soil </a:t>
            </a:r>
            <a:r>
              <a:rPr lang="fr-F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" charset="0"/>
                <a:cs typeface="+mn-cs"/>
              </a:rPr>
              <a:t>Moisture Active Passive (SMAP) Mission</a:t>
            </a:r>
          </a:p>
        </p:txBody>
      </p:sp>
      <p:sp>
        <p:nvSpPr>
          <p:cNvPr id="16393" name="Text Box 3"/>
          <p:cNvSpPr txBox="1">
            <a:spLocks noChangeArrowheads="1"/>
          </p:cNvSpPr>
          <p:nvPr/>
        </p:nvSpPr>
        <p:spPr bwMode="auto">
          <a:xfrm>
            <a:off x="103266" y="3923640"/>
            <a:ext cx="259365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</a:rPr>
              <a:t>SMAP-GPM Joint Mission </a:t>
            </a:r>
          </a:p>
          <a:p>
            <a:pPr eaLnBrk="0" hangingPunct="0"/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</a:rPr>
              <a:t>   Teacher Workshop</a:t>
            </a:r>
          </a:p>
          <a:p>
            <a:pPr eaLnBrk="0" hangingPunct="0"/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</a:rPr>
              <a:t>GSFC Visitor’s Center</a:t>
            </a:r>
          </a:p>
          <a:p>
            <a:pPr eaLnBrk="0" hangingPunct="0"/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</a:rPr>
              <a:t>June 26, 2013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192480" y="2133600"/>
            <a:ext cx="392158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 b="1" dirty="0" smtClean="0">
                <a:solidFill>
                  <a:srgbClr val="F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</a:rPr>
              <a:t>Peggy O’Neill, NASA GSFC</a:t>
            </a:r>
          </a:p>
          <a:p>
            <a:pPr algn="ctr" eaLnBrk="0" hangingPunct="0"/>
            <a:r>
              <a:rPr lang="en-US" sz="2000" b="1" i="1" dirty="0" smtClean="0">
                <a:solidFill>
                  <a:srgbClr val="F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</a:rPr>
              <a:t>SMAP Deputy Project Scientist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8483" y="228600"/>
            <a:ext cx="5136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 of Soil Moisture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58338" y="1023313"/>
            <a:ext cx="6287573" cy="1130996"/>
            <a:chOff x="1735950" y="1023313"/>
            <a:chExt cx="6287573" cy="1130996"/>
          </a:xfrm>
        </p:grpSpPr>
        <p:pic>
          <p:nvPicPr>
            <p:cNvPr id="32777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5950" y="1023313"/>
              <a:ext cx="1575707" cy="11309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336150" y="1371600"/>
              <a:ext cx="4687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Better/enhanced weather &amp; climate forecasting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58337" y="2197245"/>
            <a:ext cx="5420755" cy="1126332"/>
            <a:chOff x="1727785" y="2235412"/>
            <a:chExt cx="5420755" cy="1126332"/>
          </a:xfrm>
        </p:grpSpPr>
        <p:pic>
          <p:nvPicPr>
            <p:cNvPr id="3277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7785" y="2235412"/>
              <a:ext cx="1567545" cy="1126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336150" y="2450068"/>
              <a:ext cx="381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More accurate agriculture productivity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0495" y="3352800"/>
            <a:ext cx="3913544" cy="1066800"/>
            <a:chOff x="1703615" y="3352800"/>
            <a:chExt cx="3913544" cy="1066800"/>
          </a:xfrm>
        </p:grpSpPr>
        <p:pic>
          <p:nvPicPr>
            <p:cNvPr id="3277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3615" y="3352800"/>
              <a:ext cx="1583551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3336150" y="3657600"/>
              <a:ext cx="2281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Drought early warning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9968" y="5625646"/>
            <a:ext cx="5587128" cy="1147157"/>
            <a:chOff x="1691252" y="5745658"/>
            <a:chExt cx="5587128" cy="1147157"/>
          </a:xfrm>
        </p:grpSpPr>
        <p:sp>
          <p:nvSpPr>
            <p:cNvPr id="21" name="TextBox 20"/>
            <p:cNvSpPr txBox="1"/>
            <p:nvPr/>
          </p:nvSpPr>
          <p:spPr>
            <a:xfrm>
              <a:off x="3336150" y="6019800"/>
              <a:ext cx="3942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Human health</a:t>
              </a:r>
              <a:r>
                <a:rPr lang="en-US" dirty="0"/>
                <a:t> </a:t>
              </a:r>
              <a:r>
                <a:rPr lang="en-US" dirty="0" smtClean="0"/>
                <a:t>and vector borne disease</a:t>
              </a:r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1252" y="5745658"/>
              <a:ext cx="1595914" cy="11471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1033846" y="4454028"/>
            <a:ext cx="6087897" cy="1130798"/>
            <a:chOff x="1033846" y="4454028"/>
            <a:chExt cx="6087897" cy="1130798"/>
          </a:xfrm>
        </p:grpSpPr>
        <p:sp>
          <p:nvSpPr>
            <p:cNvPr id="20" name="TextBox 19"/>
            <p:cNvSpPr txBox="1"/>
            <p:nvPr/>
          </p:nvSpPr>
          <p:spPr>
            <a:xfrm>
              <a:off x="2703097" y="4780002"/>
              <a:ext cx="4418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Extent of flooding  (prediction &amp; monitoring) </a:t>
              </a:r>
              <a:endParaRPr lang="en-US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846" y="4454028"/>
              <a:ext cx="1592036" cy="11307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320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6843" y="228600"/>
            <a:ext cx="5775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 of Soil Moisture  (2)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5400" y="1023264"/>
            <a:ext cx="7414914" cy="1162044"/>
            <a:chOff x="1295400" y="1023264"/>
            <a:chExt cx="7414914" cy="1162044"/>
          </a:xfrm>
        </p:grpSpPr>
        <p:sp>
          <p:nvSpPr>
            <p:cNvPr id="16" name="TextBox 15"/>
            <p:cNvSpPr txBox="1"/>
            <p:nvPr/>
          </p:nvSpPr>
          <p:spPr>
            <a:xfrm>
              <a:off x="3336150" y="1219200"/>
              <a:ext cx="53741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Trafficability</a:t>
              </a:r>
              <a:r>
                <a:rPr lang="en-US" dirty="0" smtClean="0"/>
                <a:t> --  farming, military, and disaster relief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                     operations </a:t>
              </a:r>
              <a:endParaRPr lang="en-US" dirty="0"/>
            </a:p>
          </p:txBody>
        </p:sp>
        <p:pic>
          <p:nvPicPr>
            <p:cNvPr id="18" name="Picture 2" descr="mobility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6"/>
            <a:stretch/>
          </p:blipFill>
          <p:spPr bwMode="auto">
            <a:xfrm>
              <a:off x="1295400" y="1023264"/>
              <a:ext cx="1848872" cy="11620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295400" y="3336808"/>
            <a:ext cx="3456522" cy="1101844"/>
            <a:chOff x="1295400" y="3336808"/>
            <a:chExt cx="3456522" cy="1101844"/>
          </a:xfrm>
        </p:grpSpPr>
        <p:sp>
          <p:nvSpPr>
            <p:cNvPr id="19" name="TextBox 18"/>
            <p:cNvSpPr txBox="1"/>
            <p:nvPr/>
          </p:nvSpPr>
          <p:spPr>
            <a:xfrm>
              <a:off x="3336150" y="3657600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Dust storms</a:t>
              </a:r>
              <a:endParaRPr lang="en-US" dirty="0"/>
            </a:p>
          </p:txBody>
        </p:sp>
        <p:pic>
          <p:nvPicPr>
            <p:cNvPr id="23" name="Picture 2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336808"/>
              <a:ext cx="1854314" cy="11018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303563" y="5682344"/>
            <a:ext cx="7169013" cy="1094357"/>
            <a:chOff x="1295400" y="4474030"/>
            <a:chExt cx="7169013" cy="1094357"/>
          </a:xfrm>
        </p:grpSpPr>
        <p:sp>
          <p:nvSpPr>
            <p:cNvPr id="20" name="TextBox 19"/>
            <p:cNvSpPr txBox="1"/>
            <p:nvPr/>
          </p:nvSpPr>
          <p:spPr>
            <a:xfrm>
              <a:off x="3336150" y="4812268"/>
              <a:ext cx="51282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Sea Ice   </a:t>
              </a:r>
              <a:r>
                <a:rPr lang="en-US" sz="1400" dirty="0" smtClean="0"/>
                <a:t>(obviously not soil moisture but SMAP microwave </a:t>
              </a:r>
            </a:p>
            <a:p>
              <a:r>
                <a:rPr lang="en-US" sz="1400" dirty="0"/>
                <a:t> </a:t>
              </a:r>
              <a:r>
                <a:rPr lang="en-US" sz="1400" dirty="0" smtClean="0"/>
                <a:t>                     measurements are useful)</a:t>
              </a:r>
              <a:endParaRPr lang="en-US" sz="1400" dirty="0"/>
            </a:p>
          </p:txBody>
        </p:sp>
        <p:pic>
          <p:nvPicPr>
            <p:cNvPr id="24" name="Picture 2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4474030"/>
              <a:ext cx="1848872" cy="10943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295400" y="2228853"/>
            <a:ext cx="5046701" cy="1067458"/>
            <a:chOff x="1295400" y="2228853"/>
            <a:chExt cx="5046701" cy="1067458"/>
          </a:xfrm>
        </p:grpSpPr>
        <p:sp>
          <p:nvSpPr>
            <p:cNvPr id="17" name="TextBox 16"/>
            <p:cNvSpPr txBox="1"/>
            <p:nvPr/>
          </p:nvSpPr>
          <p:spPr>
            <a:xfrm>
              <a:off x="3336150" y="2420065"/>
              <a:ext cx="3005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Insurance sector / flood risk</a:t>
              </a:r>
              <a:endParaRPr lang="en-US" dirty="0"/>
            </a:p>
          </p:txBody>
        </p:sp>
        <p:pic>
          <p:nvPicPr>
            <p:cNvPr id="2050" name="Picture 2" descr="C:\Users\peoneill\AppData\Local\Microsoft\Windows\Temporary Internet Files\Content.Outlook\LPBP6JCS\flood insurance (3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228853"/>
              <a:ext cx="1854313" cy="10674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295400" y="4479472"/>
            <a:ext cx="4431148" cy="1164273"/>
            <a:chOff x="1295400" y="5612087"/>
            <a:chExt cx="4431148" cy="1164273"/>
          </a:xfrm>
        </p:grpSpPr>
        <p:sp>
          <p:nvSpPr>
            <p:cNvPr id="21" name="TextBox 20"/>
            <p:cNvSpPr txBox="1"/>
            <p:nvPr/>
          </p:nvSpPr>
          <p:spPr>
            <a:xfrm>
              <a:off x="3336150" y="5899788"/>
              <a:ext cx="239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Famine early warning</a:t>
              </a:r>
              <a:endParaRPr lang="en-US" dirty="0"/>
            </a:p>
          </p:txBody>
        </p:sp>
        <p:pic>
          <p:nvPicPr>
            <p:cNvPr id="2051" name="Picture 3" descr="C:\Users\peoneill\AppData\Local\Microsoft\Windows\Temporary Internet Files\Content.Outlook\LPBP6JCS\foodsecurity (3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5612087"/>
              <a:ext cx="1854313" cy="11642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55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7010400" cy="1142999"/>
          </a:xfrm>
        </p:spPr>
        <p:txBody>
          <a:bodyPr/>
          <a:lstStyle/>
          <a:p>
            <a:pPr algn="just">
              <a:buNone/>
            </a:pPr>
            <a:r>
              <a:rPr lang="en-US" sz="1800" i="1" dirty="0" smtClean="0"/>
              <a:t>In situ </a:t>
            </a:r>
            <a:r>
              <a:rPr lang="en-US" sz="1800" dirty="0" smtClean="0"/>
              <a:t>measurements (direct/point measurements)</a:t>
            </a:r>
          </a:p>
          <a:p>
            <a:pPr algn="just">
              <a:buNone/>
            </a:pPr>
            <a:r>
              <a:rPr lang="en-US" sz="1800" dirty="0" smtClean="0"/>
              <a:t>Support scale 10 – 50 cm</a:t>
            </a:r>
          </a:p>
          <a:p>
            <a:pPr algn="just">
              <a:buNone/>
            </a:pPr>
            <a:endParaRPr lang="en-US" sz="1800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834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057400"/>
            <a:ext cx="615287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1923" y="5715000"/>
            <a:ext cx="589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USDA SCAN </a:t>
            </a:r>
            <a:r>
              <a:rPr lang="en-US" dirty="0" smtClean="0"/>
              <a:t>soil moisture network </a:t>
            </a:r>
            <a:r>
              <a:rPr lang="en-US" dirty="0" smtClean="0"/>
              <a:t>across </a:t>
            </a:r>
            <a:r>
              <a:rPr lang="en-US" dirty="0" smtClean="0"/>
              <a:t>United States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345894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Theta Probe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37855" y="1219200"/>
            <a:ext cx="2582758" cy="1077218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Gravimetric soil </a:t>
            </a:r>
            <a:r>
              <a:rPr lang="en-US" sz="16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s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ampling </a:t>
            </a:r>
          </a:p>
          <a:p>
            <a:pPr algn="ctr"/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is often used, but is labor </a:t>
            </a:r>
          </a:p>
          <a:p>
            <a:pPr algn="ctr"/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intensive and spatial </a:t>
            </a:r>
          </a:p>
          <a:p>
            <a:pPr algn="ctr"/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coverage is limited</a:t>
            </a:r>
            <a:endParaRPr lang="en-US" sz="16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255816"/>
            <a:ext cx="6798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Measurements Lacking Globally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57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09600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MICROWAVE REMOTE SENSING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82000" cy="50292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FF0000"/>
              </a:buClr>
              <a:buSzPct val="50000"/>
              <a:buFont typeface="Monotype Sorts" pitchFamily="2" charset="2"/>
              <a:buChar char="l"/>
            </a:pPr>
            <a:r>
              <a:rPr lang="en-US" sz="2400" b="1" dirty="0" smtClean="0"/>
              <a:t>Provides all-weather, day-night, large-area measurement capability</a:t>
            </a:r>
          </a:p>
          <a:p>
            <a:pPr>
              <a:spcBef>
                <a:spcPct val="0"/>
              </a:spcBef>
              <a:buClr>
                <a:srgbClr val="FF0000"/>
              </a:buClr>
              <a:buSzPct val="50000"/>
              <a:buFont typeface="Monotype Sorts" pitchFamily="2" charset="2"/>
              <a:buNone/>
            </a:pPr>
            <a:endParaRPr lang="en-US" sz="2400" b="1" dirty="0" smtClean="0"/>
          </a:p>
          <a:p>
            <a:pPr>
              <a:spcBef>
                <a:spcPct val="0"/>
              </a:spcBef>
              <a:buClr>
                <a:srgbClr val="FF0000"/>
              </a:buClr>
              <a:buSzPct val="50000"/>
              <a:buFont typeface="Monotype Sorts" pitchFamily="2" charset="2"/>
              <a:buChar char="l"/>
            </a:pPr>
            <a:r>
              <a:rPr lang="en-US" sz="2400" b="1" dirty="0" smtClean="0"/>
              <a:t>Strong theoretical basis for measurement of soil moisture based on the large change in the soil dielectric constant with moisture</a:t>
            </a:r>
          </a:p>
          <a:p>
            <a:pPr>
              <a:spcBef>
                <a:spcPct val="0"/>
              </a:spcBef>
              <a:buClr>
                <a:srgbClr val="FF0000"/>
              </a:buClr>
              <a:buSzPct val="50000"/>
              <a:buFont typeface="Monotype Sorts" pitchFamily="2" charset="2"/>
              <a:buChar char="l"/>
            </a:pPr>
            <a:endParaRPr lang="en-US" sz="2400" b="1" dirty="0" smtClean="0"/>
          </a:p>
          <a:p>
            <a:pPr>
              <a:spcBef>
                <a:spcPct val="0"/>
              </a:spcBef>
              <a:buClr>
                <a:srgbClr val="FF0000"/>
              </a:buClr>
              <a:buSzPct val="50000"/>
              <a:buFont typeface="Monotype Sorts" pitchFamily="2" charset="2"/>
              <a:buChar char="l"/>
            </a:pPr>
            <a:r>
              <a:rPr lang="en-US" sz="2400" b="1" dirty="0" smtClean="0"/>
              <a:t>L band frequency (1.4 GHz or 21 cm wavelength) most sensitive to soil moisture while minimizing secondary effects of vegetation and surface roughness</a:t>
            </a:r>
          </a:p>
          <a:p>
            <a:pPr>
              <a:spcBef>
                <a:spcPct val="0"/>
              </a:spcBef>
              <a:buClr>
                <a:srgbClr val="FF0000"/>
              </a:buClr>
              <a:buSzPct val="50000"/>
              <a:buFont typeface="Monotype Sorts" pitchFamily="2" charset="2"/>
              <a:buChar char="l"/>
            </a:pPr>
            <a:endParaRPr lang="en-US" sz="2400" b="1" dirty="0" smtClean="0"/>
          </a:p>
          <a:p>
            <a:pPr>
              <a:spcBef>
                <a:spcPct val="0"/>
              </a:spcBef>
              <a:buClr>
                <a:srgbClr val="FF0000"/>
              </a:buClr>
              <a:buSzPct val="50000"/>
              <a:buFont typeface="Monotype Sorts" pitchFamily="2" charset="2"/>
              <a:buChar char="l"/>
            </a:pPr>
            <a:r>
              <a:rPr lang="en-US" sz="2400" b="1" dirty="0" smtClean="0"/>
              <a:t>Responds most strongly to soil moisture in the 0-5 cm surface layer  (average soil under average conditions)</a:t>
            </a:r>
            <a:r>
              <a:rPr lang="en-US" sz="24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19300" y="228600"/>
            <a:ext cx="4728162" cy="609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NASA’s SMAP Mission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SMAP_beautyshot4_20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04" y="1066799"/>
            <a:ext cx="4724400" cy="556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725612" y="2591514"/>
            <a:ext cx="2998787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1200"/>
              </a:spcBef>
            </a:pPr>
            <a:r>
              <a:rPr lang="en-US" sz="1600" b="1" dirty="0">
                <a:latin typeface="Arial Narrow" pitchFamily="34" charset="0"/>
              </a:rPr>
              <a:t>“Earth Science and Applications from Space: National Imperatives for the next Decade and Beyond</a:t>
            </a:r>
            <a:r>
              <a:rPr lang="en-US" sz="1600" b="1" dirty="0" smtClean="0">
                <a:latin typeface="Arial Narrow" pitchFamily="34" charset="0"/>
              </a:rPr>
              <a:t>”</a:t>
            </a:r>
          </a:p>
          <a:p>
            <a:pPr eaLnBrk="0" hangingPunct="0">
              <a:spcBef>
                <a:spcPts val="1200"/>
              </a:spcBef>
            </a:pPr>
            <a:r>
              <a:rPr lang="en-US" sz="1400" b="1" dirty="0" smtClean="0">
                <a:latin typeface="Arial Narrow" pitchFamily="34" charset="0"/>
              </a:rPr>
              <a:t> (</a:t>
            </a:r>
            <a:r>
              <a:rPr lang="en-US" sz="1400" b="1" dirty="0">
                <a:latin typeface="Arial Narrow" pitchFamily="34" charset="0"/>
              </a:rPr>
              <a:t>National Research Council, 2007) http://www.nap.edu</a:t>
            </a: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257175" y="2420938"/>
            <a:ext cx="4568825" cy="1770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14340" name="Picture 69" descr="imag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2590800"/>
            <a:ext cx="1084262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547" name="Rectangle 3"/>
          <p:cNvSpPr>
            <a:spLocks noChangeArrowheads="1"/>
          </p:cNvSpPr>
          <p:nvPr/>
        </p:nvSpPr>
        <p:spPr bwMode="auto">
          <a:xfrm>
            <a:off x="231775" y="1211263"/>
            <a:ext cx="4645025" cy="1014412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" eaLnBrk="0" hangingPunct="0">
              <a:buFont typeface="Symbol" charset="2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ＭＳ Ｐゴシック" charset="-128"/>
              </a:rPr>
              <a:t>SMAP is one of four Tier-1 missions recommended by the U.S. NRC Earth Science Decadal Survey</a:t>
            </a:r>
          </a:p>
        </p:txBody>
      </p:sp>
      <p:graphicFrame>
        <p:nvGraphicFramePr>
          <p:cNvPr id="16452" name="Group 68"/>
          <p:cNvGraphicFramePr>
            <a:graphicFrameLocks noGrp="1"/>
          </p:cNvGraphicFramePr>
          <p:nvPr/>
        </p:nvGraphicFramePr>
        <p:xfrm>
          <a:off x="6037606" y="1467034"/>
          <a:ext cx="2689542" cy="4973320"/>
        </p:xfrm>
        <a:graphic>
          <a:graphicData uri="http://schemas.openxmlformats.org/drawingml/2006/table">
            <a:tbl>
              <a:tblPr/>
              <a:tblGrid>
                <a:gridCol w="208280"/>
                <a:gridCol w="2481262"/>
              </a:tblGrid>
              <a:tr h="292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Tier 1: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Soil Moisture Active Passive (SMAP)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ICESAT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DESDynI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CLARREO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Tier 2: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SWOT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HYSPIRI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ASCENDS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GEO-CAFE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Tier 3: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LIST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GRACE-II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SCLP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GACM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3D-WINDS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00" name="AutoShape 65"/>
          <p:cNvSpPr>
            <a:spLocks noChangeArrowheads="1"/>
          </p:cNvSpPr>
          <p:nvPr/>
        </p:nvSpPr>
        <p:spPr bwMode="auto">
          <a:xfrm>
            <a:off x="5105400" y="1051905"/>
            <a:ext cx="838200" cy="1759664"/>
          </a:xfrm>
          <a:prstGeom prst="rightArrow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401" name="Rectangle 7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57400" y="228600"/>
            <a:ext cx="44196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Mission Context</a:t>
            </a:r>
          </a:p>
        </p:txBody>
      </p:sp>
      <p:sp>
        <p:nvSpPr>
          <p:cNvPr id="14402" name="Rectangle 7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2578" y="4343400"/>
            <a:ext cx="5927222" cy="2057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SMAP was initiated by NASA as a new start mission in February 2008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SMAP </a:t>
            </a:r>
            <a:r>
              <a:rPr lang="en-US" sz="16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is </a:t>
            </a:r>
            <a:r>
              <a:rPr lang="en-US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joint mission</a:t>
            </a:r>
            <a:r>
              <a:rPr lang="en-US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by GSFC and JPL, with project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  management responsibility at JPL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SMAP </a:t>
            </a:r>
            <a:r>
              <a:rPr lang="en-US" sz="16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 currently in Phase D – Integration &amp; Test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Target launch date for SMAP is October 2014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1600200" y="228600"/>
            <a:ext cx="568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Science Objectives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12738" y="1014413"/>
            <a:ext cx="54530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SMAP will provide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high-resolution, frequent-revisit global mapping of soil moisture and freeze/thaw state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to enable science and applications users to:</a:t>
            </a: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249239" y="2654947"/>
            <a:ext cx="5084762" cy="3055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92100" lvl="1" indent="-292100" eaLnBrk="0" hangingPunct="0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113000"/>
              <a:buFont typeface="Arial" pitchFamily="34" charset="0"/>
              <a:buChar char="•"/>
              <a:defRPr/>
            </a:pPr>
            <a:r>
              <a:rPr lang="en-US" b="1" kern="0" dirty="0">
                <a:latin typeface="Times New Roman"/>
                <a:ea typeface="Times New Roman" charset="0"/>
                <a:cs typeface="Times New Roman"/>
              </a:rPr>
              <a:t>Understand processes that link the terrestrial water, energy and carbon cycles</a:t>
            </a:r>
          </a:p>
          <a:p>
            <a:pPr marL="292100" lvl="1" indent="-292100" eaLnBrk="0" hangingPunct="0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113000"/>
              <a:buFont typeface="Arial" pitchFamily="34" charset="0"/>
              <a:buChar char="•"/>
              <a:defRPr/>
            </a:pPr>
            <a:r>
              <a:rPr lang="en-US" b="1" kern="0" dirty="0">
                <a:latin typeface="Times New Roman"/>
                <a:ea typeface="Times New Roman" charset="0"/>
                <a:cs typeface="Times New Roman"/>
              </a:rPr>
              <a:t>Estimate global water and energy fluxes at the land surface </a:t>
            </a:r>
          </a:p>
          <a:p>
            <a:pPr marL="292100" lvl="1" indent="-292100" eaLnBrk="0" hangingPunct="0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113000"/>
              <a:buFont typeface="Arial" pitchFamily="34" charset="0"/>
              <a:buChar char="•"/>
              <a:defRPr/>
            </a:pPr>
            <a:r>
              <a:rPr lang="en-US" b="1" kern="0" dirty="0">
                <a:latin typeface="Times New Roman"/>
                <a:ea typeface="Times New Roman" charset="0"/>
                <a:cs typeface="Times New Roman"/>
              </a:rPr>
              <a:t>Quantify net carbon flux in boreal landscapes </a:t>
            </a:r>
          </a:p>
          <a:p>
            <a:pPr marL="292100" lvl="1" indent="-292100" eaLnBrk="0" hangingPunct="0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113000"/>
              <a:buFont typeface="Arial" pitchFamily="34" charset="0"/>
              <a:buChar char="•"/>
              <a:defRPr/>
            </a:pPr>
            <a:r>
              <a:rPr lang="en-US" b="1" kern="0" dirty="0">
                <a:latin typeface="Times New Roman"/>
                <a:ea typeface="Times New Roman" charset="0"/>
                <a:cs typeface="Times New Roman"/>
              </a:rPr>
              <a:t>Enhance weather and climate forecast skill</a:t>
            </a:r>
          </a:p>
          <a:p>
            <a:pPr marL="292100" lvl="1" indent="-292100" eaLnBrk="0" hangingPunct="0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113000"/>
              <a:buFont typeface="Arial" pitchFamily="34" charset="0"/>
              <a:buChar char="•"/>
              <a:defRPr/>
            </a:pPr>
            <a:r>
              <a:rPr lang="en-US" b="1" kern="0" dirty="0">
                <a:latin typeface="Times New Roman"/>
                <a:ea typeface="Times New Roman" charset="0"/>
                <a:cs typeface="Times New Roman"/>
              </a:rPr>
              <a:t>Develop improved flood prediction and drought monitoring capability </a:t>
            </a: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296863" y="5797550"/>
            <a:ext cx="6156325" cy="7080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SMAP data will also be used in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applications of societal benefit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that range from agriculture to human health. 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334714" y="1066800"/>
            <a:ext cx="3947985" cy="2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50" b="1" dirty="0"/>
              <a:t>Model simulation of SMAP </a:t>
            </a:r>
            <a:r>
              <a:rPr lang="en-US" sz="1150" b="1" dirty="0" smtClean="0"/>
              <a:t>L4 </a:t>
            </a:r>
            <a:r>
              <a:rPr lang="en-US" sz="1150" b="1" dirty="0"/>
              <a:t>Soil Moisture Product</a:t>
            </a:r>
          </a:p>
        </p:txBody>
      </p:sp>
      <p:pic>
        <p:nvPicPr>
          <p:cNvPr id="13" name="Annotated_Panels_720X405.mov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522" y="1334529"/>
            <a:ext cx="36131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figure 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6326" y="3976815"/>
            <a:ext cx="36893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5495660" y="3532896"/>
            <a:ext cx="363082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50" b="1" dirty="0"/>
              <a:t>Regions where soil moisture retrieval is limited </a:t>
            </a:r>
          </a:p>
          <a:p>
            <a:pPr algn="ctr"/>
            <a:r>
              <a:rPr lang="en-US" sz="1150" b="1" dirty="0"/>
              <a:t>(dense vegetation, topography, snow/ice)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69342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Measurement Approach</a:t>
            </a:r>
          </a:p>
        </p:txBody>
      </p:sp>
      <p:sp>
        <p:nvSpPr>
          <p:cNvPr id="21507" name="Rectangle 1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20042" y="1016741"/>
            <a:ext cx="4818062" cy="5715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0000CC"/>
                </a:solidFill>
                <a:latin typeface="Arial" pitchFamily="34" charset="0"/>
                <a:ea typeface="Times New Roman" pitchFamily="-110" charset="0"/>
                <a:cs typeface="Arial" pitchFamily="34" charset="0"/>
              </a:rPr>
              <a:t>Instruments:</a:t>
            </a:r>
          </a:p>
          <a:p>
            <a:pPr marL="520700" lvl="1" indent="-228600" eaLnBrk="1" hangingPunct="1">
              <a:lnSpc>
                <a:spcPct val="80000"/>
              </a:lnSpc>
              <a:spcBef>
                <a:spcPts val="900"/>
              </a:spcBef>
              <a:buSzPct val="70000"/>
              <a:buFont typeface="Wingdings" pitchFamily="-110" charset="2"/>
              <a:buChar char="Ø"/>
              <a:defRPr/>
            </a:pPr>
            <a:r>
              <a:rPr lang="en-US" sz="1800" b="1" dirty="0">
                <a:solidFill>
                  <a:srgbClr val="C00000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Radiometer:  L-band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 (</a:t>
            </a:r>
            <a:r>
              <a:rPr lang="en-US" sz="1800" b="1" dirty="0">
                <a:solidFill>
                  <a:srgbClr val="C00000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1.4 GHz) </a:t>
            </a:r>
          </a:p>
          <a:p>
            <a:pPr marL="800100" lvl="2" indent="-215900" eaLnBrk="1" hangingPunct="1">
              <a:lnSpc>
                <a:spcPct val="80000"/>
              </a:lnSpc>
              <a:spcBef>
                <a:spcPts val="900"/>
              </a:spcBef>
              <a:buFont typeface="Lucida Grande" pitchFamily="-110" charset="0"/>
              <a:buChar char="–"/>
              <a:defRPr/>
            </a:pPr>
            <a:r>
              <a:rPr lang="en-US" sz="1600" b="1" dirty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V, H, </a:t>
            </a:r>
            <a:r>
              <a:rPr lang="en-US" sz="1600" b="1" dirty="0" smtClean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3</a:t>
            </a:r>
            <a:r>
              <a:rPr lang="en-US" sz="1600" b="1" baseline="30000" dirty="0" smtClean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rd</a:t>
            </a:r>
            <a:r>
              <a:rPr lang="en-US" sz="1600" b="1" dirty="0" smtClean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 &amp; 4</a:t>
            </a:r>
            <a:r>
              <a:rPr lang="en-US" sz="1600" b="1" baseline="30000" dirty="0" smtClean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th</a:t>
            </a:r>
            <a:r>
              <a:rPr lang="en-US" sz="1600" b="1" dirty="0" smtClean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 Stokes parameters</a:t>
            </a:r>
            <a:endParaRPr lang="en-US" sz="1600" b="1" dirty="0"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  <a:p>
            <a:pPr marL="800100" lvl="2" indent="-215900" eaLnBrk="1" hangingPunct="1">
              <a:lnSpc>
                <a:spcPct val="80000"/>
              </a:lnSpc>
              <a:spcBef>
                <a:spcPts val="900"/>
              </a:spcBef>
              <a:buFont typeface="Lucida Grande" pitchFamily="-110" charset="0"/>
              <a:buChar char="–"/>
              <a:defRPr/>
            </a:pPr>
            <a:r>
              <a:rPr lang="en-US" sz="1600" b="1" dirty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40 km resolution </a:t>
            </a:r>
          </a:p>
          <a:p>
            <a:pPr marL="800100" lvl="2" indent="-215900" eaLnBrk="1" hangingPunct="1">
              <a:lnSpc>
                <a:spcPct val="90000"/>
              </a:lnSpc>
              <a:spcBef>
                <a:spcPts val="900"/>
              </a:spcBef>
              <a:buFont typeface="Lucida Grande" pitchFamily="-110" charset="0"/>
              <a:buChar char="–"/>
              <a:defRPr/>
            </a:pPr>
            <a:r>
              <a:rPr lang="en-US" sz="1600" b="1" dirty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Moderate resolution soil moisture </a:t>
            </a:r>
            <a:r>
              <a:rPr lang="en-US" sz="1600" b="1" dirty="0" smtClean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 (</a:t>
            </a:r>
            <a:r>
              <a:rPr lang="en-US" sz="1600" b="1" dirty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high accuracy )</a:t>
            </a:r>
          </a:p>
          <a:p>
            <a:pPr marL="520700" lvl="1" indent="-228600" eaLnBrk="1" hangingPunct="1">
              <a:spcBef>
                <a:spcPts val="1000"/>
              </a:spcBef>
              <a:buSzPct val="70000"/>
              <a:buFont typeface="Wingdings" pitchFamily="-110" charset="2"/>
              <a:buChar char="Ø"/>
              <a:defRPr/>
            </a:pPr>
            <a:r>
              <a:rPr lang="en-US" sz="1800" b="1" dirty="0">
                <a:solidFill>
                  <a:srgbClr val="C00000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Radar: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 L-band  (</a:t>
            </a:r>
            <a:r>
              <a:rPr lang="en-US" sz="1800" b="1" dirty="0">
                <a:solidFill>
                  <a:srgbClr val="C00000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1.26 GHz)</a:t>
            </a:r>
          </a:p>
          <a:p>
            <a:pPr marL="800100" lvl="2" indent="-215900" eaLnBrk="1" hangingPunct="1">
              <a:lnSpc>
                <a:spcPct val="80000"/>
              </a:lnSpc>
              <a:spcBef>
                <a:spcPts val="900"/>
              </a:spcBef>
              <a:buFont typeface="Lucida Grande" pitchFamily="-110" charset="0"/>
              <a:buChar char="–"/>
              <a:defRPr/>
            </a:pPr>
            <a:r>
              <a:rPr lang="en-US" sz="1600" b="1" dirty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VV, HH, HV polarizations</a:t>
            </a:r>
          </a:p>
          <a:p>
            <a:pPr marL="800100" lvl="2" indent="-215900" eaLnBrk="1" hangingPunct="1">
              <a:lnSpc>
                <a:spcPct val="90000"/>
              </a:lnSpc>
              <a:spcBef>
                <a:spcPts val="900"/>
              </a:spcBef>
              <a:buFont typeface="Lucida Grande" pitchFamily="-110" charset="0"/>
              <a:buChar char="–"/>
              <a:defRPr/>
            </a:pPr>
            <a:r>
              <a:rPr lang="en-US" sz="1600" b="1" dirty="0" smtClean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1-3 </a:t>
            </a:r>
            <a:r>
              <a:rPr lang="en-US" sz="1600" b="1" dirty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km resolution (SAR mode); 30 x 5 km resolution (real-aperture mode) </a:t>
            </a:r>
          </a:p>
          <a:p>
            <a:pPr marL="800100" lvl="2" indent="-215900" eaLnBrk="1" hangingPunct="1">
              <a:lnSpc>
                <a:spcPct val="90000"/>
              </a:lnSpc>
              <a:spcBef>
                <a:spcPts val="900"/>
              </a:spcBef>
              <a:buFont typeface="Lucida Grande" pitchFamily="-110" charset="0"/>
              <a:buChar char="–"/>
              <a:defRPr/>
            </a:pPr>
            <a:r>
              <a:rPr lang="en-US" sz="1600" b="1" dirty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High resolution soil moisture </a:t>
            </a:r>
            <a:r>
              <a:rPr lang="en-US" sz="1600" b="1" dirty="0" smtClean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 (</a:t>
            </a:r>
            <a:r>
              <a:rPr lang="en-US" sz="1600" b="1" dirty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moderate accuracy) </a:t>
            </a:r>
            <a:r>
              <a:rPr lang="en-US" sz="1600" b="1" dirty="0" smtClean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 and Freeze/Thaw </a:t>
            </a:r>
            <a:r>
              <a:rPr lang="en-US" sz="1600" b="1" dirty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state detection</a:t>
            </a:r>
          </a:p>
          <a:p>
            <a:pPr marL="520700" lvl="1" indent="-228600" eaLnBrk="1" hangingPunct="1">
              <a:lnSpc>
                <a:spcPct val="80000"/>
              </a:lnSpc>
              <a:spcBef>
                <a:spcPts val="1000"/>
              </a:spcBef>
              <a:buSzPct val="70000"/>
              <a:buFont typeface="Wingdings" pitchFamily="-110" charset="2"/>
              <a:buChar char="Ø"/>
              <a:defRPr/>
            </a:pPr>
            <a:r>
              <a:rPr lang="en-US" sz="1800" b="1" dirty="0">
                <a:solidFill>
                  <a:srgbClr val="C00000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Shared Antenna</a:t>
            </a:r>
          </a:p>
          <a:p>
            <a:pPr marL="800100" lvl="2" indent="-215900" eaLnBrk="1" hangingPunct="1">
              <a:lnSpc>
                <a:spcPct val="80000"/>
              </a:lnSpc>
              <a:spcBef>
                <a:spcPts val="900"/>
              </a:spcBef>
              <a:buFont typeface="Lucida Grande" pitchFamily="-110" charset="0"/>
              <a:buChar char="–"/>
              <a:defRPr/>
            </a:pPr>
            <a:r>
              <a:rPr lang="en-US" sz="1500" b="1" dirty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6-m diameter deployable mesh antenna</a:t>
            </a:r>
          </a:p>
          <a:p>
            <a:pPr marL="800100" lvl="2" indent="-215900" eaLnBrk="1" hangingPunct="1">
              <a:lnSpc>
                <a:spcPct val="80000"/>
              </a:lnSpc>
              <a:spcBef>
                <a:spcPts val="900"/>
              </a:spcBef>
              <a:buFont typeface="Lucida Grande" pitchFamily="-110" charset="0"/>
              <a:buChar char="–"/>
              <a:defRPr/>
            </a:pPr>
            <a:r>
              <a:rPr lang="en-US" sz="1500" b="1" dirty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Conical scan at 14.6 rpm</a:t>
            </a:r>
          </a:p>
          <a:p>
            <a:pPr marL="800100" lvl="2" indent="-215900" eaLnBrk="1" hangingPunct="1">
              <a:lnSpc>
                <a:spcPct val="80000"/>
              </a:lnSpc>
              <a:spcBef>
                <a:spcPts val="900"/>
              </a:spcBef>
              <a:buFont typeface="Lucida Grande" pitchFamily="-110" charset="0"/>
              <a:buChar char="–"/>
              <a:defRPr/>
            </a:pPr>
            <a:r>
              <a:rPr lang="en-US" sz="1500" b="1" dirty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Constant incidence angle: 40 degrees</a:t>
            </a:r>
          </a:p>
          <a:p>
            <a:pPr marL="571500" lvl="2" indent="-165100" eaLnBrk="1" hangingPunct="1">
              <a:lnSpc>
                <a:spcPct val="80000"/>
              </a:lnSpc>
              <a:spcBef>
                <a:spcPts val="900"/>
              </a:spcBef>
              <a:buFontTx/>
              <a:buNone/>
              <a:defRPr/>
            </a:pPr>
            <a:r>
              <a:rPr lang="en-US" sz="1500" b="1" dirty="0" smtClean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	</a:t>
            </a:r>
            <a:r>
              <a:rPr lang="en-US" sz="1600" b="1" dirty="0" smtClean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--  </a:t>
            </a:r>
            <a:r>
              <a:rPr lang="en-US" sz="1500" b="1" dirty="0" smtClean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1000 </a:t>
            </a:r>
            <a:r>
              <a:rPr lang="en-US" sz="1500" b="1" dirty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km-wide swath</a:t>
            </a:r>
          </a:p>
          <a:p>
            <a:pPr marL="571500" lvl="2" indent="-165100" eaLnBrk="1" hangingPunct="1">
              <a:lnSpc>
                <a:spcPct val="80000"/>
              </a:lnSpc>
              <a:spcBef>
                <a:spcPts val="900"/>
              </a:spcBef>
              <a:buFontTx/>
              <a:buNone/>
              <a:defRPr/>
            </a:pPr>
            <a:r>
              <a:rPr lang="en-US" sz="1500" b="1" dirty="0" smtClean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	</a:t>
            </a:r>
            <a:r>
              <a:rPr lang="en-US" sz="1600" b="1" dirty="0" smtClean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--</a:t>
            </a:r>
            <a:r>
              <a:rPr lang="en-US" sz="1500" b="1" dirty="0" smtClean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  Swath </a:t>
            </a:r>
            <a:r>
              <a:rPr lang="en-US" sz="1500" b="1" dirty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and orbit enable 2-3 day global revisit</a:t>
            </a:r>
          </a:p>
        </p:txBody>
      </p:sp>
      <p:sp>
        <p:nvSpPr>
          <p:cNvPr id="22532" name="Rectangle 17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308600" y="1143000"/>
            <a:ext cx="3606800" cy="551338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latin typeface="Times New Roman" pitchFamily="-108" charset="0"/>
              <a:ea typeface="Times New Roman" pitchFamily="-108" charset="0"/>
              <a:cs typeface="Times New Roman" pitchFamily="-10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latin typeface="Times New Roman" pitchFamily="-108" charset="0"/>
              <a:ea typeface="Times New Roman" pitchFamily="-108" charset="0"/>
              <a:cs typeface="Times New Roman" pitchFamily="-10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latin typeface="Times New Roman" pitchFamily="-108" charset="0"/>
              <a:ea typeface="Times New Roman" pitchFamily="-108" charset="0"/>
              <a:cs typeface="Times New Roman" pitchFamily="-10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latin typeface="Times New Roman" pitchFamily="-108" charset="0"/>
              <a:ea typeface="Times New Roman" pitchFamily="-108" charset="0"/>
              <a:cs typeface="Times New Roman" pitchFamily="-10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latin typeface="Times New Roman" pitchFamily="-108" charset="0"/>
              <a:ea typeface="Times New Roman" pitchFamily="-108" charset="0"/>
              <a:cs typeface="Times New Roman" pitchFamily="-10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latin typeface="Times New Roman" pitchFamily="-108" charset="0"/>
              <a:ea typeface="Times New Roman" pitchFamily="-108" charset="0"/>
              <a:cs typeface="Times New Roman" pitchFamily="-10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latin typeface="Times New Roman" pitchFamily="-108" charset="0"/>
              <a:ea typeface="Times New Roman" pitchFamily="-108" charset="0"/>
              <a:cs typeface="Times New Roman" pitchFamily="-10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latin typeface="Times New Roman" pitchFamily="-108" charset="0"/>
              <a:ea typeface="Times New Roman" pitchFamily="-108" charset="0"/>
              <a:cs typeface="Times New Roman" pitchFamily="-10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latin typeface="Times New Roman" pitchFamily="-108" charset="0"/>
              <a:ea typeface="Times New Roman" pitchFamily="-108" charset="0"/>
              <a:cs typeface="Times New Roman" pitchFamily="-10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latin typeface="Times New Roman" pitchFamily="-108" charset="0"/>
              <a:ea typeface="Times New Roman" pitchFamily="-108" charset="0"/>
              <a:cs typeface="Times New Roman" pitchFamily="-108" charset="0"/>
            </a:endParaRPr>
          </a:p>
          <a:p>
            <a:pPr marL="228600" indent="-228600" eaLnBrk="1" hangingPunct="1">
              <a:lnSpc>
                <a:spcPct val="80000"/>
              </a:lnSpc>
              <a:buSzPct val="115000"/>
              <a:defRPr/>
            </a:pPr>
            <a:r>
              <a:rPr lang="en-US" sz="2000" b="1" dirty="0">
                <a:solidFill>
                  <a:srgbClr val="0000CC"/>
                </a:solidFill>
                <a:latin typeface="Arial" pitchFamily="34" charset="0"/>
                <a:ea typeface="Times New Roman" pitchFamily="-108" charset="0"/>
                <a:cs typeface="Arial" pitchFamily="34" charset="0"/>
              </a:rPr>
              <a:t>Orbit</a:t>
            </a:r>
            <a:r>
              <a:rPr lang="en-US" sz="2000" b="1" dirty="0">
                <a:solidFill>
                  <a:srgbClr val="0000CC"/>
                </a:solidFill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:</a:t>
            </a:r>
          </a:p>
          <a:p>
            <a:pPr marL="520700" lvl="1" indent="-228600" eaLnBrk="1" hangingPunct="1">
              <a:lnSpc>
                <a:spcPct val="90000"/>
              </a:lnSpc>
              <a:spcBef>
                <a:spcPts val="900"/>
              </a:spcBef>
              <a:buSzPct val="125000"/>
              <a:buFontTx/>
              <a:buNone/>
              <a:defRPr/>
            </a:pPr>
            <a:r>
              <a:rPr lang="en-US" sz="1800" b="1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--  </a:t>
            </a:r>
            <a:r>
              <a:rPr lang="en-US" sz="1600" b="1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Sun-synchronous</a:t>
            </a:r>
            <a:r>
              <a:rPr lang="en-US" sz="1600" b="1" dirty="0"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, 6 am/pm</a:t>
            </a:r>
            <a:r>
              <a:rPr lang="en-US" sz="1600" b="1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,</a:t>
            </a:r>
          </a:p>
          <a:p>
            <a:pPr marL="520700" lvl="1" indent="-228600" eaLnBrk="1" hangingPunct="1">
              <a:lnSpc>
                <a:spcPct val="90000"/>
              </a:lnSpc>
              <a:spcBef>
                <a:spcPts val="0"/>
              </a:spcBef>
              <a:buSzPct val="125000"/>
              <a:buFontTx/>
              <a:buNone/>
              <a:defRPr/>
            </a:pPr>
            <a:r>
              <a:rPr lang="en-US" sz="1600" b="1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      685 </a:t>
            </a:r>
            <a:r>
              <a:rPr lang="en-US" sz="1600" b="1" dirty="0"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km altitude</a:t>
            </a:r>
          </a:p>
          <a:p>
            <a:pPr marL="520700" lvl="1" indent="-228600" eaLnBrk="1" hangingPunct="1">
              <a:lnSpc>
                <a:spcPct val="80000"/>
              </a:lnSpc>
              <a:spcBef>
                <a:spcPts val="900"/>
              </a:spcBef>
              <a:buSzPct val="125000"/>
              <a:buFontTx/>
              <a:buNone/>
              <a:defRPr/>
            </a:pPr>
            <a:r>
              <a:rPr lang="en-US" sz="1600" b="1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--   8-day </a:t>
            </a:r>
            <a:r>
              <a:rPr lang="en-US" sz="1600" b="1" dirty="0"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exact repeat</a:t>
            </a:r>
          </a:p>
          <a:p>
            <a:pPr marL="520700" lvl="1" indent="-228600" eaLnBrk="1" hangingPunct="1">
              <a:lnSpc>
                <a:spcPct val="80000"/>
              </a:lnSpc>
              <a:buSzPct val="125000"/>
              <a:defRPr/>
            </a:pPr>
            <a:endParaRPr lang="en-US" sz="1200" b="1" dirty="0">
              <a:latin typeface="Times New Roman" pitchFamily="-108" charset="0"/>
              <a:ea typeface="Times New Roman" pitchFamily="-108" charset="0"/>
              <a:cs typeface="Times New Roman" pitchFamily="-108" charset="0"/>
            </a:endParaRPr>
          </a:p>
          <a:p>
            <a:pPr eaLnBrk="1" hangingPunct="1">
              <a:lnSpc>
                <a:spcPct val="80000"/>
              </a:lnSpc>
              <a:buSzPct val="125000"/>
              <a:defRPr/>
            </a:pPr>
            <a:r>
              <a:rPr lang="en-US" sz="2000" b="1" dirty="0">
                <a:solidFill>
                  <a:srgbClr val="0000CC"/>
                </a:solidFill>
                <a:latin typeface="Arial" pitchFamily="34" charset="0"/>
                <a:ea typeface="Times New Roman" pitchFamily="-108" charset="0"/>
                <a:cs typeface="Arial" pitchFamily="34" charset="0"/>
              </a:rPr>
              <a:t>Mission 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ea typeface="Times New Roman" pitchFamily="-108" charset="0"/>
                <a:cs typeface="Arial" pitchFamily="34" charset="0"/>
              </a:rPr>
              <a:t>Operations:</a:t>
            </a:r>
          </a:p>
          <a:p>
            <a:pPr eaLnBrk="1" hangingPunct="1">
              <a:lnSpc>
                <a:spcPct val="80000"/>
              </a:lnSpc>
              <a:buSzPct val="125000"/>
              <a:buFontTx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   	</a:t>
            </a:r>
            <a:r>
              <a:rPr lang="en-US" sz="1600" b="1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--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  </a:t>
            </a:r>
            <a:r>
              <a:rPr lang="en-US" sz="1600" b="1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3-year </a:t>
            </a:r>
            <a:r>
              <a:rPr lang="en-US" sz="1600" b="1" dirty="0"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baseline </a:t>
            </a:r>
            <a:r>
              <a:rPr lang="en-US" sz="1600" b="1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mission</a:t>
            </a:r>
          </a:p>
          <a:p>
            <a:pPr eaLnBrk="1" hangingPunct="1">
              <a:lnSpc>
                <a:spcPct val="80000"/>
              </a:lnSpc>
              <a:buSzPct val="125000"/>
              <a:buFontTx/>
              <a:buNone/>
              <a:defRPr/>
            </a:pPr>
            <a:r>
              <a:rPr lang="en-US" sz="1600" b="1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	--  Launch target is October 2014</a:t>
            </a:r>
            <a:endParaRPr lang="en-US" sz="1600" b="1" dirty="0">
              <a:latin typeface="Times New Roman" pitchFamily="-108" charset="0"/>
              <a:ea typeface="Times New Roman" pitchFamily="-108" charset="0"/>
              <a:cs typeface="Times New Roman" pitchFamily="-108" charset="0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50" y="1025525"/>
            <a:ext cx="42132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100426_0617_13.jpg"/>
          <p:cNvPicPr>
            <a:picLocks noChangeAspect="1" noChangeArrowheads="1"/>
          </p:cNvPicPr>
          <p:nvPr/>
        </p:nvPicPr>
        <p:blipFill>
          <a:blip r:embed="rId3" cstate="print"/>
          <a:srcRect l="11414" t="2531" r="9552"/>
          <a:stretch>
            <a:fillRect/>
          </a:stretch>
        </p:blipFill>
        <p:spPr bwMode="auto">
          <a:xfrm>
            <a:off x="3822700" y="1078786"/>
            <a:ext cx="23495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image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19610"/>
            <a:ext cx="2286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Content Placeholder 2"/>
          <p:cNvSpPr>
            <a:spLocks/>
          </p:cNvSpPr>
          <p:nvPr/>
        </p:nvSpPr>
        <p:spPr bwMode="auto">
          <a:xfrm>
            <a:off x="298450" y="3573695"/>
            <a:ext cx="28384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 eaLnBrk="0" hangingPunct="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Radiometer </a:t>
            </a:r>
          </a:p>
          <a:p>
            <a:pPr marL="398463" lvl="1" indent="-169863" eaLnBrk="0" hangingPunct="0">
              <a:spcBef>
                <a:spcPct val="20000"/>
              </a:spcBef>
              <a:buFontTx/>
              <a:buChar char="–"/>
            </a:pPr>
            <a:r>
              <a:rPr lang="en-US" sz="1400" dirty="0"/>
              <a:t>Provided by GSFC</a:t>
            </a:r>
          </a:p>
          <a:p>
            <a:pPr marL="398463" lvl="1" indent="-169863" eaLnBrk="0" hangingPunct="0">
              <a:spcBef>
                <a:spcPct val="20000"/>
              </a:spcBef>
              <a:buFontTx/>
              <a:buChar char="–"/>
            </a:pPr>
            <a:r>
              <a:rPr lang="en-US" sz="1400" dirty="0"/>
              <a:t>Leverages off Aquarius radiometer design</a:t>
            </a:r>
          </a:p>
          <a:p>
            <a:pPr marL="398463" lvl="1" indent="-169863" eaLnBrk="0" hangingPunct="0">
              <a:spcBef>
                <a:spcPct val="20000"/>
              </a:spcBef>
              <a:buFontTx/>
              <a:buChar char="–"/>
            </a:pPr>
            <a:r>
              <a:rPr lang="en-US" sz="1400" dirty="0"/>
              <a:t>Includes RFI mitigation (spectral filtering</a:t>
            </a:r>
            <a:r>
              <a:rPr lang="en-US" dirty="0"/>
              <a:t>)</a:t>
            </a:r>
          </a:p>
        </p:txBody>
      </p:sp>
      <p:sp>
        <p:nvSpPr>
          <p:cNvPr id="19461" name="Content Placeholder 2"/>
          <p:cNvSpPr>
            <a:spLocks/>
          </p:cNvSpPr>
          <p:nvPr/>
        </p:nvSpPr>
        <p:spPr bwMode="auto">
          <a:xfrm>
            <a:off x="2819399" y="4691063"/>
            <a:ext cx="3205385" cy="185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 eaLnBrk="0" hangingPunct="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Common 6 m spinning reflector </a:t>
            </a:r>
          </a:p>
          <a:p>
            <a:pPr marL="458788" lvl="1" indent="-174625" eaLnBrk="0" hangingPunct="0">
              <a:spcBef>
                <a:spcPct val="20000"/>
              </a:spcBef>
              <a:buFontTx/>
              <a:buChar char="–"/>
            </a:pPr>
            <a:r>
              <a:rPr lang="en-US" sz="1400" dirty="0"/>
              <a:t>Enables global coverage in 2-3 days</a:t>
            </a:r>
          </a:p>
          <a:p>
            <a:pPr marL="458788" lvl="1" indent="-174625" eaLnBrk="0" hangingPunct="0">
              <a:spcBef>
                <a:spcPct val="20000"/>
              </a:spcBef>
              <a:buFontTx/>
              <a:buChar char="–"/>
            </a:pPr>
            <a:r>
              <a:rPr lang="en-US" sz="1400" dirty="0"/>
              <a:t>Spin Assembly </a:t>
            </a:r>
            <a:r>
              <a:rPr lang="en-US" sz="1400" dirty="0" smtClean="0"/>
              <a:t>(provided by Boeing) and </a:t>
            </a:r>
            <a:r>
              <a:rPr lang="en-US" sz="1400" dirty="0"/>
              <a:t>Reflector Boom Assembly </a:t>
            </a:r>
            <a:r>
              <a:rPr lang="en-US" sz="1400" dirty="0" smtClean="0"/>
              <a:t>(provided by NGST-</a:t>
            </a:r>
            <a:r>
              <a:rPr lang="en-US" sz="1400" dirty="0" err="1" smtClean="0"/>
              <a:t>Astro</a:t>
            </a:r>
            <a:r>
              <a:rPr lang="en-US" sz="1400" dirty="0" smtClean="0"/>
              <a:t>) have </a:t>
            </a:r>
            <a:r>
              <a:rPr lang="en-US" sz="1400" dirty="0"/>
              <a:t>extensive heritage</a:t>
            </a:r>
          </a:p>
        </p:txBody>
      </p:sp>
      <p:sp>
        <p:nvSpPr>
          <p:cNvPr id="19464" name="Content Placeholder 2"/>
          <p:cNvSpPr>
            <a:spLocks/>
          </p:cNvSpPr>
          <p:nvPr/>
        </p:nvSpPr>
        <p:spPr bwMode="auto">
          <a:xfrm>
            <a:off x="6223000" y="4754960"/>
            <a:ext cx="2971800" cy="172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 eaLnBrk="0" hangingPunct="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Radar</a:t>
            </a:r>
          </a:p>
          <a:p>
            <a:pPr marL="341313" lvl="1" indent="-169863" eaLnBrk="0" hangingPunct="0">
              <a:spcBef>
                <a:spcPct val="20000"/>
              </a:spcBef>
              <a:buFontTx/>
              <a:buChar char="–"/>
            </a:pPr>
            <a:r>
              <a:rPr lang="en-US" sz="1400" dirty="0"/>
              <a:t>Provided by JPL</a:t>
            </a:r>
          </a:p>
          <a:p>
            <a:pPr marL="341313" lvl="1" indent="-169863" eaLnBrk="0" hangingPunct="0">
              <a:spcBef>
                <a:spcPct val="20000"/>
              </a:spcBef>
              <a:buFontTx/>
              <a:buChar char="–"/>
            </a:pPr>
            <a:r>
              <a:rPr lang="en-US" sz="1400" dirty="0"/>
              <a:t>Leverages off past JPL L-band science radar designs</a:t>
            </a:r>
          </a:p>
          <a:p>
            <a:pPr marL="341313" lvl="1" indent="-169863" eaLnBrk="0" hangingPunct="0">
              <a:spcBef>
                <a:spcPct val="20000"/>
              </a:spcBef>
              <a:buFontTx/>
              <a:buChar char="–"/>
            </a:pPr>
            <a:r>
              <a:rPr lang="en-US" sz="1400" dirty="0"/>
              <a:t>RFI mitigation through tunable frequencies &amp; ground processing</a:t>
            </a:r>
          </a:p>
        </p:txBody>
      </p:sp>
      <p:sp>
        <p:nvSpPr>
          <p:cNvPr id="70" name="TextBox 27"/>
          <p:cNvSpPr txBox="1">
            <a:spLocks noChangeArrowheads="1"/>
          </p:cNvSpPr>
          <p:nvPr/>
        </p:nvSpPr>
        <p:spPr bwMode="auto">
          <a:xfrm>
            <a:off x="460640" y="1192743"/>
            <a:ext cx="14541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900" b="1" cap="all" dirty="0">
                <a:latin typeface="Times" pitchFamily="18" charset="0"/>
                <a:ea typeface="Times New Roman" charset="0"/>
                <a:cs typeface="Times New Roman" charset="0"/>
              </a:rPr>
              <a:t>Spun instrument </a:t>
            </a:r>
          </a:p>
          <a:p>
            <a:pPr>
              <a:lnSpc>
                <a:spcPct val="80000"/>
              </a:lnSpc>
              <a:defRPr/>
            </a:pPr>
            <a:r>
              <a:rPr lang="en-US" sz="900" b="1" cap="all" dirty="0">
                <a:latin typeface="Times" pitchFamily="18" charset="0"/>
                <a:ea typeface="Times New Roman" charset="0"/>
                <a:cs typeface="Times New Roman" charset="0"/>
              </a:rPr>
              <a:t>assembly</a:t>
            </a:r>
          </a:p>
        </p:txBody>
      </p:sp>
      <p:pic>
        <p:nvPicPr>
          <p:cNvPr id="1946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3138" y="2653984"/>
            <a:ext cx="12985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Title 1"/>
          <p:cNvSpPr>
            <a:spLocks/>
          </p:cNvSpPr>
          <p:nvPr/>
        </p:nvSpPr>
        <p:spPr bwMode="auto">
          <a:xfrm>
            <a:off x="1752600" y="228600"/>
            <a:ext cx="5672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Instrument Overview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 r="35406"/>
          <a:stretch>
            <a:fillRect/>
          </a:stretch>
        </p:blipFill>
        <p:spPr bwMode="auto">
          <a:xfrm>
            <a:off x="3810000" y="1066800"/>
            <a:ext cx="2362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5275263" y="3194050"/>
            <a:ext cx="19621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 dirty="0">
                <a:cs typeface="Times New Roman" pitchFamily="18" charset="0"/>
              </a:rPr>
              <a:t>Radar</a:t>
            </a:r>
            <a:r>
              <a:rPr lang="en-US" sz="1400" dirty="0">
                <a:cs typeface="Times New Roman" pitchFamily="18" charset="0"/>
              </a:rPr>
              <a:t> is fixed-mounted to reduce spun inertia</a:t>
            </a:r>
          </a:p>
        </p:txBody>
      </p:sp>
      <p:sp>
        <p:nvSpPr>
          <p:cNvPr id="24" name="Right Arrow 23"/>
          <p:cNvSpPr/>
          <p:nvPr/>
        </p:nvSpPr>
        <p:spPr>
          <a:xfrm flipH="1">
            <a:off x="5105400" y="3648075"/>
            <a:ext cx="2286000" cy="314325"/>
          </a:xfrm>
          <a:prstGeom prst="rightArrow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505340" y="2902613"/>
            <a:ext cx="1728788" cy="312737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5" name="Text Box 14"/>
          <p:cNvSpPr txBox="1">
            <a:spLocks noChangeArrowheads="1"/>
          </p:cNvSpPr>
          <p:nvPr/>
        </p:nvSpPr>
        <p:spPr bwMode="auto">
          <a:xfrm>
            <a:off x="2428875" y="2145586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 dirty="0">
                <a:cs typeface="Times New Roman" pitchFamily="18" charset="0"/>
              </a:rPr>
              <a:t>Radiometer </a:t>
            </a:r>
            <a:r>
              <a:rPr lang="en-US" sz="1400" dirty="0">
                <a:cs typeface="Times New Roman" pitchFamily="18" charset="0"/>
              </a:rPr>
              <a:t>is spun-side mounted to reduce losses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19800" y="2057400"/>
            <a:ext cx="381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256338" y="1035049"/>
            <a:ext cx="2735262" cy="1527385"/>
            <a:chOff x="6256338" y="1035049"/>
            <a:chExt cx="2735262" cy="152738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006" y="1035049"/>
              <a:ext cx="2175594" cy="152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H="1">
              <a:off x="6256338" y="1798741"/>
              <a:ext cx="449262" cy="0"/>
            </a:xfrm>
            <a:prstGeom prst="straightConnector1">
              <a:avLst/>
            </a:prstGeom>
            <a:ln w="28575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98450" y="3352008"/>
            <a:ext cx="2444750" cy="3497522"/>
            <a:chOff x="298450" y="3352008"/>
            <a:chExt cx="2444750" cy="349752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" y="5141690"/>
              <a:ext cx="2444750" cy="1707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298450" y="3352008"/>
              <a:ext cx="0" cy="1691714"/>
            </a:xfrm>
            <a:prstGeom prst="straightConnector1">
              <a:avLst/>
            </a:prstGeom>
            <a:ln w="28575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rgbClr val="FFFFFF"/>
                </a:solidFill>
              </a:endParaRPr>
            </a:p>
          </p:txBody>
        </p:sp>
        <p:pic>
          <p:nvPicPr>
            <p:cNvPr id="298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650" y="152400"/>
              <a:ext cx="769938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826" name="Text Box 6"/>
            <p:cNvSpPr txBox="1">
              <a:spLocks noChangeArrowheads="1"/>
            </p:cNvSpPr>
            <p:nvPr/>
          </p:nvSpPr>
          <p:spPr bwMode="auto">
            <a:xfrm>
              <a:off x="152400" y="801688"/>
              <a:ext cx="8839200" cy="214312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800" b="1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014472"/>
          <a:ext cx="8839202" cy="5152366"/>
        </p:xfrm>
        <a:graphic>
          <a:graphicData uri="http://schemas.openxmlformats.org/drawingml/2006/table">
            <a:tbl>
              <a:tblPr/>
              <a:tblGrid>
                <a:gridCol w="1676400"/>
                <a:gridCol w="3352800"/>
                <a:gridCol w="1371600"/>
                <a:gridCol w="990600"/>
                <a:gridCol w="1447802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Product</a:t>
                      </a:r>
                    </a:p>
                  </a:txBody>
                  <a:tcPr marL="90622" marR="90622" marT="45311" marB="453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 Description</a:t>
                      </a:r>
                    </a:p>
                  </a:txBody>
                  <a:tcPr marL="90622" marR="90622" marT="45311" marB="453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Gridding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(Resolution)</a:t>
                      </a:r>
                    </a:p>
                  </a:txBody>
                  <a:tcPr marL="90622" marR="90622" marT="45311" marB="453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Latency**</a:t>
                      </a:r>
                    </a:p>
                  </a:txBody>
                  <a:tcPr marL="90622" marR="90622" marT="45311" marB="453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622" marR="90622" marT="45311" marB="453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12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L1A_S0</a:t>
                      </a:r>
                    </a:p>
                  </a:txBody>
                  <a:tcPr marL="90622" marR="90622" marT="27061" marB="5412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Radar raw data in time order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hours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5000"/>
                      </a:srgb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Instrument Data</a:t>
                      </a:r>
                    </a:p>
                  </a:txBody>
                  <a:tcPr marL="90622" marR="90622" marT="27061" marB="541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500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L1A_TB</a:t>
                      </a:r>
                    </a:p>
                  </a:txBody>
                  <a:tcPr marL="90622" marR="90622" marT="27061" marB="5412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Radiometer raw data in time order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hours</a:t>
                      </a:r>
                    </a:p>
                  </a:txBody>
                  <a:tcPr marL="90622" marR="90622" marT="27061" marB="54121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66">
                        <a:alpha val="3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L1B_S0_LoRes</a:t>
                      </a:r>
                    </a:p>
                  </a:txBody>
                  <a:tcPr marL="90622" marR="90622" marT="27061" marB="5412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 resolution radar 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σ</a:t>
                      </a:r>
                      <a:r>
                        <a:rPr kumimoji="0" lang="en-US" sz="14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 time order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(5x30 km)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hours</a:t>
                      </a:r>
                    </a:p>
                  </a:txBody>
                  <a:tcPr marL="90622" marR="90622" marT="27061" marB="54121" horzOverflow="overflow">
                    <a:solidFill>
                      <a:srgbClr val="FFFF66">
                        <a:alpha val="3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L1B_TB</a:t>
                      </a:r>
                    </a:p>
                  </a:txBody>
                  <a:tcPr marL="90622" marR="90622" marT="27061" marB="5412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Radiometer 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n-US" sz="1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 time order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(36x47 km)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hours</a:t>
                      </a:r>
                    </a:p>
                  </a:txBody>
                  <a:tcPr marL="90622" marR="90622" marT="27061" marB="54121" horzOverflow="overflow">
                    <a:solidFill>
                      <a:srgbClr val="FFFF66">
                        <a:alpha val="3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L1C_S0_HiRes</a:t>
                      </a:r>
                    </a:p>
                  </a:txBody>
                  <a:tcPr marL="90622" marR="90622" marT="27061" marB="5412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resolution radar 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σ</a:t>
                      </a:r>
                      <a:r>
                        <a:rPr kumimoji="0" lang="en-US" sz="14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km (1-3 km)*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hours</a:t>
                      </a:r>
                    </a:p>
                  </a:txBody>
                  <a:tcPr marL="90622" marR="90622" marT="27061" marB="54121" horzOverflow="overflow">
                    <a:solidFill>
                      <a:srgbClr val="FFFF66">
                        <a:alpha val="3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L1C_TB</a:t>
                      </a:r>
                    </a:p>
                  </a:txBody>
                  <a:tcPr marL="90622" marR="90622" marT="27061" marB="5412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Radiometer 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n-US" sz="1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 km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hours</a:t>
                      </a:r>
                    </a:p>
                  </a:txBody>
                  <a:tcPr marL="90622" marR="90622" marT="27061" marB="54121" horzOverflow="overflow">
                    <a:solidFill>
                      <a:srgbClr val="FFFF66">
                        <a:alpha val="3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L2_SM_A</a:t>
                      </a:r>
                    </a:p>
                  </a:txBody>
                  <a:tcPr marL="90622" marR="90622" marT="27061" marB="5412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Soil moisture  (radar)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km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 hours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8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Science Data (Half-Orbit)</a:t>
                      </a:r>
                    </a:p>
                  </a:txBody>
                  <a:tcPr marL="90622" marR="90622" marT="27061" marB="541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800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L2_SM_P</a:t>
                      </a:r>
                    </a:p>
                  </a:txBody>
                  <a:tcPr marL="90622" marR="90622" marT="27061" marB="5412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Soil moisture  (radiometer)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 km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 hours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8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622" marR="90622" marT="27061" marB="541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L2_SM_A/P</a:t>
                      </a:r>
                    </a:p>
                  </a:txBody>
                  <a:tcPr marL="90622" marR="90622" marT="27061" marB="5412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Soil moisture  (radar/radiometer)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km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 hours</a:t>
                      </a:r>
                    </a:p>
                  </a:txBody>
                  <a:tcPr marL="90622" marR="90622" marT="27061" marB="54121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FF">
                        <a:alpha val="28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L3_SM_A</a:t>
                      </a:r>
                    </a:p>
                  </a:txBody>
                  <a:tcPr marL="90622" marR="90622" marT="27061" marB="5412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Soil moisture  (radar)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km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hours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Science Data (Daily Composite)</a:t>
                      </a:r>
                    </a:p>
                  </a:txBody>
                  <a:tcPr marL="90622" marR="90622" marT="27061" marB="541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L3_F/T_A</a:t>
                      </a:r>
                    </a:p>
                  </a:txBody>
                  <a:tcPr marL="90622" marR="90622" marT="27061" marB="5412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Freeze/thaw state  (radar)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km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hours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622" marR="90622" marT="27061" marB="541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  <a:alpha val="14000"/>
                      </a:schemeClr>
                    </a:solidFill>
                  </a:tcPr>
                </a:tc>
              </a:tr>
              <a:tr h="259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L3_SM_P</a:t>
                      </a:r>
                    </a:p>
                  </a:txBody>
                  <a:tcPr marL="90622" marR="90622" marT="27061" marB="5412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Soil moisture  (radiometer)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 km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hours</a:t>
                      </a:r>
                    </a:p>
                  </a:txBody>
                  <a:tcPr marL="90622" marR="90622" marT="27061" marB="54121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L3_SM_A/P</a:t>
                      </a:r>
                    </a:p>
                  </a:txBody>
                  <a:tcPr marL="90622" marR="90622" marT="27061" marB="5412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Soil moisture  (radar/radiometer)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km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hours</a:t>
                      </a:r>
                    </a:p>
                  </a:txBody>
                  <a:tcPr marL="90622" marR="90622" marT="27061" marB="54121" horzOverflow="overflow"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L4_SM</a:t>
                      </a:r>
                    </a:p>
                  </a:txBody>
                  <a:tcPr marL="90622" marR="90622" marT="27061" marB="5412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Soil moisture  (surface &amp; root zone)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km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days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Science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Value-Added</a:t>
                      </a:r>
                    </a:p>
                  </a:txBody>
                  <a:tcPr marL="90622" marR="90622" marT="27061" marB="541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L4_C</a:t>
                      </a:r>
                    </a:p>
                  </a:txBody>
                  <a:tcPr marL="90622" marR="90622" marT="27061" marB="5412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Carbon net ecosystem exchange (NEE)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km</a:t>
                      </a:r>
                    </a:p>
                  </a:txBody>
                  <a:tcPr marL="90622" marR="90622" marT="27061" marB="541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 days</a:t>
                      </a:r>
                    </a:p>
                  </a:txBody>
                  <a:tcPr marL="90622" marR="90622" marT="27061" marB="5412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8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9822" name="TextBox 4"/>
          <p:cNvSpPr txBox="1">
            <a:spLocks noChangeArrowheads="1"/>
          </p:cNvSpPr>
          <p:nvPr/>
        </p:nvSpPr>
        <p:spPr bwMode="auto">
          <a:xfrm>
            <a:off x="2743200" y="228600"/>
            <a:ext cx="3752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SMAP Data Products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8546"/>
            <a:ext cx="7159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52400" y="6473279"/>
            <a:ext cx="515076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*   Over outer 70% of swath</a:t>
            </a:r>
          </a:p>
          <a:p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**  The SMAP Project will make a best effort to reduce the data latencies beyond those shown in this 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075873"/>
            <a:ext cx="3657600" cy="2654676"/>
            <a:chOff x="609600" y="1295400"/>
            <a:chExt cx="7987660" cy="5309353"/>
          </a:xfrm>
        </p:grpSpPr>
        <p:sp>
          <p:nvSpPr>
            <p:cNvPr id="5" name="TextBox 4"/>
            <p:cNvSpPr txBox="1"/>
            <p:nvPr/>
          </p:nvSpPr>
          <p:spPr>
            <a:xfrm>
              <a:off x="1166715" y="4615018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1295400"/>
              <a:ext cx="7987660" cy="5309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547499" y="1402446"/>
              <a:ext cx="62474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E2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Water is Vital for Life</a:t>
              </a:r>
              <a:endParaRPr lang="en-US" b="1" dirty="0">
                <a:solidFill>
                  <a:srgbClr val="E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0" y="1753959"/>
            <a:ext cx="3028958" cy="2654676"/>
            <a:chOff x="3178808" y="4343400"/>
            <a:chExt cx="2726603" cy="2286000"/>
          </a:xfrm>
        </p:grpSpPr>
        <p:pic>
          <p:nvPicPr>
            <p:cNvPr id="1028" name="Picture 4" descr="C:\Users\peoneill\Desktop\SMAP\SMAP logo Final rev_Page_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30" t="50615" r="37782" b="39140"/>
            <a:stretch/>
          </p:blipFill>
          <p:spPr bwMode="auto">
            <a:xfrm>
              <a:off x="3195136" y="4343400"/>
              <a:ext cx="270505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ight Triangle 2"/>
            <p:cNvSpPr/>
            <p:nvPr/>
          </p:nvSpPr>
          <p:spPr>
            <a:xfrm>
              <a:off x="3195077" y="6400800"/>
              <a:ext cx="217595" cy="2286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flipH="1">
              <a:off x="5687816" y="6400800"/>
              <a:ext cx="217595" cy="2286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/>
          </p:nvSpPr>
          <p:spPr>
            <a:xfrm flipV="1">
              <a:off x="3178808" y="4343400"/>
              <a:ext cx="217595" cy="2286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/>
            <p:cNvSpPr/>
            <p:nvPr/>
          </p:nvSpPr>
          <p:spPr>
            <a:xfrm flipH="1" flipV="1">
              <a:off x="5682591" y="4343400"/>
              <a:ext cx="217595" cy="2286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918857" y="1074972"/>
            <a:ext cx="522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20000"/>
                </a:solidFill>
                <a:latin typeface="Comic Sans MS" pitchFamily="66" charset="0"/>
              </a:rPr>
              <a:t>. . . and is part of the Earth’s integrated </a:t>
            </a:r>
          </a:p>
          <a:p>
            <a:r>
              <a:rPr lang="en-US" b="1" dirty="0">
                <a:solidFill>
                  <a:srgbClr val="E200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E20000"/>
                </a:solidFill>
                <a:latin typeface="Comic Sans MS" pitchFamily="66" charset="0"/>
              </a:rPr>
              <a:t>                  physical system.</a:t>
            </a:r>
            <a:endParaRPr lang="en-US" b="1" dirty="0">
              <a:solidFill>
                <a:srgbClr val="E2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899820"/>
            <a:ext cx="88392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20000"/>
                </a:solidFill>
                <a:latin typeface="Comic Sans MS" pitchFamily="66" charset="0"/>
              </a:rPr>
              <a:t>Soil moisture is an important part of </a:t>
            </a:r>
          </a:p>
          <a:p>
            <a:pPr>
              <a:spcAft>
                <a:spcPts val="900"/>
              </a:spcAft>
            </a:pPr>
            <a:r>
              <a:rPr lang="en-US" b="1" dirty="0">
                <a:solidFill>
                  <a:srgbClr val="E200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E20000"/>
                </a:solidFill>
                <a:latin typeface="Comic Sans MS" pitchFamily="66" charset="0"/>
              </a:rPr>
              <a:t>    this system: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00CC"/>
                </a:solidFill>
                <a:latin typeface="Comic Sans MS" pitchFamily="66" charset="0"/>
              </a:rPr>
              <a:t>Soil moisture controls the amount of rain which infiltrates into the soil</a:t>
            </a:r>
          </a:p>
          <a:p>
            <a:r>
              <a:rPr lang="en-US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Comic Sans MS" pitchFamily="66" charset="0"/>
              </a:rPr>
              <a:t>   </a:t>
            </a:r>
            <a:r>
              <a:rPr lang="en-US" b="1" dirty="0" err="1" smtClean="0">
                <a:solidFill>
                  <a:srgbClr val="0000CC"/>
                </a:solidFill>
                <a:latin typeface="Comic Sans MS" pitchFamily="66" charset="0"/>
              </a:rPr>
              <a:t>vs</a:t>
            </a:r>
            <a:r>
              <a:rPr lang="en-US" b="1" dirty="0" smtClean="0">
                <a:solidFill>
                  <a:srgbClr val="0000CC"/>
                </a:solidFill>
                <a:latin typeface="Comic Sans MS" pitchFamily="66" charset="0"/>
              </a:rPr>
              <a:t> running off into streams, and provides feedback between the land </a:t>
            </a:r>
          </a:p>
          <a:p>
            <a:pPr>
              <a:spcAft>
                <a:spcPts val="500"/>
              </a:spcAft>
            </a:pPr>
            <a:r>
              <a:rPr lang="en-US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Comic Sans MS" pitchFamily="66" charset="0"/>
              </a:rPr>
              <a:t>   and atmosphere  [WATER CYCLE]</a:t>
            </a:r>
          </a:p>
          <a:p>
            <a:r>
              <a:rPr lang="en-US" b="1" dirty="0" smtClean="0">
                <a:solidFill>
                  <a:srgbClr val="336600"/>
                </a:solidFill>
                <a:latin typeface="Comic Sans MS" pitchFamily="66" charset="0"/>
              </a:rPr>
              <a:t>2. Soil moisture impacts the growth of vegetation, and its freeze/thaw</a:t>
            </a:r>
          </a:p>
          <a:p>
            <a:pPr>
              <a:spcAft>
                <a:spcPts val="500"/>
              </a:spcAft>
            </a:pPr>
            <a:r>
              <a:rPr lang="en-US" b="1" dirty="0">
                <a:solidFill>
                  <a:srgbClr val="3366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336600"/>
                </a:solidFill>
                <a:latin typeface="Comic Sans MS" pitchFamily="66" charset="0"/>
              </a:rPr>
              <a:t>   state affects the length of the growing season  [CARBON CYCLE]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3. Soil moisture influences the exchange of latent &amp; sensible heat energy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 between the land surface and the atmosphere  [ENERGY CYCLE]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236764"/>
            <a:ext cx="3446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is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8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390" y="4140438"/>
            <a:ext cx="679229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7"/>
          <p:cNvGrpSpPr/>
          <p:nvPr/>
        </p:nvGrpSpPr>
        <p:grpSpPr>
          <a:xfrm>
            <a:off x="152400" y="1387978"/>
            <a:ext cx="2895600" cy="2417608"/>
            <a:chOff x="102552" y="3580719"/>
            <a:chExt cx="2255627" cy="21815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216" y="3903292"/>
              <a:ext cx="1858963" cy="185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07762" y="3580719"/>
              <a:ext cx="1798637" cy="263525"/>
              <a:chOff x="4688" y="946"/>
              <a:chExt cx="2832" cy="416"/>
            </a:xfrm>
          </p:grpSpPr>
          <p:cxnSp>
            <p:nvCxnSpPr>
              <p:cNvPr id="1029" name="AutoShape 5"/>
              <p:cNvCxnSpPr>
                <a:cxnSpLocks noChangeShapeType="1"/>
              </p:cNvCxnSpPr>
              <p:nvPr/>
            </p:nvCxnSpPr>
            <p:spPr bwMode="auto">
              <a:xfrm>
                <a:off x="4688" y="1344"/>
                <a:ext cx="2832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5732" y="946"/>
                <a:ext cx="938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36 km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552" y="4038600"/>
              <a:ext cx="1000125" cy="838200"/>
            </a:xfrm>
            <a:prstGeom prst="rect">
              <a:avLst/>
            </a:prstGeom>
            <a:noFill/>
          </p:spPr>
        </p:pic>
      </p:grp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743200" y="228600"/>
            <a:ext cx="35300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SMAP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Grids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066800"/>
            <a:ext cx="3365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E20000"/>
                </a:solidFill>
              </a:rPr>
              <a:t>(</a:t>
            </a:r>
            <a:r>
              <a:rPr lang="en-US" sz="1300" b="1" i="1" dirty="0" smtClean="0">
                <a:solidFill>
                  <a:srgbClr val="E20000"/>
                </a:solidFill>
              </a:rPr>
              <a:t>a)  Perfect nesting in SMAP EASE grids</a:t>
            </a:r>
            <a:endParaRPr lang="en-US" sz="1300" b="1" i="1" dirty="0">
              <a:solidFill>
                <a:srgbClr val="E2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3937476"/>
            <a:ext cx="86952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i="1" dirty="0" smtClean="0">
                <a:solidFill>
                  <a:srgbClr val="E20000"/>
                </a:solidFill>
              </a:rPr>
              <a:t>(b)  Example of ancillary NDVI climatology data displayed on the SMAP 36-km, 9-km, and 3-km EASE grids </a:t>
            </a:r>
            <a:endParaRPr lang="en-US" sz="1300" b="1" i="1" dirty="0">
              <a:solidFill>
                <a:srgbClr val="E2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1507622"/>
            <a:ext cx="54073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 All SMAP baseline products will be output on </a:t>
            </a:r>
          </a:p>
          <a:p>
            <a:r>
              <a:rPr lang="en-US" b="1" dirty="0" smtClean="0"/>
              <a:t>   one of the SMAP standard EASE2* grids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SMAP grids are perfectly nested to facilitate </a:t>
            </a:r>
          </a:p>
          <a:p>
            <a:r>
              <a:rPr lang="en-US" b="1" dirty="0" smtClean="0"/>
              <a:t>    working between different products at </a:t>
            </a:r>
          </a:p>
          <a:p>
            <a:r>
              <a:rPr lang="en-US" b="1" dirty="0" smtClean="0"/>
              <a:t>    different scales</a:t>
            </a:r>
          </a:p>
          <a:p>
            <a:endParaRPr lang="en-US" b="1" dirty="0" smtClean="0"/>
          </a:p>
          <a:p>
            <a:r>
              <a:rPr lang="en-US" sz="1200" b="1" i="1" dirty="0" smtClean="0"/>
              <a:t>* Equal-Area Scalable Earth-2  grid</a:t>
            </a:r>
            <a:r>
              <a:rPr lang="en-US" b="1" dirty="0" smtClean="0"/>
              <a:t>     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Title 1"/>
          <p:cNvSpPr>
            <a:spLocks/>
          </p:cNvSpPr>
          <p:nvPr/>
        </p:nvSpPr>
        <p:spPr bwMode="auto">
          <a:xfrm>
            <a:off x="1638646" y="228600"/>
            <a:ext cx="5672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SMAP Mission Summary  (1)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740" y="1057541"/>
            <a:ext cx="8229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Clr>
                <a:srgbClr val="0000CC"/>
              </a:buClr>
              <a:buSzPct val="137000"/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000" b="1" dirty="0" smtClean="0"/>
              <a:t>SMAP is a planned NASA Earth Science Decadal Survey Mission</a:t>
            </a:r>
          </a:p>
          <a:p>
            <a:pPr>
              <a:spcAft>
                <a:spcPts val="0"/>
              </a:spcAft>
              <a:buClr>
                <a:srgbClr val="0000CC"/>
              </a:buClr>
              <a:buSzPct val="137000"/>
            </a:pPr>
            <a:r>
              <a:rPr lang="en-US" sz="2000" b="1" dirty="0" smtClean="0"/>
              <a:t> </a:t>
            </a:r>
            <a:endParaRPr lang="en-US" sz="2400" b="1" dirty="0" smtClean="0"/>
          </a:p>
          <a:p>
            <a:pPr>
              <a:spcAft>
                <a:spcPts val="0"/>
              </a:spcAft>
              <a:buClr>
                <a:srgbClr val="0000CC"/>
              </a:buClr>
              <a:buSzPct val="137000"/>
              <a:buFont typeface="Arial" pitchFamily="34" charset="0"/>
              <a:buChar char="•"/>
            </a:pPr>
            <a:r>
              <a:rPr lang="en-US" sz="2000" b="1" dirty="0" smtClean="0"/>
              <a:t>  Launch currently scheduled for October 2014 into a 6 am / 6 pm</a:t>
            </a:r>
          </a:p>
          <a:p>
            <a:pPr>
              <a:spcAft>
                <a:spcPts val="0"/>
              </a:spcAft>
              <a:buClr>
                <a:srgbClr val="0000CC"/>
              </a:buClr>
              <a:buSzPct val="137000"/>
            </a:pPr>
            <a:r>
              <a:rPr lang="en-US" sz="2000" b="1" dirty="0" smtClean="0"/>
              <a:t>   sun-synchronous orbit for a planned 3-year mission</a:t>
            </a:r>
          </a:p>
          <a:p>
            <a:pPr>
              <a:spcAft>
                <a:spcPts val="0"/>
              </a:spcAft>
              <a:buClr>
                <a:srgbClr val="0000CC"/>
              </a:buClr>
              <a:buSzPct val="137000"/>
            </a:pPr>
            <a:endParaRPr lang="en-US" sz="2000" b="1" dirty="0" smtClean="0"/>
          </a:p>
          <a:p>
            <a:pPr>
              <a:spcAft>
                <a:spcPts val="0"/>
              </a:spcAft>
              <a:buClr>
                <a:srgbClr val="0000CC"/>
              </a:buClr>
              <a:buSzPct val="137000"/>
              <a:buFont typeface="Arial" pitchFamily="34" charset="0"/>
              <a:buChar char="•"/>
            </a:pPr>
            <a:r>
              <a:rPr lang="en-US" sz="2000" b="1" dirty="0" smtClean="0"/>
              <a:t>  Will use an L-band radar &amp; radiometer to measure global soil</a:t>
            </a:r>
          </a:p>
          <a:p>
            <a:pPr>
              <a:spcAft>
                <a:spcPts val="0"/>
              </a:spcAft>
              <a:buClr>
                <a:srgbClr val="0000CC"/>
              </a:buClr>
              <a:buSzPct val="137000"/>
            </a:pPr>
            <a:r>
              <a:rPr lang="en-US" sz="2000" b="1" dirty="0" smtClean="0"/>
              <a:t>   moisture &amp; freeze/thaw every 2-3 days</a:t>
            </a:r>
          </a:p>
          <a:p>
            <a:pPr>
              <a:spcAft>
                <a:spcPts val="0"/>
              </a:spcAft>
              <a:buClr>
                <a:srgbClr val="0000CC"/>
              </a:buClr>
              <a:buSzPct val="137000"/>
            </a:pPr>
            <a:endParaRPr lang="en-US" sz="2000" b="1" dirty="0" smtClean="0"/>
          </a:p>
          <a:p>
            <a:pPr>
              <a:spcAft>
                <a:spcPts val="900"/>
              </a:spcAft>
              <a:buClr>
                <a:srgbClr val="0000CC"/>
              </a:buClr>
              <a:buSzPct val="137000"/>
              <a:buFont typeface="Arial" pitchFamily="34" charset="0"/>
              <a:buChar char="•"/>
            </a:pPr>
            <a:r>
              <a:rPr lang="en-US" sz="2000" b="1" dirty="0" smtClean="0"/>
              <a:t>  Baseline SMAP data products include:</a:t>
            </a:r>
          </a:p>
          <a:p>
            <a:pPr>
              <a:spcAft>
                <a:spcPts val="600"/>
              </a:spcAft>
              <a:buClr>
                <a:srgbClr val="0000CC"/>
              </a:buClr>
              <a:buSzPct val="137000"/>
            </a:pP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0000CC"/>
                </a:solidFill>
              </a:rPr>
              <a:t>--</a:t>
            </a:r>
            <a:r>
              <a:rPr lang="en-US" b="1" dirty="0" smtClean="0"/>
              <a:t>  radar-derived  F/T at 3 km resolution</a:t>
            </a:r>
          </a:p>
          <a:p>
            <a:pPr>
              <a:spcAft>
                <a:spcPts val="600"/>
              </a:spcAft>
              <a:buClr>
                <a:srgbClr val="0000CC"/>
              </a:buClr>
              <a:buSzPct val="137000"/>
            </a:pP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0000CC"/>
                </a:solidFill>
              </a:rPr>
              <a:t>--</a:t>
            </a:r>
            <a:r>
              <a:rPr lang="en-US" b="1" dirty="0" smtClean="0"/>
              <a:t>  radiometer-only SM at 40 km resolution</a:t>
            </a:r>
          </a:p>
          <a:p>
            <a:pPr>
              <a:spcAft>
                <a:spcPts val="600"/>
              </a:spcAft>
              <a:buClr>
                <a:srgbClr val="0000CC"/>
              </a:buClr>
              <a:buSzPct val="137000"/>
            </a:pP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0000CC"/>
                </a:solidFill>
              </a:rPr>
              <a:t>--</a:t>
            </a:r>
            <a:r>
              <a:rPr lang="en-US" b="1" dirty="0" smtClean="0"/>
              <a:t>  combined radar/radiometer SM at 9 km resolution</a:t>
            </a:r>
          </a:p>
          <a:p>
            <a:pPr>
              <a:spcAft>
                <a:spcPts val="600"/>
              </a:spcAft>
              <a:buClr>
                <a:srgbClr val="0000CC"/>
              </a:buClr>
              <a:buSzPct val="137000"/>
            </a:pP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0000CC"/>
                </a:solidFill>
              </a:rPr>
              <a:t>--</a:t>
            </a:r>
            <a:r>
              <a:rPr lang="en-US" b="1" dirty="0" smtClean="0"/>
              <a:t>  value-added products (root zone SM, carbon NEE) at 9 km</a:t>
            </a:r>
          </a:p>
          <a:p>
            <a:pPr>
              <a:spcAft>
                <a:spcPts val="0"/>
              </a:spcAft>
              <a:buClr>
                <a:srgbClr val="0000CC"/>
              </a:buClr>
              <a:buSzPct val="137000"/>
            </a:pPr>
            <a:endParaRPr lang="en-US" sz="2000" b="1" dirty="0" smtClean="0"/>
          </a:p>
          <a:p>
            <a:pPr>
              <a:spcAft>
                <a:spcPts val="600"/>
              </a:spcAft>
              <a:buClr>
                <a:srgbClr val="0000CC"/>
              </a:buClr>
              <a:buSzPct val="137000"/>
              <a:buFont typeface="Arial" pitchFamily="34" charset="0"/>
              <a:buChar char="•"/>
            </a:pPr>
            <a:r>
              <a:rPr lang="en-US" sz="2000" b="1" dirty="0" smtClean="0"/>
              <a:t>  All SMAP products output on nested 3, 9, 36 km EASE2 grids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228600"/>
            <a:ext cx="4267200" cy="5925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Summary  (2)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52400" y="1156604"/>
            <a:ext cx="8686800" cy="532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  <a:spcBef>
                <a:spcPts val="1600"/>
              </a:spcBef>
              <a:buSzPct val="115000"/>
              <a:buFontTx/>
              <a:buChar char="•"/>
              <a:defRPr/>
            </a:pPr>
            <a:r>
              <a:rPr lang="en-US" sz="1900" b="1" kern="0" dirty="0">
                <a:solidFill>
                  <a:srgbClr val="0000CC"/>
                </a:solidFill>
                <a:latin typeface="Arial"/>
                <a:ea typeface="ＭＳ Ｐゴシック" pitchFamily="-97" charset="-128"/>
                <a:cs typeface="Arial"/>
              </a:rPr>
              <a:t>SMAP provides high-resolution and frequent-revisit global mapping of soil moisture and freeze/thaw state that has:</a:t>
            </a:r>
          </a:p>
          <a:p>
            <a:pPr marL="742950" lvl="1" indent="-285750" eaLnBrk="0" hangingPunct="0">
              <a:lnSpc>
                <a:spcPct val="85000"/>
              </a:lnSpc>
              <a:spcBef>
                <a:spcPts val="1200"/>
              </a:spcBef>
              <a:buSzPct val="115000"/>
              <a:buFont typeface="Lucida Grande"/>
              <a:buChar char="–"/>
              <a:defRPr/>
            </a:pPr>
            <a:r>
              <a:rPr lang="en-US" sz="1700" b="1" kern="0" dirty="0">
                <a:latin typeface="Arial"/>
                <a:ea typeface="ＭＳ Ｐゴシック" pitchFamily="-97" charset="-128"/>
                <a:cs typeface="Arial"/>
              </a:rPr>
              <a:t>Science value for Water, Carbon and Energy Cycles</a:t>
            </a:r>
          </a:p>
          <a:p>
            <a:pPr marL="742950" lvl="1" indent="-285750" eaLnBrk="0" hangingPunct="0">
              <a:lnSpc>
                <a:spcPct val="85000"/>
              </a:lnSpc>
              <a:spcBef>
                <a:spcPts val="900"/>
              </a:spcBef>
              <a:buSzPct val="115000"/>
              <a:buFont typeface="Lucida Grande"/>
              <a:buChar char="–"/>
              <a:defRPr/>
            </a:pPr>
            <a:r>
              <a:rPr lang="en-US" sz="1700" b="1" kern="0" dirty="0" smtClean="0">
                <a:latin typeface="Arial"/>
                <a:ea typeface="ＭＳ Ｐゴシック" pitchFamily="-97" charset="-128"/>
                <a:cs typeface="Arial"/>
              </a:rPr>
              <a:t>Applications </a:t>
            </a:r>
            <a:r>
              <a:rPr lang="en-US" sz="1700" b="1" kern="0" dirty="0">
                <a:latin typeface="Arial"/>
                <a:ea typeface="ＭＳ Ｐゴシック" pitchFamily="-97" charset="-128"/>
                <a:cs typeface="Arial"/>
              </a:rPr>
              <a:t>in Operational </a:t>
            </a:r>
            <a:r>
              <a:rPr lang="en-US" sz="1700" b="1" kern="0" dirty="0" smtClean="0">
                <a:latin typeface="Arial"/>
                <a:ea typeface="ＭＳ Ｐゴシック" pitchFamily="-97" charset="-128"/>
                <a:cs typeface="Arial"/>
              </a:rPr>
              <a:t>Weather Forecasting, </a:t>
            </a:r>
            <a:r>
              <a:rPr lang="en-US" sz="1700" b="1" kern="0" dirty="0">
                <a:latin typeface="Arial"/>
                <a:ea typeface="ＭＳ Ｐゴシック" pitchFamily="-97" charset="-128"/>
                <a:cs typeface="Arial"/>
              </a:rPr>
              <a:t>Flood &amp; Drought </a:t>
            </a:r>
            <a:r>
              <a:rPr lang="en-US" sz="1700" b="1" kern="0" dirty="0">
                <a:solidFill>
                  <a:srgbClr val="000000"/>
                </a:solidFill>
                <a:latin typeface="Arial"/>
                <a:ea typeface="ＭＳ Ｐゴシック" pitchFamily="-97" charset="-128"/>
                <a:cs typeface="Arial"/>
              </a:rPr>
              <a:t>Monitoring, </a:t>
            </a:r>
            <a:r>
              <a:rPr lang="en-US" sz="1700" b="1" kern="0" dirty="0" smtClean="0">
                <a:solidFill>
                  <a:srgbClr val="000000"/>
                </a:solidFill>
                <a:latin typeface="Arial"/>
                <a:ea typeface="ＭＳ Ｐゴシック" pitchFamily="-97" charset="-128"/>
                <a:cs typeface="Arial"/>
              </a:rPr>
              <a:t>Agriculture, &amp; other </a:t>
            </a:r>
            <a:r>
              <a:rPr lang="en-US" sz="1700" b="1" kern="0" dirty="0">
                <a:solidFill>
                  <a:srgbClr val="000000"/>
                </a:solidFill>
                <a:latin typeface="Arial"/>
                <a:ea typeface="ＭＳ Ｐゴシック" pitchFamily="-97" charset="-128"/>
                <a:cs typeface="Arial"/>
              </a:rPr>
              <a:t>areas </a:t>
            </a:r>
            <a:r>
              <a:rPr lang="en-US" sz="1700" b="1" kern="0" dirty="0" smtClean="0">
                <a:solidFill>
                  <a:srgbClr val="000000"/>
                </a:solidFill>
                <a:latin typeface="Arial"/>
                <a:ea typeface="ＭＳ Ｐゴシック" pitchFamily="-97" charset="-128"/>
                <a:cs typeface="Arial"/>
              </a:rPr>
              <a:t>of benefit to society</a:t>
            </a:r>
            <a:endParaRPr lang="en-US" sz="1700" b="1" kern="0" dirty="0">
              <a:solidFill>
                <a:srgbClr val="000000"/>
              </a:solidFill>
              <a:latin typeface="Arial"/>
              <a:ea typeface="ＭＳ Ｐゴシック" pitchFamily="-97" charset="-128"/>
              <a:cs typeface="Arial"/>
            </a:endParaRPr>
          </a:p>
          <a:p>
            <a:pPr marL="749300" lvl="1" indent="-292100" eaLnBrk="0" hangingPunct="0">
              <a:lnSpc>
                <a:spcPct val="85000"/>
              </a:lnSpc>
              <a:spcBef>
                <a:spcPts val="900"/>
              </a:spcBef>
              <a:buSzPct val="115000"/>
              <a:buFont typeface="Lucida Grande"/>
              <a:buChar char="–"/>
              <a:defRPr/>
            </a:pPr>
            <a:r>
              <a:rPr lang="en-US" sz="1700" b="1" kern="0" dirty="0">
                <a:latin typeface="Arial"/>
                <a:ea typeface="ＭＳ Ｐゴシック" pitchFamily="-97" charset="-128"/>
                <a:cs typeface="Arial"/>
              </a:rPr>
              <a:t>Addresses priority questions on Climate and Climate Change  </a:t>
            </a:r>
          </a:p>
          <a:p>
            <a:pPr marL="685800" lvl="1" indent="-228600" eaLnBrk="0" hangingPunct="0">
              <a:lnSpc>
                <a:spcPct val="85000"/>
              </a:lnSpc>
              <a:spcBef>
                <a:spcPts val="900"/>
              </a:spcBef>
              <a:buSzPct val="115000"/>
              <a:buFont typeface="Lucida Grande"/>
              <a:buChar char="–"/>
              <a:defRPr/>
            </a:pPr>
            <a:r>
              <a:rPr lang="en-US" sz="1700" b="1" kern="0" dirty="0">
                <a:latin typeface="Arial"/>
                <a:ea typeface="ＭＳ Ｐゴシック" pitchFamily="-97" charset="-128"/>
                <a:cs typeface="Arial"/>
              </a:rPr>
              <a:t> L</a:t>
            </a:r>
            <a:r>
              <a:rPr lang="en-US" sz="1700" b="1" kern="0" dirty="0" smtClean="0">
                <a:latin typeface="Arial"/>
                <a:ea typeface="ＭＳ Ｐゴシック" pitchFamily="-97" charset="-128"/>
                <a:cs typeface="Arial"/>
              </a:rPr>
              <a:t>everages </a:t>
            </a:r>
            <a:r>
              <a:rPr lang="en-US" sz="1700" b="1" kern="0" dirty="0" err="1" smtClean="0">
                <a:latin typeface="Arial"/>
                <a:ea typeface="ＭＳ Ｐゴシック" pitchFamily="-97" charset="-128"/>
                <a:cs typeface="Arial"/>
              </a:rPr>
              <a:t>Hydros</a:t>
            </a:r>
            <a:r>
              <a:rPr lang="en-US" sz="1700" b="1" kern="0" dirty="0" smtClean="0">
                <a:latin typeface="Arial"/>
                <a:ea typeface="ＭＳ Ｐゴシック" pitchFamily="-97" charset="-128"/>
                <a:cs typeface="Arial"/>
              </a:rPr>
              <a:t>, Aquarius, and SMOS risk reduction, expertise, and </a:t>
            </a:r>
          </a:p>
          <a:p>
            <a:pPr marL="685800" lvl="1" indent="-228600" eaLnBrk="0" hangingPunct="0">
              <a:lnSpc>
                <a:spcPct val="85000"/>
              </a:lnSpc>
              <a:spcBef>
                <a:spcPts val="0"/>
              </a:spcBef>
              <a:buSzPct val="115000"/>
              <a:defRPr/>
            </a:pPr>
            <a:r>
              <a:rPr lang="en-US" sz="1700" b="1" kern="0" dirty="0" smtClean="0">
                <a:latin typeface="Arial"/>
                <a:ea typeface="ＭＳ Ｐゴシック" pitchFamily="-97" charset="-128"/>
                <a:cs typeface="Arial"/>
              </a:rPr>
              <a:t>     lessons learned </a:t>
            </a:r>
          </a:p>
          <a:p>
            <a:pPr marL="685800" lvl="1" indent="-228600" eaLnBrk="0" hangingPunct="0">
              <a:lnSpc>
                <a:spcPct val="85000"/>
              </a:lnSpc>
              <a:spcBef>
                <a:spcPts val="0"/>
              </a:spcBef>
              <a:buSzPct val="115000"/>
              <a:defRPr/>
            </a:pPr>
            <a:endParaRPr lang="en-US" sz="1600" b="1" kern="0" dirty="0">
              <a:latin typeface="Arial"/>
              <a:ea typeface="ＭＳ Ｐゴシック" pitchFamily="-97" charset="-128"/>
              <a:cs typeface="Arial"/>
            </a:endParaRPr>
          </a:p>
          <a:p>
            <a:pPr marL="228600" indent="-228600" eaLnBrk="0" hangingPunct="0">
              <a:lnSpc>
                <a:spcPct val="85000"/>
              </a:lnSpc>
              <a:spcBef>
                <a:spcPts val="0"/>
              </a:spcBef>
              <a:buSzPct val="115000"/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rgbClr val="0000CC"/>
                </a:solidFill>
                <a:latin typeface="Arial"/>
                <a:ea typeface="ＭＳ Ｐゴシック" pitchFamily="-97" charset="-128"/>
                <a:cs typeface="Arial"/>
              </a:rPr>
              <a:t>   </a:t>
            </a:r>
            <a:r>
              <a:rPr lang="en-US" sz="1900" b="1" kern="0" dirty="0" smtClean="0">
                <a:solidFill>
                  <a:srgbClr val="0000CC"/>
                </a:solidFill>
                <a:latin typeface="Arial"/>
                <a:ea typeface="ＭＳ Ｐゴシック" pitchFamily="-97" charset="-128"/>
                <a:cs typeface="Arial"/>
              </a:rPr>
              <a:t>Project is currently in Phase D – Integration &amp; Test of Flight Hardware</a:t>
            </a:r>
          </a:p>
          <a:p>
            <a:pPr marL="228600" indent="-228600" eaLnBrk="0" hangingPunct="0">
              <a:lnSpc>
                <a:spcPct val="85000"/>
              </a:lnSpc>
              <a:spcBef>
                <a:spcPts val="0"/>
              </a:spcBef>
              <a:buSzPct val="115000"/>
              <a:buFont typeface="Arial" pitchFamily="34" charset="0"/>
              <a:buChar char="•"/>
              <a:defRPr/>
            </a:pPr>
            <a:endParaRPr lang="en-US" sz="1800" b="1" kern="0" dirty="0">
              <a:solidFill>
                <a:srgbClr val="0000CC"/>
              </a:solidFill>
              <a:latin typeface="Arial"/>
              <a:ea typeface="ＭＳ Ｐゴシック" pitchFamily="-97" charset="-128"/>
              <a:cs typeface="Arial"/>
            </a:endParaRPr>
          </a:p>
          <a:p>
            <a:pPr marL="228600" indent="-228600" eaLnBrk="0" hangingPunc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SzPct val="115000"/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000CC"/>
                </a:solidFill>
                <a:latin typeface="Arial"/>
                <a:ea typeface="ＭＳ Ｐゴシック" pitchFamily="-97" charset="-128"/>
                <a:cs typeface="Arial"/>
              </a:rPr>
              <a:t>   </a:t>
            </a:r>
            <a:r>
              <a:rPr lang="en-US" sz="1900" b="1" kern="0" dirty="0" smtClean="0">
                <a:solidFill>
                  <a:srgbClr val="0000CC"/>
                </a:solidFill>
                <a:latin typeface="Arial"/>
                <a:ea typeface="ＭＳ Ｐゴシック" pitchFamily="-97" charset="-128"/>
                <a:cs typeface="Arial"/>
              </a:rPr>
              <a:t>Provides synergism with GPM </a:t>
            </a:r>
          </a:p>
          <a:p>
            <a:pPr eaLnBrk="0" hangingPunct="0">
              <a:lnSpc>
                <a:spcPct val="85000"/>
              </a:lnSpc>
              <a:spcBef>
                <a:spcPts val="0"/>
              </a:spcBef>
              <a:buSzPct val="115000"/>
              <a:defRPr/>
            </a:pPr>
            <a:r>
              <a:rPr lang="en-US" sz="1700" b="1" kern="0" dirty="0" smtClean="0">
                <a:solidFill>
                  <a:srgbClr val="0000CC"/>
                </a:solidFill>
                <a:latin typeface="Arial"/>
                <a:ea typeface="ＭＳ Ｐゴシック" pitchFamily="-97" charset="-128"/>
                <a:cs typeface="Arial"/>
              </a:rPr>
              <a:t>        </a:t>
            </a:r>
            <a:r>
              <a:rPr lang="en-US" sz="1700" b="1" kern="0" dirty="0" smtClean="0">
                <a:latin typeface="Arial"/>
                <a:ea typeface="ＭＳ Ｐゴシック" pitchFamily="-97" charset="-128"/>
                <a:cs typeface="Arial"/>
              </a:rPr>
              <a:t>--  SMAP provides GPM with a better land surface background for improved </a:t>
            </a:r>
          </a:p>
          <a:p>
            <a:pPr eaLnBrk="0" hangingPunc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SzPct val="115000"/>
              <a:defRPr/>
            </a:pPr>
            <a:r>
              <a:rPr lang="en-US" sz="1700" b="1" kern="0" dirty="0">
                <a:latin typeface="Arial"/>
                <a:ea typeface="ＭＳ Ｐゴシック" pitchFamily="-97" charset="-128"/>
                <a:cs typeface="Arial"/>
              </a:rPr>
              <a:t> </a:t>
            </a:r>
            <a:r>
              <a:rPr lang="en-US" sz="1700" b="1" kern="0" dirty="0" smtClean="0">
                <a:latin typeface="Arial"/>
                <a:ea typeface="ＭＳ Ｐゴシック" pitchFamily="-97" charset="-128"/>
                <a:cs typeface="Arial"/>
              </a:rPr>
              <a:t>            estimation of rainfall over land  </a:t>
            </a:r>
          </a:p>
          <a:p>
            <a:pPr eaLnBrk="0" hangingPunct="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SzPct val="115000"/>
              <a:defRPr/>
            </a:pPr>
            <a:r>
              <a:rPr lang="en-US" sz="1700" b="1" kern="0" dirty="0">
                <a:latin typeface="Arial"/>
                <a:ea typeface="ＭＳ Ｐゴシック" pitchFamily="-97" charset="-128"/>
                <a:cs typeface="Arial"/>
              </a:rPr>
              <a:t> </a:t>
            </a:r>
            <a:r>
              <a:rPr lang="en-US" sz="1700" b="1" kern="0" dirty="0" smtClean="0">
                <a:latin typeface="Arial"/>
                <a:ea typeface="ＭＳ Ｐゴシック" pitchFamily="-97" charset="-128"/>
                <a:cs typeface="Arial"/>
              </a:rPr>
              <a:t>       --  GPM provides SMAP with better rainfall input into land surface models and</a:t>
            </a:r>
          </a:p>
          <a:p>
            <a:pPr eaLnBrk="0" hangingPunct="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SzPct val="115000"/>
              <a:defRPr/>
            </a:pPr>
            <a:r>
              <a:rPr lang="en-US" sz="1700" b="1" kern="0" dirty="0">
                <a:latin typeface="Arial"/>
                <a:ea typeface="ＭＳ Ｐゴシック" pitchFamily="-97" charset="-128"/>
                <a:cs typeface="Arial"/>
              </a:rPr>
              <a:t> </a:t>
            </a:r>
            <a:r>
              <a:rPr lang="en-US" sz="1700" b="1" kern="0" dirty="0" smtClean="0">
                <a:latin typeface="Arial"/>
                <a:ea typeface="ＭＳ Ｐゴシック" pitchFamily="-97" charset="-128"/>
                <a:cs typeface="Arial"/>
              </a:rPr>
              <a:t>            a potential rain flag needed in the soil moisture retrievals</a:t>
            </a:r>
          </a:p>
          <a:p>
            <a:pPr marL="228600" indent="-228600" eaLnBrk="0" hangingPunct="0">
              <a:lnSpc>
                <a:spcPct val="85000"/>
              </a:lnSpc>
              <a:spcBef>
                <a:spcPts val="0"/>
              </a:spcBef>
              <a:buSzPct val="115000"/>
              <a:buFont typeface="Arial" pitchFamily="34" charset="0"/>
              <a:buChar char="•"/>
              <a:defRPr/>
            </a:pPr>
            <a:endParaRPr lang="en-US" sz="1800" b="1" kern="0" dirty="0">
              <a:solidFill>
                <a:srgbClr val="0000CC"/>
              </a:solidFill>
              <a:latin typeface="Arial"/>
              <a:ea typeface="ＭＳ Ｐゴシック" pitchFamily="-97" charset="-128"/>
              <a:cs typeface="Arial"/>
            </a:endParaRPr>
          </a:p>
          <a:p>
            <a:pPr marL="228600" indent="-228600" eaLnBrk="0" hangingPunct="0">
              <a:lnSpc>
                <a:spcPct val="85000"/>
              </a:lnSpc>
              <a:spcBef>
                <a:spcPts val="0"/>
              </a:spcBef>
              <a:buSzPct val="115000"/>
              <a:buFont typeface="Arial" pitchFamily="34" charset="0"/>
              <a:buChar char="•"/>
              <a:defRPr/>
            </a:pPr>
            <a:r>
              <a:rPr lang="en-US" sz="1900" b="1" kern="0" dirty="0" smtClean="0">
                <a:solidFill>
                  <a:srgbClr val="0000CC"/>
                </a:solidFill>
                <a:latin typeface="Arial"/>
                <a:ea typeface="ＭＳ Ｐゴシック" pitchFamily="-97" charset="-128"/>
                <a:cs typeface="Arial"/>
              </a:rPr>
              <a:t>   Project has and will continue to reach out to the broad science, EPO,  </a:t>
            </a:r>
          </a:p>
          <a:p>
            <a:pPr marL="228600" indent="-228600" eaLnBrk="0" hangingPunct="0">
              <a:lnSpc>
                <a:spcPct val="85000"/>
              </a:lnSpc>
              <a:spcBef>
                <a:spcPts val="0"/>
              </a:spcBef>
              <a:buSzPct val="115000"/>
              <a:defRPr/>
            </a:pPr>
            <a:r>
              <a:rPr lang="en-US" sz="1900" b="1" kern="0" dirty="0">
                <a:solidFill>
                  <a:srgbClr val="0000CC"/>
                </a:solidFill>
                <a:latin typeface="Arial"/>
                <a:ea typeface="ＭＳ Ｐゴシック" pitchFamily="-97" charset="-128"/>
                <a:cs typeface="Arial"/>
              </a:rPr>
              <a:t> </a:t>
            </a:r>
            <a:r>
              <a:rPr lang="en-US" sz="1900" b="1" kern="0" dirty="0" smtClean="0">
                <a:solidFill>
                  <a:srgbClr val="0000CC"/>
                </a:solidFill>
                <a:latin typeface="Arial"/>
                <a:ea typeface="ＭＳ Ｐゴシック" pitchFamily="-97" charset="-128"/>
                <a:cs typeface="Arial"/>
              </a:rPr>
              <a:t>      and applications communities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ttach\cartoondi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23" y="979276"/>
            <a:ext cx="4420177" cy="587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2286000" y="228600"/>
            <a:ext cx="4267200" cy="59250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Thank You!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505200" y="2819400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charts of the distribution of water on Earth."/>
          <p:cNvPicPr/>
          <p:nvPr/>
        </p:nvPicPr>
        <p:blipFill>
          <a:blip r:embed="rId2" cstate="print"/>
          <a:srcRect t="7048"/>
          <a:stretch>
            <a:fillRect/>
          </a:stretch>
        </p:blipFill>
        <p:spPr bwMode="auto">
          <a:xfrm>
            <a:off x="2743200" y="1036276"/>
            <a:ext cx="3809999" cy="216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3187876"/>
          <a:ext cx="7315200" cy="3670124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347656">
                <a:tc>
                  <a:txBody>
                    <a:bodyPr/>
                    <a:lstStyle/>
                    <a:p>
                      <a:r>
                        <a:rPr lang="en-US" sz="1200" b="1" dirty="0"/>
                        <a:t>Water source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D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Water volume, in cubic miles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D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Water volume, in cubic kilometers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D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Percent of fresh water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D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Percent of total water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D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Residence time</a:t>
                      </a:r>
                      <a:endParaRPr lang="en-US" sz="1200" b="1" dirty="0"/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DB4"/>
                    </a:solidFill>
                  </a:tcPr>
                </a:tc>
              </a:tr>
              <a:tr h="175084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Oceans, Seas, &amp; Bays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321,000,000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1,338,000,000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--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96.5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3,200 years</a:t>
                      </a:r>
                      <a:endParaRPr lang="en-US" sz="1000" dirty="0"/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</a:tr>
              <a:tr h="294341">
                <a:tc>
                  <a:txBody>
                    <a:bodyPr/>
                    <a:lstStyle/>
                    <a:p>
                      <a:pPr algn="l"/>
                      <a:r>
                        <a:rPr lang="fr-FR" sz="1000"/>
                        <a:t>Ice caps, Glaciers, &amp; Permanent Snow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5,773,000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24,064,000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68.7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1.74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 to 100 years</a:t>
                      </a:r>
                      <a:endParaRPr lang="en-US" sz="1000" dirty="0"/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</a:tr>
              <a:tr h="161055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Groundwater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5,614,000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23,400,000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--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1.7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10,000 year</a:t>
                      </a:r>
                      <a:endParaRPr lang="en-US" sz="1000" dirty="0"/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</a:tr>
              <a:tr h="161055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    Fresh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2,526,000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10,530,000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30.1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0.76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</a:tr>
              <a:tr h="161055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    Saline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3,088,000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12,870,000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--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0.94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</a:tr>
              <a:tr h="161055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Soil Moisture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3,959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16,500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0.05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0.001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 to 2 months</a:t>
                      </a:r>
                      <a:endParaRPr lang="en-US" sz="1000" dirty="0"/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</a:tr>
              <a:tr h="248924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Ground Ice &amp; Permafrost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71,970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300,000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0.86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0.022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20,000 years</a:t>
                      </a:r>
                      <a:endParaRPr lang="en-US" sz="1000" dirty="0"/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</a:tr>
              <a:tr h="161055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Lakes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42,320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176,400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--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0.013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50 to 100 years</a:t>
                      </a:r>
                      <a:endParaRPr lang="en-US" sz="1000" dirty="0"/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</a:tr>
              <a:tr h="161055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    Fresh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21,830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91,000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0.26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0.007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</a:tr>
              <a:tr h="161055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    Saline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20,490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85,400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--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0.006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</a:tr>
              <a:tr h="161055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Atmosphere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3,095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12,900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0.04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0.001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 days</a:t>
                      </a:r>
                      <a:endParaRPr lang="en-US" sz="1000" dirty="0"/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</a:tr>
              <a:tr h="161055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Swamp Water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2,752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11,470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0.03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0.0008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</a:tr>
              <a:tr h="161055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Rivers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509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2,120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0.006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0.0002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 to 6 months</a:t>
                      </a:r>
                      <a:endParaRPr lang="en-US" sz="1000" dirty="0"/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DB"/>
                    </a:solidFill>
                  </a:tcPr>
                </a:tc>
              </a:tr>
              <a:tr h="161055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Biological Water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269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1,120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0.003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0.0001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E6"/>
                    </a:solidFill>
                  </a:tcPr>
                </a:tc>
              </a:tr>
              <a:tr h="187712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Total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D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332,500,000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D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1,386,000,000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D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D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D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DB4"/>
                    </a:solidFill>
                  </a:tcPr>
                </a:tc>
              </a:tr>
              <a:tr h="175084">
                <a:tc gridSpan="5">
                  <a:txBody>
                    <a:bodyPr/>
                    <a:lstStyle/>
                    <a:p>
                      <a:r>
                        <a:rPr lang="en-US" sz="600" dirty="0"/>
                        <a:t>Source: </a:t>
                      </a:r>
                      <a:r>
                        <a:rPr lang="en-US" sz="600" dirty="0" err="1"/>
                        <a:t>Gleick</a:t>
                      </a:r>
                      <a:r>
                        <a:rPr lang="en-US" sz="600" dirty="0"/>
                        <a:t>, P. H., 1996: Water resources. In Encyclopedia of Climate and Weather, ed. by S. H. Schneider, Oxford University Press, New York, vol. 2, pp.817-823.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228600"/>
            <a:ext cx="4983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of Earth’s water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3316" y="4691744"/>
            <a:ext cx="7287992" cy="152400"/>
          </a:xfrm>
          <a:prstGeom prst="rect">
            <a:avLst/>
          </a:prstGeom>
          <a:solidFill>
            <a:srgbClr val="FFFF6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28004" y="4667252"/>
            <a:ext cx="7388684" cy="185056"/>
          </a:xfrm>
          <a:prstGeom prst="rect">
            <a:avLst/>
          </a:prstGeom>
          <a:noFill/>
          <a:ln w="1905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871" y="2463461"/>
            <a:ext cx="1504976" cy="362812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4038600" cy="599094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of Soil Profile 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3423" r="8152"/>
          <a:stretch/>
        </p:blipFill>
        <p:spPr bwMode="auto">
          <a:xfrm>
            <a:off x="22581" y="1489025"/>
            <a:ext cx="3547626" cy="474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7347" y="2324136"/>
            <a:ext cx="3836653" cy="344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5101591" y="1305906"/>
            <a:ext cx="43791" cy="55520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96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29" y="1219200"/>
            <a:ext cx="649682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3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Significant Events  (GSFC)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006D-820D-4622-A80F-9B6097EB7E8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438400" y="2743200"/>
            <a:ext cx="1905000" cy="19812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011045"/>
            <a:ext cx="7620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latin typeface="+mn-lt"/>
              </a:rPr>
              <a:t>FM Radiometer: LN2 Bucket Test</a:t>
            </a:r>
          </a:p>
        </p:txBody>
      </p:sp>
      <p:pic>
        <p:nvPicPr>
          <p:cNvPr id="10" name="Picture 2" descr="C:\Users\restep\AppData\Local\Microsoft\Windows\Temporary Internet Files\Content.Outlook\0L8MFAM7\DSCN12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10850" y="1828800"/>
            <a:ext cx="4938946" cy="3930471"/>
          </a:xfrm>
          <a:prstGeom prst="rect">
            <a:avLst/>
          </a:prstGeom>
          <a:noFill/>
        </p:spPr>
      </p:pic>
      <p:pic>
        <p:nvPicPr>
          <p:cNvPr id="13" name="Picture 3" descr="C:\Users\restep\AppData\Local\Microsoft\Windows\Temporary Internet Files\Content.Outlook\0L8MFAM7\DSCN12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983" y="1828801"/>
            <a:ext cx="4938944" cy="3930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006D-820D-4622-A80F-9B6097EB7E8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438400" y="2743200"/>
            <a:ext cx="1905000" cy="19812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011045"/>
            <a:ext cx="7620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latin typeface="+mn-lt"/>
              </a:rPr>
              <a:t>Radiometer System at TVAC Chamber 239 for Testing</a:t>
            </a:r>
          </a:p>
        </p:txBody>
      </p:sp>
      <p:pic>
        <p:nvPicPr>
          <p:cNvPr id="10" name="Picture 3" descr="C:\Users\restep\AppData\Local\Microsoft\Windows\Temporary Internet Files\Content.Outlook\0L8MFAM7\ResizedImage9513643044916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0556" y="1458471"/>
            <a:ext cx="8706120" cy="4910796"/>
          </a:xfrm>
          <a:prstGeom prst="rect">
            <a:avLst/>
          </a:prstGeom>
          <a:noFill/>
        </p:spPr>
      </p:pic>
      <p:pic>
        <p:nvPicPr>
          <p:cNvPr id="13" name="Picture 2" descr="C:\Users\restep\AppData\Local\Microsoft\Windows\Temporary Internet Files\Content.Outlook\0L8MFAM7\photo (4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78962" y="1117599"/>
            <a:ext cx="3129567" cy="3129567"/>
          </a:xfrm>
          <a:prstGeom prst="rect">
            <a:avLst/>
          </a:prstGeom>
          <a:noFill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Significant Events  (GSFC)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eoneill\Documents\old stuff\old pc\Old.F.Drive\images\soil_volume_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307" y="1064137"/>
            <a:ext cx="4800601" cy="223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81000" y="1219200"/>
            <a:ext cx="2743200" cy="2438400"/>
            <a:chOff x="5334000" y="3226750"/>
            <a:chExt cx="2743200" cy="2438400"/>
          </a:xfrm>
        </p:grpSpPr>
        <p:grpSp>
          <p:nvGrpSpPr>
            <p:cNvPr id="2" name="Group 1"/>
            <p:cNvGrpSpPr/>
            <p:nvPr/>
          </p:nvGrpSpPr>
          <p:grpSpPr>
            <a:xfrm>
              <a:off x="5334000" y="3226750"/>
              <a:ext cx="2743200" cy="2438400"/>
              <a:chOff x="5334000" y="3226750"/>
              <a:chExt cx="2743200" cy="2438400"/>
            </a:xfrm>
          </p:grpSpPr>
          <p:sp>
            <p:nvSpPr>
              <p:cNvPr id="4" name="Cube 3"/>
              <p:cNvSpPr/>
              <p:nvPr/>
            </p:nvSpPr>
            <p:spPr>
              <a:xfrm>
                <a:off x="5334000" y="3226750"/>
                <a:ext cx="2743200" cy="2438400"/>
              </a:xfrm>
              <a:prstGeom prst="cub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7" name="Picture 3" descr="C:\Users\peoneill\Documents\old stuff\old pc\Old.F.Drive\images\soil_volume_2D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0" y="3852730"/>
                <a:ext cx="2136588" cy="1812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7483978" y="4903150"/>
              <a:ext cx="381000" cy="150974"/>
            </a:xfrm>
            <a:prstGeom prst="rect">
              <a:avLst/>
            </a:prstGeom>
            <a:solidFill>
              <a:srgbClr val="968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2173" y="4509407"/>
            <a:ext cx="69327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Soil Moisture  =  </a:t>
            </a:r>
            <a:r>
              <a:rPr lang="en-US" b="1" u="sng" dirty="0" smtClean="0"/>
              <a:t>_Volume of water_____</a:t>
            </a:r>
          </a:p>
          <a:p>
            <a:r>
              <a:rPr lang="en-US" b="1" dirty="0" smtClean="0"/>
              <a:t>		  Volume of soil matrix</a:t>
            </a:r>
          </a:p>
          <a:p>
            <a:endParaRPr lang="en-US" b="1" dirty="0"/>
          </a:p>
          <a:p>
            <a:r>
              <a:rPr lang="en-US" b="1" dirty="0" smtClean="0"/>
              <a:t>Units are cm</a:t>
            </a:r>
            <a:r>
              <a:rPr lang="en-US" sz="2000" b="1" baseline="30000" dirty="0" smtClean="0"/>
              <a:t>3</a:t>
            </a:r>
            <a:r>
              <a:rPr lang="en-US" b="1" dirty="0" smtClean="0"/>
              <a:t> / cm</a:t>
            </a:r>
            <a:r>
              <a:rPr lang="en-US" sz="2000" b="1" baseline="30000" dirty="0" smtClean="0"/>
              <a:t>3</a:t>
            </a:r>
            <a:r>
              <a:rPr lang="en-US" b="1" dirty="0" smtClean="0"/>
              <a:t>  or m</a:t>
            </a:r>
            <a:r>
              <a:rPr lang="en-US" sz="2000" b="1" baseline="30000" dirty="0" smtClean="0"/>
              <a:t>3</a:t>
            </a:r>
            <a:r>
              <a:rPr lang="en-US" b="1" dirty="0" smtClean="0"/>
              <a:t> / m</a:t>
            </a:r>
            <a:r>
              <a:rPr lang="en-US" sz="2000" b="1" baseline="30000" dirty="0" smtClean="0"/>
              <a:t>3      </a:t>
            </a:r>
            <a:r>
              <a:rPr lang="en-US" b="1" dirty="0" smtClean="0"/>
              <a:t>[sometimes %] 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0000CC"/>
                </a:solidFill>
              </a:rPr>
              <a:t>Ex.  Volumetric soil moisture = 0.25 cm</a:t>
            </a:r>
            <a:r>
              <a:rPr lang="en-US" sz="2000" b="1" baseline="30000" dirty="0" smtClean="0">
                <a:solidFill>
                  <a:srgbClr val="0000CC"/>
                </a:solidFill>
              </a:rPr>
              <a:t>3</a:t>
            </a:r>
            <a:r>
              <a:rPr lang="en-US" b="1" dirty="0" smtClean="0">
                <a:solidFill>
                  <a:srgbClr val="0000CC"/>
                </a:solidFill>
              </a:rPr>
              <a:t>/cm</a:t>
            </a:r>
            <a:r>
              <a:rPr lang="en-US" sz="2000" b="1" baseline="30000" dirty="0" smtClean="0">
                <a:solidFill>
                  <a:srgbClr val="0000CC"/>
                </a:solidFill>
              </a:rPr>
              <a:t>3</a:t>
            </a:r>
            <a:r>
              <a:rPr lang="en-US" b="1" dirty="0" smtClean="0">
                <a:solidFill>
                  <a:srgbClr val="0000CC"/>
                </a:solidFill>
              </a:rPr>
              <a:t>  </a:t>
            </a:r>
            <a:r>
              <a:rPr lang="en-US" b="1" dirty="0">
                <a:solidFill>
                  <a:srgbClr val="0000CC"/>
                </a:solidFill>
              </a:rPr>
              <a:t>or 0.25 </a:t>
            </a:r>
            <a:r>
              <a:rPr lang="en-US" b="1" dirty="0" smtClean="0">
                <a:solidFill>
                  <a:srgbClr val="0000CC"/>
                </a:solidFill>
              </a:rPr>
              <a:t>m</a:t>
            </a:r>
            <a:r>
              <a:rPr lang="en-US" sz="2000" b="1" baseline="30000" dirty="0" smtClean="0">
                <a:solidFill>
                  <a:srgbClr val="0000CC"/>
                </a:solidFill>
              </a:rPr>
              <a:t>3</a:t>
            </a:r>
            <a:r>
              <a:rPr lang="en-US" b="1" dirty="0" smtClean="0">
                <a:solidFill>
                  <a:srgbClr val="0000CC"/>
                </a:solidFill>
              </a:rPr>
              <a:t>/m</a:t>
            </a:r>
            <a:r>
              <a:rPr lang="en-US" sz="2000" b="1" baseline="30000" dirty="0" smtClean="0">
                <a:solidFill>
                  <a:srgbClr val="0000CC"/>
                </a:solidFill>
              </a:rPr>
              <a:t>3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</a:p>
          <a:p>
            <a:r>
              <a:rPr lang="en-US" b="1" dirty="0">
                <a:solidFill>
                  <a:srgbClr val="0000CC"/>
                </a:solidFill>
              </a:rPr>
              <a:t>	</a:t>
            </a:r>
            <a:r>
              <a:rPr lang="en-US" b="1" dirty="0" smtClean="0">
                <a:solidFill>
                  <a:srgbClr val="0000CC"/>
                </a:solidFill>
              </a:rPr>
              <a:t>			or 25%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4935" y="37338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1 m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1650" y="319169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1 m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1325" y="205828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1 m 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381000" y="3918466"/>
            <a:ext cx="63393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23354" y="3918466"/>
            <a:ext cx="63393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86744" y="3481098"/>
            <a:ext cx="221925" cy="2527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179227" y="3074506"/>
            <a:ext cx="208953" cy="2219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2"/>
          </p:cNvCxnSpPr>
          <p:nvPr/>
        </p:nvCxnSpPr>
        <p:spPr>
          <a:xfrm flipH="1">
            <a:off x="3396550" y="2427617"/>
            <a:ext cx="1" cy="5349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0"/>
          </p:cNvCxnSpPr>
          <p:nvPr/>
        </p:nvCxnSpPr>
        <p:spPr>
          <a:xfrm flipV="1">
            <a:off x="3396551" y="1213143"/>
            <a:ext cx="1" cy="8451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77"/>
          <p:cNvSpPr txBox="1">
            <a:spLocks noChangeArrowheads="1"/>
          </p:cNvSpPr>
          <p:nvPr/>
        </p:nvSpPr>
        <p:spPr bwMode="auto">
          <a:xfrm>
            <a:off x="2165576" y="228600"/>
            <a:ext cx="44196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What is Soil Moisture?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272" y="3360032"/>
            <a:ext cx="1444262" cy="111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0" y="3360657"/>
            <a:ext cx="1447800" cy="11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5277" y="4482193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93300"/>
                </a:solidFill>
                <a:latin typeface="Comic Sans MS" pitchFamily="66" charset="0"/>
              </a:rPr>
              <a:t>v</a:t>
            </a:r>
            <a:r>
              <a:rPr lang="en-US" sz="1200" b="1" dirty="0" smtClean="0">
                <a:solidFill>
                  <a:srgbClr val="993300"/>
                </a:solidFill>
                <a:latin typeface="Comic Sans MS" pitchFamily="66" charset="0"/>
              </a:rPr>
              <a:t>ery wet ...</a:t>
            </a:r>
            <a:endParaRPr lang="en-US" sz="12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59012" y="4485207"/>
            <a:ext cx="1090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93300"/>
                </a:solidFill>
                <a:latin typeface="Comic Sans MS" pitchFamily="66" charset="0"/>
              </a:rPr>
              <a:t>v</a:t>
            </a:r>
            <a:r>
              <a:rPr lang="en-US" sz="1200" b="1" dirty="0" smtClean="0">
                <a:solidFill>
                  <a:srgbClr val="993300"/>
                </a:solidFill>
                <a:latin typeface="Comic Sans MS" pitchFamily="66" charset="0"/>
              </a:rPr>
              <a:t>ery dry ...</a:t>
            </a:r>
            <a:endParaRPr lang="en-US" sz="12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0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Significant Progress 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(JPL)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006D-820D-4622-A80F-9B6097EB7E8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0417" name="Picture 1" descr="C:\Users\restep\Desktop\misc\Desktop\SMAP\SMAP MSR\2013\May\DSCN19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1805050"/>
            <a:ext cx="5257800" cy="3943350"/>
          </a:xfrm>
          <a:prstGeom prst="rect">
            <a:avLst/>
          </a:prstGeom>
          <a:noFill/>
        </p:spPr>
      </p:pic>
      <p:pic>
        <p:nvPicPr>
          <p:cNvPr id="60418" name="Picture 2" descr="C:\Users\restep\Desktop\misc\Desktop\SMAP\SMAP MSR\2013\May\DSCN19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86400" y="1316175"/>
            <a:ext cx="3454400" cy="2590800"/>
          </a:xfrm>
          <a:prstGeom prst="rect">
            <a:avLst/>
          </a:prstGeom>
          <a:noFill/>
        </p:spPr>
      </p:pic>
      <p:pic>
        <p:nvPicPr>
          <p:cNvPr id="60419" name="Picture 3" descr="C:\Users\restep\Desktop\misc\Desktop\SMAP\SMAP MSR\2013\May\photo 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96100" y="3962400"/>
            <a:ext cx="3048000" cy="2286000"/>
          </a:xfrm>
          <a:prstGeom prst="rect">
            <a:avLst/>
          </a:prstGeom>
          <a:noFill/>
        </p:spPr>
      </p:pic>
      <p:pic>
        <p:nvPicPr>
          <p:cNvPr id="60420" name="Picture 4" descr="C:\Users\restep\Desktop\misc\Desktop\SMAP\SMAP MSR\2013\May\photo 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86400" y="3962400"/>
            <a:ext cx="1047750" cy="1397000"/>
          </a:xfrm>
          <a:prstGeom prst="rect">
            <a:avLst/>
          </a:prstGeom>
          <a:noFill/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09600" y="1211300"/>
            <a:ext cx="4343400" cy="378025"/>
          </a:xfrm>
          <a:prstGeom prst="rect">
            <a:avLst/>
          </a:prstGeom>
        </p:spPr>
        <p:txBody>
          <a:bodyPr vert="horz" lIns="91440" tIns="45720" rIns="91429" bIns="45714" rtlCol="0">
            <a:normAutofit/>
          </a:bodyPr>
          <a:lstStyle/>
          <a:p>
            <a:pPr marL="0" marR="0" lvl="0" indent="-342860" algn="ctr" defTabSz="91429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Times New Roman" pitchFamily="18" charset="0"/>
              </a:rPr>
              <a:t>Post-Ship Setup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Times New Roman" pitchFamily="18" charset="0"/>
              </a:rPr>
              <a:t> and Test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Times New Roman" pitchFamily="18" charset="0"/>
              </a:rPr>
              <a:t>– May </a:t>
            </a:r>
            <a:r>
              <a:rPr lang="en-US" b="1" dirty="0" smtClean="0">
                <a:ea typeface="ＭＳ Ｐゴシック" charset="-128"/>
                <a:cs typeface="Times New Roman" pitchFamily="18" charset="0"/>
              </a:rPr>
              <a:t>6-10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Times New Roman" pitchFamily="18" charset="0"/>
              </a:rPr>
              <a:t>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estep\AppData\Local\Microsoft\Windows\Temporary Internet Files\Content.Outlook\0L8MFAM7\radiometer installation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1219200"/>
            <a:ext cx="6680547" cy="50104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285749"/>
            <a:ext cx="761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Radiometer installed on the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at JPL  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1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09600" y="1295400"/>
            <a:ext cx="792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</a:rPr>
              <a:t>Interested in joining </a:t>
            </a:r>
            <a:r>
              <a:rPr lang="en-US" sz="2000" b="1" dirty="0" smtClean="0">
                <a:solidFill>
                  <a:srgbClr val="FF0000"/>
                </a:solidFill>
              </a:rPr>
              <a:t>a </a:t>
            </a:r>
            <a:r>
              <a:rPr lang="en-US" sz="2000" b="1" dirty="0">
                <a:solidFill>
                  <a:srgbClr val="FF0000"/>
                </a:solidFill>
              </a:rPr>
              <a:t>SMAP Working Group?</a:t>
            </a:r>
            <a:endParaRPr lang="en-US" sz="2000" b="1" dirty="0"/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2000" dirty="0"/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/>
              <a:t>Sign up </a:t>
            </a:r>
            <a:r>
              <a:rPr lang="en-US" sz="2000" b="1" dirty="0" smtClean="0"/>
              <a:t>at   </a:t>
            </a:r>
            <a:r>
              <a:rPr lang="en-US" sz="2000" b="1" i="1" dirty="0">
                <a:solidFill>
                  <a:schemeClr val="accent2"/>
                </a:solidFill>
                <a:hlinkClick r:id="rId2"/>
              </a:rPr>
              <a:t>http://smap.jpl.nasa.gov/science/wgroups</a:t>
            </a:r>
            <a:endParaRPr lang="en-US" sz="2000" b="1" i="1" dirty="0">
              <a:solidFill>
                <a:schemeClr val="accent2"/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/>
              <a:t>  </a:t>
            </a:r>
            <a:endParaRPr lang="en-US" sz="2000" b="1" dirty="0" smtClean="0"/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800" b="1" dirty="0"/>
          </a:p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/>
              <a:t>Algorithms Working Group (AWG)</a:t>
            </a:r>
          </a:p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/>
              <a:t>Calibration &amp; Validation Working Group (CVWG)</a:t>
            </a:r>
          </a:p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/>
              <a:t>Radio-Frequency Interference Working Group (RFIWG)</a:t>
            </a:r>
          </a:p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/>
              <a:t>Applications Working Group (</a:t>
            </a:r>
            <a:r>
              <a:rPr lang="en-US" sz="2000" b="1" dirty="0" err="1" smtClean="0"/>
              <a:t>AppWG</a:t>
            </a:r>
            <a:r>
              <a:rPr lang="en-US" sz="2000" b="1" dirty="0"/>
              <a:t>)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i="1" dirty="0">
              <a:solidFill>
                <a:schemeClr val="accent2"/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b="1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21"/>
          <p:cNvSpPr txBox="1">
            <a:spLocks noChangeArrowheads="1"/>
          </p:cNvSpPr>
          <p:nvPr/>
        </p:nvSpPr>
        <p:spPr bwMode="auto">
          <a:xfrm>
            <a:off x="930778" y="25638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Anthropogenic Radio-Frequency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Interference (RFI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2765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8013" y="3140248"/>
            <a:ext cx="47259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11"/>
          <p:cNvSpPr txBox="1">
            <a:spLocks noChangeArrowheads="1"/>
          </p:cNvSpPr>
          <p:nvPr/>
        </p:nvSpPr>
        <p:spPr bwMode="auto">
          <a:xfrm>
            <a:off x="6400800" y="1447800"/>
            <a:ext cx="24384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RFI is evident </a:t>
            </a:r>
          </a:p>
          <a:p>
            <a:r>
              <a:rPr lang="en-US" b="1" dirty="0">
                <a:solidFill>
                  <a:srgbClr val="000000"/>
                </a:solidFill>
              </a:rPr>
              <a:t>and wide-spread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00000"/>
                </a:solidFill>
              </a:rPr>
              <a:t>(Data </a:t>
            </a:r>
            <a:r>
              <a:rPr lang="en-US" b="1" dirty="0" smtClean="0">
                <a:solidFill>
                  <a:srgbClr val="000000"/>
                </a:solidFill>
              </a:rPr>
              <a:t>from SMOS</a:t>
            </a:r>
            <a:r>
              <a:rPr lang="en-US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7654" name="TextBox 12"/>
          <p:cNvSpPr txBox="1">
            <a:spLocks noChangeArrowheads="1"/>
          </p:cNvSpPr>
          <p:nvPr/>
        </p:nvSpPr>
        <p:spPr bwMode="auto">
          <a:xfrm>
            <a:off x="102552" y="5722832"/>
            <a:ext cx="4207378" cy="830997"/>
          </a:xfrm>
          <a:prstGeom prst="rect">
            <a:avLst/>
          </a:prstGeom>
          <a:solidFill>
            <a:srgbClr val="92D050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SMAP is taking aggressive measures to detect and mitigate RFI in its instrument and data processing designs.</a:t>
            </a:r>
          </a:p>
        </p:txBody>
      </p:sp>
      <p:pic>
        <p:nvPicPr>
          <p:cNvPr id="27655" name="Picture 11" descr="Untitled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" y="990601"/>
            <a:ext cx="587625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6" y="1371600"/>
            <a:ext cx="9220200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285749"/>
            <a:ext cx="761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Candidate Global SMAP Cal/Val Sites  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93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7619"/>
            <a:ext cx="8686800" cy="2927181"/>
          </a:xfrm>
        </p:spPr>
        <p:txBody>
          <a:bodyPr/>
          <a:lstStyle/>
          <a:p>
            <a:pPr lvl="0"/>
            <a:r>
              <a:rPr lang="en-US" sz="2200" b="1" dirty="0" smtClean="0">
                <a:solidFill>
                  <a:srgbClr val="0000CC"/>
                </a:solidFill>
              </a:rPr>
              <a:t>Pre-Launch objectives:</a:t>
            </a:r>
            <a:endParaRPr lang="en-US" sz="2200" b="1" dirty="0">
              <a:solidFill>
                <a:srgbClr val="0000CC"/>
              </a:solidFill>
            </a:endParaRPr>
          </a:p>
          <a:p>
            <a:pPr lvl="1"/>
            <a:r>
              <a:rPr lang="en-US" sz="1800" b="1" dirty="0" smtClean="0"/>
              <a:t>Acquire </a:t>
            </a:r>
            <a:r>
              <a:rPr lang="en-US" sz="1800" b="1" dirty="0"/>
              <a:t>and process data with which to calibrate, test, and improve models and algorithms used for retrieving SMAP science data </a:t>
            </a:r>
            <a:r>
              <a:rPr lang="en-US" sz="1800" b="1" dirty="0" smtClean="0"/>
              <a:t>products</a:t>
            </a:r>
            <a:endParaRPr lang="en-US" sz="1800" b="1" dirty="0"/>
          </a:p>
          <a:p>
            <a:pPr lvl="1"/>
            <a:r>
              <a:rPr lang="en-US" sz="1800" b="1" dirty="0" smtClean="0"/>
              <a:t>Develop and test the infrastructure and protocols for post-launch validation; this includes establishing an in situ observation strategy for the post-launch phase</a:t>
            </a:r>
          </a:p>
          <a:p>
            <a:pPr lvl="0">
              <a:spcBef>
                <a:spcPts val="180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0000CC"/>
                </a:solidFill>
              </a:rPr>
              <a:t>Post-Launch objectives:</a:t>
            </a:r>
            <a:endParaRPr lang="en-US" sz="2200" b="1" dirty="0">
              <a:solidFill>
                <a:srgbClr val="0000CC"/>
              </a:solidFill>
            </a:endParaRPr>
          </a:p>
          <a:p>
            <a:pPr lvl="1"/>
            <a:r>
              <a:rPr lang="en-US" sz="1800" b="1" dirty="0" smtClean="0"/>
              <a:t>Verify </a:t>
            </a:r>
            <a:r>
              <a:rPr lang="en-US" sz="1800" b="1" dirty="0"/>
              <a:t>and improve the performance of the science </a:t>
            </a:r>
            <a:r>
              <a:rPr lang="en-US" sz="1800" b="1" dirty="0" smtClean="0"/>
              <a:t>algorithms</a:t>
            </a:r>
            <a:endParaRPr lang="en-US" sz="1800" b="1" dirty="0"/>
          </a:p>
          <a:p>
            <a:pPr lvl="1"/>
            <a:r>
              <a:rPr lang="en-US" sz="1800" b="1" dirty="0" smtClean="0"/>
              <a:t>Validate accuracies </a:t>
            </a:r>
            <a:r>
              <a:rPr lang="en-US" sz="1800" b="1" dirty="0"/>
              <a:t>of the science data </a:t>
            </a:r>
            <a:r>
              <a:rPr lang="en-US" sz="1800" b="1" dirty="0" smtClean="0"/>
              <a:t>products as specified in L1 Requirements</a:t>
            </a:r>
            <a:endParaRPr lang="en-US" sz="18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70377" cy="54451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Cal/Val Objectives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56"/>
          <p:cNvSpPr txBox="1">
            <a:spLocks noChangeArrowheads="1"/>
          </p:cNvSpPr>
          <p:nvPr/>
        </p:nvSpPr>
        <p:spPr bwMode="auto">
          <a:xfrm>
            <a:off x="1220287" y="5955183"/>
            <a:ext cx="2873376" cy="28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r"/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tabLst>
                <a:tab pos="228600" algn="r"/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28600" algn="r"/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28600" algn="r"/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28600" algn="r"/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228600" algn="r"/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228600" algn="r"/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228600" algn="r"/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228600" algn="r"/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tabLst>
                <a:tab pos="287338" algn="l"/>
              </a:tabLst>
            </a:pPr>
            <a:r>
              <a:rPr lang="en-US" sz="1200" baseline="30000" dirty="0" smtClean="0">
                <a:latin typeface="Arial" pitchFamily="34" charset="0"/>
                <a:cs typeface="Arial" pitchFamily="34" charset="0"/>
              </a:rPr>
              <a:t>(1)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North of 45N latitude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oup 5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016857"/>
              </p:ext>
            </p:extLst>
          </p:nvPr>
        </p:nvGraphicFramePr>
        <p:xfrm>
          <a:off x="1295401" y="4341495"/>
          <a:ext cx="5791200" cy="1569720"/>
        </p:xfrm>
        <a:graphic>
          <a:graphicData uri="http://schemas.openxmlformats.org/drawingml/2006/table">
            <a:tbl>
              <a:tblPr/>
              <a:tblGrid>
                <a:gridCol w="1633116"/>
                <a:gridCol w="2086388"/>
                <a:gridCol w="2071696"/>
              </a:tblGrid>
              <a:tr h="1797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Requirement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Baseline Mission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Soil Moisture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00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Freeze/Thaw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00">
                        <a:alpha val="63137"/>
                      </a:srgbClr>
                    </a:solidFill>
                  </a:tcPr>
                </a:tc>
              </a:tr>
              <a:tr h="1626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10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0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00">
                        <a:alpha val="36863"/>
                      </a:srgbClr>
                    </a:solidFill>
                  </a:tcPr>
                </a:tc>
              </a:tr>
              <a:tr h="269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Refresh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0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days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(1)</a:t>
                      </a:r>
                      <a:endParaRPr kumimoji="0" lang="en-US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00">
                        <a:alpha val="36863"/>
                      </a:srgbClr>
                    </a:solidFill>
                  </a:tcPr>
                </a:tc>
              </a:tr>
              <a:tr h="282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Accuracy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0.04  [cm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/cm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]  (1-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0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80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%  [binary classification]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00">
                        <a:alpha val="36863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6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1112" y="228600"/>
            <a:ext cx="306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 Needs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610600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Clr>
                <a:srgbClr val="0000CC"/>
              </a:buClr>
              <a:buSzPct val="137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CC"/>
                </a:solidFill>
              </a:rPr>
              <a:t>  All baseline SMAP products have associated algorithm(s) which</a:t>
            </a:r>
          </a:p>
          <a:p>
            <a:pPr>
              <a:spcAft>
                <a:spcPts val="900"/>
              </a:spcAft>
              <a:buClr>
                <a:srgbClr val="0000CC"/>
              </a:buClr>
              <a:buSzPct val="137000"/>
            </a:pPr>
            <a:r>
              <a:rPr lang="en-US" sz="2000" b="1" dirty="0" smtClean="0">
                <a:solidFill>
                  <a:srgbClr val="0000CC"/>
                </a:solidFill>
              </a:rPr>
              <a:t>   require a variety of ancillary data to meet retrieval accuracies:</a:t>
            </a:r>
          </a:p>
          <a:p>
            <a:pPr>
              <a:spcAft>
                <a:spcPts val="600"/>
              </a:spcAft>
              <a:buClr>
                <a:srgbClr val="0000CC"/>
              </a:buClr>
              <a:buSzPct val="137000"/>
            </a:pPr>
            <a:r>
              <a:rPr lang="en-US" b="1" dirty="0" smtClean="0">
                <a:solidFill>
                  <a:srgbClr val="0000CC"/>
                </a:solidFill>
              </a:rPr>
              <a:t>    </a:t>
            </a:r>
            <a:r>
              <a:rPr lang="en-US" b="1" dirty="0" smtClean="0"/>
              <a:t>--   0.04 cm</a:t>
            </a:r>
            <a:r>
              <a:rPr lang="en-US" b="1" baseline="30000" dirty="0" smtClean="0"/>
              <a:t>3</a:t>
            </a:r>
            <a:r>
              <a:rPr lang="en-US" b="1" dirty="0" smtClean="0"/>
              <a:t>/cm</a:t>
            </a:r>
            <a:r>
              <a:rPr lang="en-US" b="1" baseline="30000" dirty="0" smtClean="0"/>
              <a:t>3</a:t>
            </a:r>
            <a:r>
              <a:rPr lang="en-US" b="1" dirty="0" smtClean="0"/>
              <a:t> for soil moisture within SMAP land mask</a:t>
            </a:r>
          </a:p>
          <a:p>
            <a:pPr>
              <a:spcAft>
                <a:spcPts val="600"/>
              </a:spcAft>
              <a:buClr>
                <a:srgbClr val="0000CC"/>
              </a:buClr>
              <a:buSzPct val="137000"/>
            </a:pPr>
            <a:r>
              <a:rPr lang="en-US" b="1" dirty="0" smtClean="0"/>
              <a:t>    --   80% classification accuracy for binary F/T in boreal latitudes</a:t>
            </a:r>
          </a:p>
          <a:p>
            <a:pPr>
              <a:spcAft>
                <a:spcPts val="0"/>
              </a:spcAft>
              <a:buClr>
                <a:srgbClr val="0000CC"/>
              </a:buClr>
              <a:buSzPct val="137000"/>
            </a:pPr>
            <a:endParaRPr lang="en-US" b="1" dirty="0"/>
          </a:p>
          <a:p>
            <a:pPr>
              <a:spcAft>
                <a:spcPts val="0"/>
              </a:spcAft>
              <a:buClr>
                <a:srgbClr val="0000CC"/>
              </a:buClr>
              <a:buSzPct val="137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CC"/>
                </a:solidFill>
              </a:rPr>
              <a:t>  Areas of snow/ice, frozen ground, mountainous topography, open </a:t>
            </a:r>
          </a:p>
          <a:p>
            <a:pPr>
              <a:spcAft>
                <a:spcPts val="0"/>
              </a:spcAft>
              <a:buClr>
                <a:srgbClr val="0000CC"/>
              </a:buClr>
              <a:buSzPct val="137000"/>
            </a:pPr>
            <a:r>
              <a:rPr lang="en-US" sz="2000" b="1" dirty="0" smtClean="0">
                <a:solidFill>
                  <a:srgbClr val="0000CC"/>
                </a:solidFill>
              </a:rPr>
              <a:t>   water, urban areas, and dense vegetation (&gt; 5 kg/m</a:t>
            </a:r>
            <a:r>
              <a:rPr lang="en-US" sz="2000" b="1" baseline="30000" dirty="0" smtClean="0">
                <a:solidFill>
                  <a:srgbClr val="0000CC"/>
                </a:solidFill>
              </a:rPr>
              <a:t>2</a:t>
            </a:r>
            <a:r>
              <a:rPr lang="en-US" sz="2000" b="1" dirty="0" smtClean="0">
                <a:solidFill>
                  <a:srgbClr val="0000CC"/>
                </a:solidFill>
              </a:rPr>
              <a:t>) are excluded</a:t>
            </a:r>
          </a:p>
          <a:p>
            <a:pPr>
              <a:spcAft>
                <a:spcPts val="0"/>
              </a:spcAft>
              <a:buClr>
                <a:srgbClr val="0000CC"/>
              </a:buClr>
              <a:buSzPct val="137000"/>
            </a:pPr>
            <a:r>
              <a:rPr lang="en-US" sz="2000" b="1" dirty="0" smtClean="0">
                <a:solidFill>
                  <a:srgbClr val="0000CC"/>
                </a:solidFill>
              </a:rPr>
              <a:t>   from SM accuracy statistics</a:t>
            </a:r>
          </a:p>
          <a:p>
            <a:pPr>
              <a:spcAft>
                <a:spcPts val="0"/>
              </a:spcAft>
              <a:buClr>
                <a:srgbClr val="0000CC"/>
              </a:buClr>
              <a:buSzPct val="137000"/>
            </a:pPr>
            <a:r>
              <a:rPr lang="en-US" b="1" dirty="0" smtClean="0">
                <a:solidFill>
                  <a:srgbClr val="000000"/>
                </a:solidFill>
              </a:rPr>
              <a:t> </a:t>
            </a:r>
          </a:p>
          <a:p>
            <a:pPr>
              <a:spcAft>
                <a:spcPts val="900"/>
              </a:spcAft>
              <a:buClr>
                <a:srgbClr val="0000CC"/>
              </a:buClr>
              <a:buSzPct val="137000"/>
              <a:buFont typeface="Arial" pitchFamily="34" charset="0"/>
              <a:buChar char="•"/>
            </a:pP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 Static ancillary data do not change during mission </a:t>
            </a:r>
          </a:p>
          <a:p>
            <a:pPr>
              <a:spcAft>
                <a:spcPts val="600"/>
              </a:spcAft>
              <a:buClr>
                <a:srgbClr val="0000CC"/>
              </a:buClr>
              <a:buSzPct val="137000"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  --  permanent masks (land/water/forest/urban/mountain), DEM, soils</a:t>
            </a:r>
          </a:p>
          <a:p>
            <a:pPr>
              <a:spcAft>
                <a:spcPts val="600"/>
              </a:spcAft>
              <a:buClr>
                <a:srgbClr val="0000CC"/>
              </a:buClr>
              <a:buSzPct val="137000"/>
            </a:pPr>
            <a:endParaRPr lang="en-US" b="1" dirty="0" smtClean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  <a:buClr>
                <a:srgbClr val="0000CC"/>
              </a:buClr>
              <a:buSzPct val="137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  </a:t>
            </a:r>
            <a:r>
              <a:rPr lang="en-US" sz="2000" b="1" dirty="0" smtClean="0">
                <a:solidFill>
                  <a:srgbClr val="0000CC"/>
                </a:solidFill>
              </a:rPr>
              <a:t>Dynamic ancillary data require periodic updates ranging from daily</a:t>
            </a:r>
          </a:p>
          <a:p>
            <a:pPr>
              <a:spcAft>
                <a:spcPts val="900"/>
              </a:spcAft>
              <a:buClr>
                <a:srgbClr val="0000CC"/>
              </a:buClr>
              <a:buSzPct val="137000"/>
            </a:pPr>
            <a:r>
              <a:rPr lang="en-US" sz="2000" b="1" dirty="0" smtClean="0">
                <a:solidFill>
                  <a:srgbClr val="0000CC"/>
                </a:solidFill>
              </a:rPr>
              <a:t>   to seasonally </a:t>
            </a: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00CC"/>
                </a:solidFill>
              </a:rPr>
              <a:t>    </a:t>
            </a:r>
            <a:r>
              <a:rPr lang="en-US" b="1" dirty="0" smtClean="0"/>
              <a:t>--  soil T, precipitation, vegetation, surface roughness, land cover</a:t>
            </a:r>
            <a:endParaRPr lang="en-US" b="1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992580" y="228600"/>
            <a:ext cx="5334000" cy="5925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Ancillary Parameter Choices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charset="-128"/>
              <a:cs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21342" y="1362340"/>
          <a:ext cx="6551057" cy="5261187"/>
        </p:xfrm>
        <a:graphic>
          <a:graphicData uri="http://schemas.openxmlformats.org/drawingml/2006/table">
            <a:tbl>
              <a:tblPr/>
              <a:tblGrid>
                <a:gridCol w="587346"/>
                <a:gridCol w="2555031"/>
                <a:gridCol w="3408680"/>
              </a:tblGrid>
              <a:tr h="366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 dirty="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Soil Temperature</a:t>
                      </a:r>
                      <a:endParaRPr lang="en-US" sz="1300" dirty="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GMAO or ECMWF forecast temperatures (TBD)</a:t>
                      </a:r>
                      <a:endParaRPr lang="en-US" sz="1300" dirty="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20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Surface Air Temperature</a:t>
                      </a:r>
                      <a:endParaRPr lang="en-US" sz="1300" dirty="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GMAO or ECMWF forecast temperatures (TBD</a:t>
                      </a:r>
                      <a:r>
                        <a:rPr lang="en-US" sz="1300" b="1" dirty="0" smtClean="0">
                          <a:latin typeface="Times New Roman"/>
                          <a:ea typeface="Calibri"/>
                          <a:cs typeface="Arial"/>
                        </a:rPr>
                        <a:t>);  FLUXNET</a:t>
                      </a:r>
                      <a:r>
                        <a:rPr lang="en-US" sz="1300" b="1" baseline="0" dirty="0" smtClean="0">
                          <a:latin typeface="Times New Roman"/>
                          <a:ea typeface="Calibri"/>
                          <a:cs typeface="Arial"/>
                        </a:rPr>
                        <a:t> towers for F/T</a:t>
                      </a:r>
                      <a:endParaRPr lang="en-US" sz="1300" dirty="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US" sz="1200" dirty="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Vegetation Water Content  (VWC)</a:t>
                      </a:r>
                      <a:endParaRPr lang="en-US" sz="1300" dirty="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MODIS NDVI   </a:t>
                      </a:r>
                      <a:r>
                        <a:rPr lang="en-US" sz="1300" b="1" dirty="0" smtClean="0">
                          <a:latin typeface="Times New Roman"/>
                          <a:ea typeface="Calibri"/>
                          <a:cs typeface="Arial"/>
                        </a:rPr>
                        <a:t>[Tom Jackson &amp; R</a:t>
                      </a: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. </a:t>
                      </a:r>
                      <a:r>
                        <a:rPr lang="en-US" sz="1300" b="1" dirty="0" smtClean="0">
                          <a:latin typeface="Times New Roman"/>
                          <a:ea typeface="Calibri"/>
                          <a:cs typeface="Arial"/>
                        </a:rPr>
                        <a:t>Hunt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latin typeface="Times New Roman"/>
                          <a:ea typeface="Calibri"/>
                          <a:cs typeface="Arial"/>
                        </a:rPr>
                        <a:t>                                                        </a:t>
                      </a: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approach]</a:t>
                      </a:r>
                      <a:endParaRPr lang="en-US" sz="1300" dirty="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</a:tr>
              <a:tr h="5503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20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Sand &amp; Clay fraction</a:t>
                      </a:r>
                      <a:endParaRPr lang="en-US" sz="1300" dirty="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latin typeface="Times New Roman"/>
                          <a:ea typeface="Calibri"/>
                          <a:cs typeface="Arial"/>
                        </a:rPr>
                        <a:t>Combination of HWSD </a:t>
                      </a: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(global), regional data sets (STATSGO-US, ASRIS-Australia, NSD-Canada), FAO</a:t>
                      </a:r>
                      <a:endParaRPr lang="en-US" sz="1300" dirty="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</a:tr>
              <a:tr h="1834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20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Arial"/>
                        </a:rPr>
                        <a:t>Urban Area</a:t>
                      </a:r>
                      <a:endParaRPr lang="en-US" sz="130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GRUMP data set – Columbia University</a:t>
                      </a:r>
                      <a:endParaRPr lang="en-US" sz="1300" dirty="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</a:tr>
              <a:tr h="733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6</a:t>
                      </a:r>
                      <a:endParaRPr lang="en-US" sz="120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Arial"/>
                        </a:rPr>
                        <a:t>Open Water Fraction</a:t>
                      </a:r>
                      <a:endParaRPr lang="en-US" sz="130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a priori static water fraction from MODIS MOD44W to be used in conjunction with open water fraction from SMAP </a:t>
                      </a:r>
                      <a:r>
                        <a:rPr lang="en-US" sz="1300" b="1" dirty="0" err="1">
                          <a:latin typeface="Times New Roman"/>
                          <a:ea typeface="Calibri"/>
                          <a:cs typeface="Arial"/>
                        </a:rPr>
                        <a:t>HiRes</a:t>
                      </a: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 radar</a:t>
                      </a:r>
                      <a:endParaRPr lang="en-US" sz="1300" dirty="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120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Arial"/>
                        </a:rPr>
                        <a:t>Crop Type</a:t>
                      </a:r>
                      <a:endParaRPr lang="en-US" sz="130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combination of USDA Cropland Data Layer, AAFC-Canada, </a:t>
                      </a:r>
                      <a:r>
                        <a:rPr lang="en-US" sz="1300" b="1" dirty="0" err="1">
                          <a:latin typeface="Times New Roman"/>
                          <a:ea typeface="Calibri"/>
                          <a:cs typeface="Arial"/>
                        </a:rPr>
                        <a:t>Ecoclimap</a:t>
                      </a: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-Europe </a:t>
                      </a:r>
                      <a:endParaRPr lang="en-US" sz="1300" dirty="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8</a:t>
                      </a:r>
                      <a:endParaRPr lang="en-US" sz="120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Arial"/>
                        </a:rPr>
                        <a:t>Land Cover Class</a:t>
                      </a:r>
                      <a:endParaRPr lang="en-US" sz="130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MODIS IGBP; crop class will be further subdivided into four general crop types</a:t>
                      </a:r>
                      <a:endParaRPr lang="en-US" sz="1300" dirty="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120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Arial"/>
                        </a:rPr>
                        <a:t>Precipitation</a:t>
                      </a:r>
                      <a:endParaRPr lang="en-US" sz="130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ECMWF total precipitation </a:t>
                      </a:r>
                      <a:r>
                        <a:rPr lang="en-US" sz="1300" b="1" dirty="0" smtClean="0">
                          <a:latin typeface="Times New Roman"/>
                          <a:ea typeface="Calibri"/>
                          <a:cs typeface="Arial"/>
                        </a:rPr>
                        <a:t>forecasts  (with </a:t>
                      </a: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GPM once </a:t>
                      </a:r>
                      <a:r>
                        <a:rPr lang="en-US" sz="1300" b="1" dirty="0" smtClean="0">
                          <a:latin typeface="Times New Roman"/>
                          <a:ea typeface="Calibri"/>
                          <a:cs typeface="Arial"/>
                        </a:rPr>
                        <a:t>launched as possible supplement)</a:t>
                      </a:r>
                      <a:endParaRPr lang="en-US" sz="1300" dirty="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</a:tr>
              <a:tr h="1834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10</a:t>
                      </a:r>
                      <a:endParaRPr lang="en-US" sz="120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Arial"/>
                        </a:rPr>
                        <a:t>Snow</a:t>
                      </a:r>
                      <a:endParaRPr lang="en-US" sz="130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Snow &amp; Ice Mapping System (IMS) - NOAA</a:t>
                      </a:r>
                      <a:endParaRPr lang="en-US" sz="1300" dirty="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11</a:t>
                      </a:r>
                      <a:endParaRPr lang="en-US" sz="120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Mountainous </a:t>
                      </a:r>
                      <a:r>
                        <a:rPr lang="en-US" sz="1300" b="1" dirty="0" smtClean="0">
                          <a:latin typeface="Times New Roman"/>
                          <a:ea typeface="Calibri"/>
                          <a:cs typeface="Arial"/>
                        </a:rPr>
                        <a:t>Area  [DEM]</a:t>
                      </a:r>
                      <a:endParaRPr lang="en-US" sz="1300" dirty="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combination of SRTM, Alaska USGS DEM, Canada </a:t>
                      </a:r>
                      <a:r>
                        <a:rPr lang="en-US" sz="1300" b="1" dirty="0" err="1">
                          <a:latin typeface="Times New Roman"/>
                          <a:ea typeface="Calibri"/>
                          <a:cs typeface="Arial"/>
                        </a:rPr>
                        <a:t>Geobase</a:t>
                      </a: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 DEM, and GTOPO30 </a:t>
                      </a:r>
                      <a:endParaRPr lang="en-US" sz="1300" dirty="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</a:tr>
              <a:tr h="1834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12</a:t>
                      </a:r>
                      <a:endParaRPr lang="en-US" sz="120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Arial"/>
                        </a:rPr>
                        <a:t>Permanent Ice</a:t>
                      </a:r>
                      <a:endParaRPr lang="en-US" sz="130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MODIS IGBP</a:t>
                      </a:r>
                      <a:endParaRPr lang="en-US" sz="1300" dirty="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13</a:t>
                      </a:r>
                      <a:endParaRPr lang="en-US" sz="120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1">
                          <a:latin typeface="Times New Roman"/>
                          <a:ea typeface="Calibri"/>
                          <a:cs typeface="Arial"/>
                        </a:rPr>
                        <a:t>b</a:t>
                      </a:r>
                      <a:r>
                        <a:rPr lang="en-US" sz="1300" b="1">
                          <a:latin typeface="Times New Roman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1300" b="1" i="1">
                          <a:latin typeface="Times New Roman"/>
                          <a:ea typeface="Calibri"/>
                          <a:cs typeface="Arial"/>
                        </a:rPr>
                        <a:t>ω</a:t>
                      </a:r>
                      <a:r>
                        <a:rPr lang="en-US" sz="1300" b="1">
                          <a:latin typeface="Times New Roman"/>
                          <a:ea typeface="Calibri"/>
                          <a:cs typeface="Arial"/>
                        </a:rPr>
                        <a:t>, and </a:t>
                      </a:r>
                      <a:r>
                        <a:rPr lang="en-US" sz="1300" b="1" i="1">
                          <a:latin typeface="Times New Roman"/>
                          <a:ea typeface="Calibri"/>
                          <a:cs typeface="Arial"/>
                        </a:rPr>
                        <a:t>τ</a:t>
                      </a:r>
                      <a:r>
                        <a:rPr lang="en-US" sz="1300" b="1">
                          <a:latin typeface="Times New Roman"/>
                          <a:ea typeface="Calibri"/>
                          <a:cs typeface="Arial"/>
                        </a:rPr>
                        <a:t> Vegetation Parameters</a:t>
                      </a:r>
                      <a:endParaRPr lang="en-US" sz="130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land cover-driven table lookup  </a:t>
                      </a:r>
                      <a:endParaRPr lang="en-US" sz="1300" dirty="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</a:tr>
              <a:tr h="1834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14</a:t>
                      </a:r>
                      <a:endParaRPr lang="en-US" sz="120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1">
                          <a:latin typeface="Times New Roman"/>
                          <a:ea typeface="Calibri"/>
                          <a:cs typeface="Arial"/>
                        </a:rPr>
                        <a:t>h </a:t>
                      </a:r>
                      <a:r>
                        <a:rPr lang="en-US" sz="1300" b="1">
                          <a:latin typeface="Times New Roman"/>
                          <a:ea typeface="Calibri"/>
                          <a:cs typeface="Arial"/>
                        </a:rPr>
                        <a:t> Roughness Parameter</a:t>
                      </a:r>
                      <a:endParaRPr lang="en-US" sz="130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Arial"/>
                        </a:rPr>
                        <a:t>land cover-driven table lookup  </a:t>
                      </a:r>
                      <a:endParaRPr lang="en-US" sz="1300" dirty="0">
                        <a:latin typeface="CMU Serif Roman"/>
                        <a:ea typeface="Cambria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29174" y="1024070"/>
            <a:ext cx="6543226" cy="338554"/>
          </a:xfrm>
          <a:prstGeom prst="rect">
            <a:avLst/>
          </a:prstGeom>
          <a:solidFill>
            <a:srgbClr val="CCFFCC">
              <a:alpha val="50196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    Anticipated Primary Sources of Ancillary Parameters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219200" y="228600"/>
            <a:ext cx="6629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Flood and Drought Applications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5105400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b="1" u="sng" dirty="0">
                <a:latin typeface="Arial" pitchFamily="34" charset="0"/>
                <a:cs typeface="Arial" pitchFamily="34" charset="0"/>
              </a:rPr>
              <a:t>Current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 Empirical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Soil Moisture Indices Based on Rainfall and Air Temperature </a:t>
            </a:r>
          </a:p>
          <a:p>
            <a:r>
              <a:rPr lang="en-US" sz="17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  (By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Counties &gt;40 km and Climate Divisions &gt;55 km )</a:t>
            </a:r>
          </a:p>
          <a:p>
            <a:endParaRPr lang="en-US" sz="1700" b="1" dirty="0">
              <a:latin typeface="Arial" pitchFamily="34" charset="0"/>
              <a:cs typeface="Arial" pitchFamily="34" charset="0"/>
            </a:endParaRPr>
          </a:p>
          <a:p>
            <a:r>
              <a:rPr lang="en-US" sz="1700" b="1" u="sng" dirty="0">
                <a:latin typeface="Arial" pitchFamily="34" charset="0"/>
                <a:cs typeface="Arial" pitchFamily="34" charset="0"/>
              </a:rPr>
              <a:t>Future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:	SMAP Soil Moisture Direct Observations of Soil Moisture at 9 km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570413" y="1179513"/>
            <a:ext cx="4408487" cy="3659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60338" y="1187450"/>
            <a:ext cx="4364037" cy="365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28600" y="2514600"/>
            <a:ext cx="42672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9" descr="ff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Drough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24000"/>
            <a:ext cx="41148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65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99313" y="6597650"/>
            <a:ext cx="1905000" cy="228600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8849BD-2291-4856-B368-B72FA865FA90}" type="slidenum">
              <a:rPr lang="en-US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152400" y="6096000"/>
            <a:ext cx="25844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Herring, D. and R. Kannenberg: The mystery of the missing carbon, </a:t>
            </a:r>
            <a:r>
              <a:rPr lang="en-US" sz="1000" i="1"/>
              <a:t>NASA Earth Observatory</a:t>
            </a:r>
            <a:r>
              <a:rPr lang="en-US" sz="1000"/>
              <a:t>.</a:t>
            </a: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142875" y="5562600"/>
            <a:ext cx="2371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Goulden et al., 1998: Sensitivity of Boreal Forest Carbon Balance to Soil Thaw, </a:t>
            </a:r>
            <a:r>
              <a:rPr lang="en-US" sz="1000" i="1"/>
              <a:t>Science</a:t>
            </a:r>
            <a:r>
              <a:rPr lang="en-US" sz="1000"/>
              <a:t>, 279.</a:t>
            </a:r>
          </a:p>
        </p:txBody>
      </p:sp>
      <p:sp>
        <p:nvSpPr>
          <p:cNvPr id="23557" name="Text Box 13"/>
          <p:cNvSpPr txBox="1">
            <a:spLocks noChangeArrowheads="1"/>
          </p:cNvSpPr>
          <p:nvPr/>
        </p:nvSpPr>
        <p:spPr bwMode="auto">
          <a:xfrm>
            <a:off x="2895600" y="5334000"/>
            <a:ext cx="6019800" cy="1077913"/>
          </a:xfrm>
          <a:prstGeom prst="rect">
            <a:avLst/>
          </a:prstGeom>
          <a:solidFill>
            <a:srgbClr val="C5FFC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4200"/>
                </a:solidFill>
              </a:rPr>
              <a:t>A given location can be a net source or net sink of carbon, depending on </a:t>
            </a:r>
            <a:r>
              <a:rPr lang="en-US" sz="1600" b="1" dirty="0" smtClean="0">
                <a:solidFill>
                  <a:srgbClr val="004200"/>
                </a:solidFill>
              </a:rPr>
              <a:t>freeze / thaw </a:t>
            </a:r>
            <a:r>
              <a:rPr lang="en-US" sz="1600" b="1" dirty="0">
                <a:solidFill>
                  <a:srgbClr val="004200"/>
                </a:solidFill>
              </a:rPr>
              <a:t>date.  SMAP </a:t>
            </a:r>
            <a:r>
              <a:rPr lang="en-US" sz="1600" b="1" dirty="0" smtClean="0">
                <a:solidFill>
                  <a:srgbClr val="004200"/>
                </a:solidFill>
              </a:rPr>
              <a:t>freeze / thaw </a:t>
            </a:r>
            <a:r>
              <a:rPr lang="en-US" sz="1600" b="1" dirty="0">
                <a:solidFill>
                  <a:srgbClr val="004200"/>
                </a:solidFill>
              </a:rPr>
              <a:t>measurements can help reduce errors in the closing of the carbon budget.</a:t>
            </a:r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7315200" y="1295400"/>
            <a:ext cx="1752600" cy="954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C00000"/>
                </a:solidFill>
              </a:rPr>
              <a:t>Normal to late thaw (May): </a:t>
            </a:r>
          </a:p>
          <a:p>
            <a:pPr algn="ctr"/>
            <a:r>
              <a:rPr lang="en-US" sz="1400" b="1">
                <a:solidFill>
                  <a:srgbClr val="C00000"/>
                </a:solidFill>
              </a:rPr>
              <a:t>Carbon Source</a:t>
            </a:r>
          </a:p>
          <a:p>
            <a:pPr algn="ctr"/>
            <a:r>
              <a:rPr lang="en-US" sz="1400" b="1">
                <a:solidFill>
                  <a:srgbClr val="C00000"/>
                </a:solidFill>
              </a:rPr>
              <a:t>[1995, 1996, 1997] </a:t>
            </a:r>
          </a:p>
        </p:txBody>
      </p:sp>
      <p:pic>
        <p:nvPicPr>
          <p:cNvPr id="23559" name="Picture 9" descr="ScreenHunter_01 J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6375400" cy="381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4" descr="slide_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219200"/>
            <a:ext cx="849313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61" name="Text Box 12"/>
          <p:cNvSpPr txBox="1">
            <a:spLocks noChangeArrowheads="1"/>
          </p:cNvSpPr>
          <p:nvPr/>
        </p:nvSpPr>
        <p:spPr bwMode="auto">
          <a:xfrm>
            <a:off x="7391400" y="3124200"/>
            <a:ext cx="1389063" cy="954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8000"/>
                </a:solidFill>
              </a:rPr>
              <a:t>Early thaw (April 22):  Carbon Sink </a:t>
            </a:r>
          </a:p>
          <a:p>
            <a:pPr algn="ctr"/>
            <a:r>
              <a:rPr lang="en-US" sz="1400" b="1">
                <a:solidFill>
                  <a:srgbClr val="008000"/>
                </a:solidFill>
              </a:rPr>
              <a:t>[1998]</a:t>
            </a:r>
          </a:p>
        </p:txBody>
      </p:sp>
      <p:sp>
        <p:nvSpPr>
          <p:cNvPr id="23562" name="Text Box 18"/>
          <p:cNvSpPr txBox="1">
            <a:spLocks noChangeArrowheads="1"/>
          </p:cNvSpPr>
          <p:nvPr/>
        </p:nvSpPr>
        <p:spPr bwMode="auto">
          <a:xfrm>
            <a:off x="3124200" y="4411768"/>
            <a:ext cx="15119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Spring </a:t>
            </a:r>
            <a:r>
              <a:rPr lang="en-US" sz="1200" b="1" dirty="0" smtClean="0">
                <a:solidFill>
                  <a:schemeClr val="accent2"/>
                </a:solidFill>
              </a:rPr>
              <a:t>thaw dates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1464892" y="4411054"/>
            <a:ext cx="395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5/7</a:t>
            </a:r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1820254" y="4411054"/>
            <a:ext cx="479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5/27</a:t>
            </a:r>
          </a:p>
        </p:txBody>
      </p:sp>
      <p:sp>
        <p:nvSpPr>
          <p:cNvPr id="23565" name="Text Box 21"/>
          <p:cNvSpPr txBox="1">
            <a:spLocks noChangeArrowheads="1"/>
          </p:cNvSpPr>
          <p:nvPr/>
        </p:nvSpPr>
        <p:spPr bwMode="auto">
          <a:xfrm>
            <a:off x="2235438" y="4411054"/>
            <a:ext cx="479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5/26</a:t>
            </a:r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2649908" y="4411054"/>
            <a:ext cx="479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4/22</a:t>
            </a:r>
          </a:p>
        </p:txBody>
      </p:sp>
      <p:sp>
        <p:nvSpPr>
          <p:cNvPr id="23567" name="Rectangle 3"/>
          <p:cNvSpPr>
            <a:spLocks noGrp="1" noChangeArrowheads="1"/>
          </p:cNvSpPr>
          <p:nvPr/>
        </p:nvSpPr>
        <p:spPr bwMode="auto">
          <a:xfrm>
            <a:off x="990600" y="22860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Budget in Boreal Landscapes</a:t>
            </a:r>
            <a:endParaRPr lang="en-US" sz="28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568" name="Straight Arrow Connector 23"/>
          <p:cNvCxnSpPr>
            <a:cxnSpLocks noChangeShapeType="1"/>
          </p:cNvCxnSpPr>
          <p:nvPr/>
        </p:nvCxnSpPr>
        <p:spPr bwMode="auto">
          <a:xfrm rot="10800000">
            <a:off x="7086600" y="3048000"/>
            <a:ext cx="381000" cy="228600"/>
          </a:xfrm>
          <a:prstGeom prst="straightConnector1">
            <a:avLst/>
          </a:prstGeom>
          <a:noFill/>
          <a:ln w="28575" algn="ctr">
            <a:solidFill>
              <a:srgbClr val="008000"/>
            </a:solidFill>
            <a:round/>
            <a:headEnd/>
            <a:tailEnd type="arrow" w="med" len="med"/>
          </a:ln>
        </p:spPr>
      </p:cxnSp>
      <p:cxnSp>
        <p:nvCxnSpPr>
          <p:cNvPr id="23569" name="Straight Arrow Connector 24"/>
          <p:cNvCxnSpPr>
            <a:cxnSpLocks noChangeShapeType="1"/>
          </p:cNvCxnSpPr>
          <p:nvPr/>
        </p:nvCxnSpPr>
        <p:spPr bwMode="auto">
          <a:xfrm rot="10800000">
            <a:off x="7086600" y="1447800"/>
            <a:ext cx="381000" cy="152400"/>
          </a:xfrm>
          <a:prstGeom prst="straightConnector1">
            <a:avLst/>
          </a:prstGeom>
          <a:noFill/>
          <a:ln w="28575" algn="ctr">
            <a:solidFill>
              <a:srgbClr val="A50021"/>
            </a:solidFill>
            <a:round/>
            <a:headEnd/>
            <a:tailEnd type="arrow" w="med" len="med"/>
          </a:ln>
        </p:spPr>
      </p:cxnSp>
      <p:cxnSp>
        <p:nvCxnSpPr>
          <p:cNvPr id="23570" name="Straight Arrow Connector 26"/>
          <p:cNvCxnSpPr>
            <a:cxnSpLocks noChangeShapeType="1"/>
          </p:cNvCxnSpPr>
          <p:nvPr/>
        </p:nvCxnSpPr>
        <p:spPr bwMode="auto">
          <a:xfrm rot="10800000" flipV="1">
            <a:off x="7086600" y="1905000"/>
            <a:ext cx="304800" cy="228600"/>
          </a:xfrm>
          <a:prstGeom prst="straightConnector1">
            <a:avLst/>
          </a:prstGeom>
          <a:noFill/>
          <a:ln w="28575" algn="ctr">
            <a:solidFill>
              <a:srgbClr val="A5002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oneill\Documents\old stuff\old pc\powerpt\Talks\SMprofi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6234"/>
          <a:stretch/>
        </p:blipFill>
        <p:spPr bwMode="auto">
          <a:xfrm>
            <a:off x="514332" y="1102179"/>
            <a:ext cx="8382000" cy="536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7"/>
          <p:cNvSpPr txBox="1">
            <a:spLocks noChangeArrowheads="1"/>
          </p:cNvSpPr>
          <p:nvPr/>
        </p:nvSpPr>
        <p:spPr bwMode="auto">
          <a:xfrm>
            <a:off x="990600" y="236764"/>
            <a:ext cx="6858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Surface and Root Zone Soil Moisture</a:t>
            </a:r>
          </a:p>
        </p:txBody>
      </p:sp>
    </p:spTree>
    <p:extLst>
      <p:ext uri="{BB962C8B-B14F-4D97-AF65-F5344CB8AC3E}">
        <p14:creationId xmlns:p14="http://schemas.microsoft.com/office/powerpoint/2010/main" val="29665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09940" y="228600"/>
            <a:ext cx="6854825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SMAP Level 1 Science Requirements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2591" y="2952142"/>
            <a:ext cx="2857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b="1" dirty="0">
                <a:solidFill>
                  <a:schemeClr val="accent2"/>
                </a:solidFill>
                <a:latin typeface="+mn-lt"/>
                <a:cs typeface="Arial" charset="0"/>
              </a:rPr>
              <a:t>Mission Duration Requirement: </a:t>
            </a:r>
          </a:p>
          <a:p>
            <a:pPr eaLnBrk="0" hangingPunct="0">
              <a:defRPr/>
            </a:pPr>
            <a:r>
              <a:rPr lang="en-US" sz="1200" b="1" dirty="0">
                <a:solidFill>
                  <a:schemeClr val="accent2"/>
                </a:solidFill>
                <a:latin typeface="+mn-lt"/>
                <a:cs typeface="Arial" charset="0"/>
              </a:rPr>
              <a:t>3 Years Baseline; 18 Months Threshold</a:t>
            </a:r>
          </a:p>
        </p:txBody>
      </p:sp>
      <p:graphicFrame>
        <p:nvGraphicFramePr>
          <p:cNvPr id="16" name="Group 596"/>
          <p:cNvGraphicFramePr>
            <a:graphicFrameLocks noGrp="1"/>
          </p:cNvGraphicFramePr>
          <p:nvPr/>
        </p:nvGraphicFramePr>
        <p:xfrm>
          <a:off x="254000" y="1100138"/>
          <a:ext cx="8602134" cy="1833880"/>
        </p:xfrm>
        <a:graphic>
          <a:graphicData uri="http://schemas.openxmlformats.org/drawingml/2006/table">
            <a:tbl>
              <a:tblPr/>
              <a:tblGrid>
                <a:gridCol w="1333939"/>
                <a:gridCol w="1276457"/>
                <a:gridCol w="1200376"/>
                <a:gridCol w="1054979"/>
                <a:gridCol w="928178"/>
                <a:gridCol w="1046526"/>
                <a:gridCol w="899437"/>
                <a:gridCol w="862242"/>
              </a:tblGrid>
              <a:tr h="1809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Science Discipline Measurement Need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Level 1 Science Measurement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Requirements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Hydro-Meteorology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Hydro-Climatology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Carbon Cycle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Baseline Mission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Threshold Mission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Soil Moisture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Freeze/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Thaw</a:t>
                      </a: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Soil Moisture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Freeze/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Thaw</a:t>
                      </a: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4–15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50–100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1–10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D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D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1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1C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Refresh Rate</a:t>
                      </a:r>
                      <a:endParaRPr kumimoji="0" lang="en-US" sz="12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2–3 days</a:t>
                      </a:r>
                      <a:endParaRPr kumimoji="0" lang="en-US" sz="12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3–4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2–3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D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D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1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1C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Accuracy</a:t>
                      </a: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.04–.06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cm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/cm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.04–.06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cm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/cm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80–70%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.04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cm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/cm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D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80%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D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.06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cm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/cm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1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70%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1C1"/>
                    </a:solidFill>
                  </a:tcPr>
                </a:tc>
              </a:tr>
            </a:tbl>
          </a:graphicData>
        </a:graphic>
      </p:graphicFrame>
      <p:sp>
        <p:nvSpPr>
          <p:cNvPr id="16441" name="Text Box 56"/>
          <p:cNvSpPr txBox="1">
            <a:spLocks noChangeArrowheads="1"/>
          </p:cNvSpPr>
          <p:nvPr/>
        </p:nvSpPr>
        <p:spPr bwMode="auto">
          <a:xfrm>
            <a:off x="3098800" y="2948358"/>
            <a:ext cx="6045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228600" algn="r"/>
                <a:tab pos="342900" algn="l"/>
              </a:tabLst>
            </a:pPr>
            <a:r>
              <a:rPr lang="en-US" sz="1100" b="1" baseline="30000" dirty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 	 volumetric soil moisture content (1-sigma) ;  % classification accuracy (binary Freeze/Thaw) </a:t>
            </a:r>
          </a:p>
          <a:p>
            <a:pPr eaLnBrk="0" hangingPunct="0">
              <a:tabLst>
                <a:tab pos="228600" algn="r"/>
                <a:tab pos="342900" algn="l"/>
              </a:tabLst>
            </a:pPr>
            <a:r>
              <a:rPr lang="en-US" sz="1100" b="1" baseline="30000" dirty="0">
                <a:latin typeface="Times New Roman" pitchFamily="18" charset="0"/>
                <a:cs typeface="Times New Roman" pitchFamily="18" charset="0"/>
              </a:rPr>
              <a:t>(2)  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North of 45⁰ N latitude</a:t>
            </a:r>
          </a:p>
        </p:txBody>
      </p:sp>
      <p:graphicFrame>
        <p:nvGraphicFramePr>
          <p:cNvPr id="18" name="Group 594"/>
          <p:cNvGraphicFramePr>
            <a:graphicFrameLocks noGrp="1"/>
          </p:cNvGraphicFramePr>
          <p:nvPr/>
        </p:nvGraphicFramePr>
        <p:xfrm>
          <a:off x="2327275" y="3395557"/>
          <a:ext cx="6683375" cy="3108960"/>
        </p:xfrm>
        <a:graphic>
          <a:graphicData uri="http://schemas.openxmlformats.org/drawingml/2006/table">
            <a:tbl>
              <a:tblPr/>
              <a:tblGrid>
                <a:gridCol w="1250950"/>
                <a:gridCol w="3203575"/>
                <a:gridCol w="2228850"/>
              </a:tblGrid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DS Objective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B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Application/Discipline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B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Science Requirement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B4F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Weather Forecast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Initialization of Numerical Weather Prediction (NWP)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Hydrometeorology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Climate Prediction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Boundary and Initial Conditions for Climate Models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Hydroclimatology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Testing Land Surface Models in General Circulation Models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5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Drought and Agriculture Monitoring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Seasonal Precipitation Prediction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Hydroclimatology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Regional Drought Monitoring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Crop Outlook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4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Flood Forecast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River Forecast Model Initialization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Hydrometeorology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Flash Flood Guidance (FFG)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NWP Initialization for Precipitation Forecast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65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Human Health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Seasonal Heat Stress Outlook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Hydroclimatology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Near-Term Air Temperature and Heat Stress Forecast 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Hydrometeorology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Disease Vector Seasonal Outlook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Hydroclimatology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Disease Vector Near-Term Forecast (NWP)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Hydrometeorology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Boreal Carbon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Freeze/Thaw Date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-128"/>
                          <a:cs typeface="ＭＳ Ｐゴシック" charset="-128"/>
                        </a:rPr>
                        <a:t>Freeze/Thaw State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95" name="TextBox 9"/>
          <p:cNvSpPr txBox="1">
            <a:spLocks noChangeArrowheads="1"/>
          </p:cNvSpPr>
          <p:nvPr/>
        </p:nvSpPr>
        <p:spPr bwMode="auto">
          <a:xfrm>
            <a:off x="266700" y="3692340"/>
            <a:ext cx="201136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/>
              <a:t>Derived from models and decision-support tools used in areas of application identified by decadal survey for SMAP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752600" y="228600"/>
            <a:ext cx="5830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SMAP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Temporal Resolution &amp; Latency 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032616"/>
            <a:ext cx="8939307" cy="2877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CC"/>
              </a:buCl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b="1" dirty="0" smtClean="0">
                <a:solidFill>
                  <a:srgbClr val="0000CC"/>
                </a:solidFill>
              </a:rPr>
              <a:t>SMAP Level 2 soil moisture data are output on a half-orbit basis representing </a:t>
            </a:r>
          </a:p>
          <a:p>
            <a:pPr>
              <a:buClr>
                <a:srgbClr val="0000CC"/>
              </a:buClr>
            </a:pPr>
            <a:r>
              <a:rPr lang="en-US" b="1" dirty="0" smtClean="0">
                <a:solidFill>
                  <a:srgbClr val="0000CC"/>
                </a:solidFill>
              </a:rPr>
              <a:t>    an instantaneous soil moisture value for the 0-5 cm surface layer at 6 am </a:t>
            </a:r>
          </a:p>
          <a:p>
            <a:pPr>
              <a:spcAft>
                <a:spcPts val="300"/>
              </a:spcAft>
              <a:buClr>
                <a:srgbClr val="0000CC"/>
              </a:buClr>
            </a:pPr>
            <a:r>
              <a:rPr lang="en-US" b="1" dirty="0" smtClean="0">
                <a:solidFill>
                  <a:srgbClr val="0000CC"/>
                </a:solidFill>
              </a:rPr>
              <a:t>    local time</a:t>
            </a:r>
          </a:p>
          <a:p>
            <a:pPr>
              <a:buClr>
                <a:srgbClr val="0000CC"/>
              </a:buClr>
            </a:pPr>
            <a:r>
              <a:rPr lang="en-US" sz="1600" b="1" dirty="0" smtClean="0"/>
              <a:t>     --  a 6 pm soil moisture product may be produced if resources permit</a:t>
            </a:r>
          </a:p>
          <a:p>
            <a:pPr>
              <a:buClr>
                <a:srgbClr val="0000CC"/>
              </a:buClr>
            </a:pPr>
            <a:endParaRPr lang="en-US" b="1" dirty="0" smtClean="0">
              <a:solidFill>
                <a:srgbClr val="0000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CC"/>
                </a:solidFill>
              </a:rPr>
              <a:t>  Level 3 soil moisture data are just global maps of all 6-am half orbit data in a </a:t>
            </a:r>
          </a:p>
          <a:p>
            <a:pPr>
              <a:spcAft>
                <a:spcPts val="300"/>
              </a:spcAft>
            </a:pPr>
            <a:r>
              <a:rPr lang="en-US" b="1" dirty="0" smtClean="0">
                <a:solidFill>
                  <a:srgbClr val="0000CC"/>
                </a:solidFill>
              </a:rPr>
              <a:t>   24-hr period  </a:t>
            </a:r>
          </a:p>
          <a:p>
            <a:r>
              <a:rPr lang="en-US" sz="1600" b="1" dirty="0" smtClean="0"/>
              <a:t>   --  L3_FT data incorporate both 6 am &amp; 6 pm data to document daily F/T transitions</a:t>
            </a:r>
          </a:p>
          <a:p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CC"/>
                </a:solidFill>
              </a:rPr>
              <a:t>  L4_SM includes a model-generated 0-5 cm and 0-100 cm soil moisture 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86200"/>
            <a:ext cx="5075237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91200" y="4114800"/>
            <a:ext cx="2454518" cy="183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>
                <a:solidFill>
                  <a:srgbClr val="0000CC"/>
                </a:solidFill>
              </a:rPr>
              <a:t>Latencies</a:t>
            </a:r>
            <a:r>
              <a:rPr lang="en-US" b="1" dirty="0" smtClean="0">
                <a:solidFill>
                  <a:srgbClr val="0000CC"/>
                </a:solidFill>
              </a:rPr>
              <a:t>:</a:t>
            </a:r>
          </a:p>
          <a:p>
            <a:r>
              <a:rPr lang="en-US" b="1" dirty="0" smtClean="0"/>
              <a:t>--   12 hrs for L1 data</a:t>
            </a:r>
          </a:p>
          <a:p>
            <a:r>
              <a:rPr lang="en-US" b="1" dirty="0" smtClean="0"/>
              <a:t>--   24 hrs for L2 data</a:t>
            </a:r>
          </a:p>
          <a:p>
            <a:r>
              <a:rPr lang="en-US" b="1" dirty="0" smtClean="0"/>
              <a:t>--   50 hrs for L3 data</a:t>
            </a:r>
          </a:p>
          <a:p>
            <a:r>
              <a:rPr lang="en-US" b="1" dirty="0" smtClean="0"/>
              <a:t>--   7 days for L4_SM</a:t>
            </a:r>
          </a:p>
          <a:p>
            <a:r>
              <a:rPr lang="en-US" b="1" dirty="0" smtClean="0"/>
              <a:t>-- 14 days for L4_C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7020" y="6408632"/>
            <a:ext cx="5346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/>
              <a:t>Simulation of L3_SM_P retrieved surface volumetric soil moisture in cm</a:t>
            </a:r>
            <a:r>
              <a:rPr lang="en-US" sz="1100" b="1" i="1" baseline="30000" dirty="0" smtClean="0"/>
              <a:t>3</a:t>
            </a:r>
            <a:r>
              <a:rPr lang="en-US" sz="1100" b="1" i="1" dirty="0" smtClean="0"/>
              <a:t>/cm</a:t>
            </a:r>
            <a:r>
              <a:rPr lang="en-US" sz="1100" b="1" i="1" baseline="30000" dirty="0" smtClean="0"/>
              <a:t>3</a:t>
            </a:r>
            <a:endParaRPr lang="en-US" sz="1100" b="1" i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52400"/>
            <a:ext cx="6502400" cy="6477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Synergistic Data and Experience from </a:t>
            </a:r>
            <a:b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SMOS and Aquarius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33795" name="Rectangle 14"/>
          <p:cNvSpPr txBox="1">
            <a:spLocks noChangeArrowheads="1"/>
          </p:cNvSpPr>
          <p:nvPr/>
        </p:nvSpPr>
        <p:spPr bwMode="auto">
          <a:xfrm>
            <a:off x="109538" y="1025525"/>
            <a:ext cx="70453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  <a:spcAft>
                <a:spcPts val="700"/>
              </a:spcAft>
              <a:buFontTx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itchFamily="34" charset="0"/>
              </a:rPr>
              <a:t>SMAP complements SMOS and Aquarius:</a:t>
            </a:r>
          </a:p>
          <a:p>
            <a:pPr marL="800100" lvl="1" indent="-342900" eaLnBrk="0" hangingPunct="0">
              <a:lnSpc>
                <a:spcPct val="85000"/>
              </a:lnSpc>
              <a:spcAft>
                <a:spcPts val="700"/>
              </a:spcAft>
              <a:buFontTx/>
              <a:buChar char="•"/>
            </a:pPr>
            <a:r>
              <a:rPr lang="en-US" sz="1400" b="1" dirty="0">
                <a:latin typeface="Arial" pitchFamily="34" charset="0"/>
              </a:rPr>
              <a:t>Extends global L-band radiometry beyond these missions  (yields   long-duration land </a:t>
            </a:r>
            <a:r>
              <a:rPr lang="en-US" sz="1400" b="1" dirty="0" err="1">
                <a:latin typeface="Arial" pitchFamily="34" charset="0"/>
              </a:rPr>
              <a:t>hydroclimate</a:t>
            </a:r>
            <a:r>
              <a:rPr lang="en-US" sz="1400" b="1" dirty="0">
                <a:latin typeface="Arial" pitchFamily="34" charset="0"/>
              </a:rPr>
              <a:t> soil moisture datasets)</a:t>
            </a:r>
          </a:p>
          <a:p>
            <a:pPr marL="800100" lvl="1" indent="-342900" eaLnBrk="0" hangingPunct="0">
              <a:lnSpc>
                <a:spcPct val="85000"/>
              </a:lnSpc>
              <a:spcAft>
                <a:spcPts val="700"/>
              </a:spcAft>
              <a:buFontTx/>
              <a:buChar char="•"/>
            </a:pPr>
            <a:r>
              <a:rPr lang="en-US" sz="1400" b="1" dirty="0">
                <a:latin typeface="Arial" pitchFamily="34" charset="0"/>
              </a:rPr>
              <a:t>Significantly increases the spatial resolution of soil moisture data</a:t>
            </a:r>
          </a:p>
          <a:p>
            <a:pPr marL="800100" lvl="1" indent="-342900" eaLnBrk="0" hangingPunct="0">
              <a:lnSpc>
                <a:spcPct val="85000"/>
              </a:lnSpc>
              <a:spcAft>
                <a:spcPts val="700"/>
              </a:spcAft>
              <a:buFontTx/>
              <a:buChar char="•"/>
            </a:pPr>
            <a:r>
              <a:rPr lang="en-US" sz="1400" b="1" dirty="0">
                <a:latin typeface="Arial" pitchFamily="34" charset="0"/>
              </a:rPr>
              <a:t>Adds characterization of freeze thaw state for carbon cycle science</a:t>
            </a:r>
          </a:p>
          <a:p>
            <a:pPr marL="800100" lvl="1" indent="-342900" eaLnBrk="0" hangingPunct="0">
              <a:lnSpc>
                <a:spcPct val="85000"/>
              </a:lnSpc>
              <a:spcAft>
                <a:spcPts val="700"/>
              </a:spcAft>
              <a:buFontTx/>
              <a:buChar char="•"/>
            </a:pPr>
            <a:r>
              <a:rPr lang="en-US" sz="1400" b="1" dirty="0">
                <a:latin typeface="Arial" pitchFamily="34" charset="0"/>
              </a:rPr>
              <a:t>Adds substantial instrument and processing mitigations to reduce science degradation and loss from terrestrial RFI</a:t>
            </a:r>
          </a:p>
          <a:p>
            <a:pPr marL="342900" indent="-342900" eaLnBrk="0" hangingPunct="0">
              <a:lnSpc>
                <a:spcPct val="85000"/>
              </a:lnSpc>
              <a:spcAft>
                <a:spcPts val="700"/>
              </a:spcAft>
              <a:buFontTx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itchFamily="34" charset="0"/>
              </a:rPr>
              <a:t>SMAP benefits from strong mutual science team members’ engagements in missions</a:t>
            </a:r>
          </a:p>
          <a:p>
            <a:pPr marL="800100" lvl="1" indent="-342900" eaLnBrk="0" hangingPunct="0">
              <a:lnSpc>
                <a:spcPct val="85000"/>
              </a:lnSpc>
              <a:spcAft>
                <a:spcPts val="700"/>
              </a:spcAft>
              <a:buFontTx/>
              <a:buChar char="•"/>
            </a:pPr>
            <a:r>
              <a:rPr lang="en-US" sz="1400" b="1" dirty="0">
                <a:latin typeface="Arial" pitchFamily="34" charset="0"/>
              </a:rPr>
              <a:t>SMOS &amp; Aquarius data are important for SMAP’s algorithm development</a:t>
            </a:r>
          </a:p>
          <a:p>
            <a:pPr marL="800100" lvl="1" indent="-342900" eaLnBrk="0" hangingPunct="0">
              <a:lnSpc>
                <a:spcPct val="85000"/>
              </a:lnSpc>
              <a:spcAft>
                <a:spcPts val="700"/>
              </a:spcAft>
              <a:buFontTx/>
              <a:buChar char="•"/>
            </a:pPr>
            <a:r>
              <a:rPr lang="en-US" sz="1400" b="1" dirty="0">
                <a:latin typeface="Arial" pitchFamily="34" charset="0"/>
              </a:rPr>
              <a:t>SMAP will collaborate in and extend SMOS &amp; Aquarius Cal-Val campaigns</a:t>
            </a:r>
          </a:p>
          <a:p>
            <a:pPr marL="800100" lvl="1" indent="-342900" eaLnBrk="0" hangingPunct="0">
              <a:lnSpc>
                <a:spcPct val="85000"/>
              </a:lnSpc>
              <a:spcAft>
                <a:spcPts val="700"/>
              </a:spcAft>
              <a:buFontTx/>
              <a:buChar char="•"/>
            </a:pPr>
            <a:r>
              <a:rPr lang="en-US" sz="1400" b="1" dirty="0">
                <a:latin typeface="Arial" pitchFamily="34" charset="0"/>
              </a:rPr>
              <a:t>SMOS and Aquarius will provide valuable data on the global terrestrial RFI environment which is useful to SMAP </a:t>
            </a:r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327234"/>
              </p:ext>
            </p:extLst>
          </p:nvPr>
        </p:nvGraphicFramePr>
        <p:xfrm>
          <a:off x="260350" y="4597400"/>
          <a:ext cx="7302115" cy="1991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419"/>
                <a:gridCol w="844419"/>
                <a:gridCol w="2248914"/>
                <a:gridCol w="1731922"/>
                <a:gridCol w="1585441"/>
              </a:tblGrid>
              <a:tr h="61998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Mission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38FC5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LRD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38FC5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Measurement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38FC5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Instrument Complement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38FC5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Resolution/Revisit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38FC5">
                        <a:alpha val="65098"/>
                      </a:srgbClr>
                    </a:solidFill>
                  </a:tcPr>
                </a:tc>
              </a:tr>
              <a:tr h="445273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SMOS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Nov ’09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Soil Moisture</a:t>
                      </a:r>
                    </a:p>
                    <a:p>
                      <a:r>
                        <a:rPr lang="en-US" sz="1200" b="1" dirty="0" smtClean="0"/>
                        <a:t>Ocean</a:t>
                      </a:r>
                      <a:r>
                        <a:rPr lang="en-US" sz="1200" b="1" baseline="0" dirty="0" smtClean="0"/>
                        <a:t> Salinity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L-band Radiometer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~40 km / 3 days</a:t>
                      </a:r>
                      <a:endParaRPr lang="en-US" sz="1200" b="1" dirty="0"/>
                    </a:p>
                  </a:txBody>
                  <a:tcPr/>
                </a:tc>
              </a:tr>
              <a:tr h="445273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Aquarius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June ’11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Ocean</a:t>
                      </a:r>
                      <a:r>
                        <a:rPr lang="en-US" sz="1200" b="1" baseline="0" dirty="0" smtClean="0"/>
                        <a:t> Salinity</a:t>
                      </a:r>
                    </a:p>
                    <a:p>
                      <a:r>
                        <a:rPr lang="en-US" sz="1200" b="1" baseline="0" dirty="0" smtClean="0"/>
                        <a:t>Soil Moisture (experimental)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L-band Radiometer, Scatterometer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100 km / 7 days</a:t>
                      </a:r>
                      <a:endParaRPr lang="en-US" sz="1200" b="1" dirty="0"/>
                    </a:p>
                  </a:txBody>
                  <a:tcPr/>
                </a:tc>
              </a:tr>
              <a:tr h="445273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SMAP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Oct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’14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Soil Moisture</a:t>
                      </a:r>
                    </a:p>
                    <a:p>
                      <a:r>
                        <a:rPr lang="en-US" sz="1200" b="1" dirty="0" smtClean="0"/>
                        <a:t>Freeze/Thaw</a:t>
                      </a:r>
                      <a:r>
                        <a:rPr lang="en-US" sz="1200" b="1" baseline="0" dirty="0" smtClean="0"/>
                        <a:t> State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L-band Radiometer,</a:t>
                      </a:r>
                      <a:r>
                        <a:rPr lang="en-US" sz="1200" b="1" baseline="0" dirty="0" smtClean="0"/>
                        <a:t> SAR  (unfocused)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    9 km / 2-3 days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828" name="Picture 15" descr="090608_01_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955" t="6860" r="27199" b="6416"/>
          <a:stretch>
            <a:fillRect/>
          </a:stretch>
        </p:blipFill>
        <p:spPr bwMode="auto">
          <a:xfrm>
            <a:off x="7569200" y="4106863"/>
            <a:ext cx="12700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9" name="Picture 26" descr="caratula chi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1825" y="3022600"/>
            <a:ext cx="18621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30" name="TextBox 20"/>
          <p:cNvSpPr txBox="1">
            <a:spLocks noChangeArrowheads="1"/>
          </p:cNvSpPr>
          <p:nvPr/>
        </p:nvSpPr>
        <p:spPr bwMode="auto">
          <a:xfrm>
            <a:off x="7811042" y="1143714"/>
            <a:ext cx="13500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500" b="1" dirty="0">
                <a:latin typeface="Arial" pitchFamily="34" charset="0"/>
              </a:rPr>
              <a:t>SMOS (ESA)</a:t>
            </a:r>
          </a:p>
          <a:p>
            <a:pPr eaLnBrk="0" hangingPunct="0"/>
            <a:r>
              <a:rPr lang="en-US" sz="1500" b="1" dirty="0">
                <a:latin typeface="Arial" pitchFamily="34" charset="0"/>
              </a:rPr>
              <a:t>2009 Launch</a:t>
            </a:r>
          </a:p>
        </p:txBody>
      </p:sp>
      <p:sp>
        <p:nvSpPr>
          <p:cNvPr id="33831" name="TextBox 21"/>
          <p:cNvSpPr txBox="1">
            <a:spLocks noChangeArrowheads="1"/>
          </p:cNvSpPr>
          <p:nvPr/>
        </p:nvSpPr>
        <p:spPr bwMode="auto">
          <a:xfrm>
            <a:off x="7880510" y="2602627"/>
            <a:ext cx="133940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500" b="1" dirty="0">
                <a:latin typeface="Arial" pitchFamily="34" charset="0"/>
              </a:rPr>
              <a:t>Aquarius</a:t>
            </a:r>
          </a:p>
          <a:p>
            <a:pPr eaLnBrk="0" hangingPunct="0"/>
            <a:r>
              <a:rPr lang="en-US" sz="1500" b="1" dirty="0">
                <a:latin typeface="Arial" pitchFamily="34" charset="0"/>
              </a:rPr>
              <a:t>2011 </a:t>
            </a:r>
            <a:r>
              <a:rPr lang="en-US" sz="1500" b="1" dirty="0" smtClean="0"/>
              <a:t>Launch</a:t>
            </a:r>
            <a:endParaRPr lang="en-US" sz="1500" b="1" dirty="0">
              <a:latin typeface="Arial" pitchFamily="34" charset="0"/>
            </a:endParaRPr>
          </a:p>
        </p:txBody>
      </p:sp>
      <p:sp>
        <p:nvSpPr>
          <p:cNvPr id="33832" name="TextBox 22"/>
          <p:cNvSpPr txBox="1">
            <a:spLocks noChangeArrowheads="1"/>
          </p:cNvSpPr>
          <p:nvPr/>
        </p:nvSpPr>
        <p:spPr bwMode="auto">
          <a:xfrm>
            <a:off x="8107363" y="4936279"/>
            <a:ext cx="10631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500" b="1" dirty="0">
                <a:latin typeface="Arial" pitchFamily="34" charset="0"/>
              </a:rPr>
              <a:t>SMAP</a:t>
            </a:r>
          </a:p>
          <a:p>
            <a:pPr eaLnBrk="0" hangingPunct="0"/>
            <a:r>
              <a:rPr lang="en-US" sz="1500" b="1" dirty="0">
                <a:latin typeface="Arial" pitchFamily="34" charset="0"/>
              </a:rPr>
              <a:t>2014 LRD</a:t>
            </a:r>
          </a:p>
        </p:txBody>
      </p:sp>
      <p:pic>
        <p:nvPicPr>
          <p:cNvPr id="33833" name="Picture 14" descr="p8042_3aa8ed0ae6c0228f99c794a4a936bd57smos_detoure_35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066800"/>
            <a:ext cx="1568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73080" y="272144"/>
            <a:ext cx="4463209" cy="6096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Soil Moisture is Variable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680" y="990600"/>
            <a:ext cx="7455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Soil moisture varies with space and time.</a:t>
            </a:r>
          </a:p>
          <a:p>
            <a:pPr algn="ctr"/>
            <a:r>
              <a:rPr lang="en-US" b="1" dirty="0" smtClean="0"/>
              <a:t>Primary factors that influence the distribution of soil moisture are:</a:t>
            </a:r>
            <a:endParaRPr lang="en-US" b="1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572000"/>
            <a:ext cx="2645287" cy="181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9136" y="1828800"/>
            <a:ext cx="3475264" cy="194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267200"/>
            <a:ext cx="238244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9812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90556" y="27432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Rainfall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5868" y="5181600"/>
            <a:ext cx="148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Soil Texture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833" y="3075214"/>
            <a:ext cx="13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Vegetation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27772" y="5257800"/>
            <a:ext cx="150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Topography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37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93332" y="296635"/>
            <a:ext cx="7704353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How might soil moisture influence air temperature?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08577" y="1828800"/>
            <a:ext cx="13751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1" dirty="0">
                <a:latin typeface="Times New Roman" pitchFamily="18" charset="0"/>
              </a:rPr>
              <a:t>Precipitation </a:t>
            </a:r>
          </a:p>
          <a:p>
            <a:pPr algn="ctr"/>
            <a:r>
              <a:rPr lang="en-US" sz="1600" b="1" dirty="0">
                <a:latin typeface="Times New Roman" pitchFamily="18" charset="0"/>
              </a:rPr>
              <a:t>wets the</a:t>
            </a:r>
          </a:p>
          <a:p>
            <a:pPr algn="ctr"/>
            <a:r>
              <a:rPr lang="en-US" sz="1600" b="1" dirty="0">
                <a:latin typeface="Times New Roman" pitchFamily="18" charset="0"/>
              </a:rPr>
              <a:t>surface...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438400" y="1600200"/>
            <a:ext cx="14013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1" dirty="0">
                <a:latin typeface="Times New Roman" pitchFamily="18" charset="0"/>
              </a:rPr>
              <a:t>…causing soil</a:t>
            </a:r>
          </a:p>
          <a:p>
            <a:pPr algn="ctr"/>
            <a:r>
              <a:rPr lang="en-US" sz="1600" b="1" dirty="0">
                <a:latin typeface="Times New Roman" pitchFamily="18" charset="0"/>
              </a:rPr>
              <a:t>moisture to</a:t>
            </a:r>
          </a:p>
          <a:p>
            <a:pPr algn="ctr"/>
            <a:r>
              <a:rPr lang="en-US" sz="1600" b="1" dirty="0">
                <a:latin typeface="Times New Roman" pitchFamily="18" charset="0"/>
              </a:rPr>
              <a:t>increase...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810000" y="2819400"/>
            <a:ext cx="16161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1" dirty="0">
                <a:latin typeface="Times New Roman" pitchFamily="18" charset="0"/>
              </a:rPr>
              <a:t>…which causes</a:t>
            </a:r>
          </a:p>
          <a:p>
            <a:pPr algn="ctr"/>
            <a:r>
              <a:rPr lang="en-US" sz="1600" b="1" dirty="0">
                <a:latin typeface="Times New Roman" pitchFamily="18" charset="0"/>
              </a:rPr>
              <a:t>evaporation to </a:t>
            </a:r>
          </a:p>
          <a:p>
            <a:pPr algn="ctr"/>
            <a:r>
              <a:rPr lang="en-US" sz="1600" b="1" dirty="0">
                <a:latin typeface="Times New Roman" pitchFamily="18" charset="0"/>
              </a:rPr>
              <a:t>increase during</a:t>
            </a:r>
          </a:p>
          <a:p>
            <a:pPr algn="ctr"/>
            <a:r>
              <a:rPr lang="en-US" sz="1600" b="1" dirty="0">
                <a:latin typeface="Times New Roman" pitchFamily="18" charset="0"/>
              </a:rPr>
              <a:t>subsequent days</a:t>
            </a:r>
          </a:p>
          <a:p>
            <a:pPr algn="ctr"/>
            <a:r>
              <a:rPr lang="en-US" sz="1600" b="1" dirty="0">
                <a:latin typeface="Times New Roman" pitchFamily="18" charset="0"/>
              </a:rPr>
              <a:t>and weeks...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272892" y="2415570"/>
            <a:ext cx="24139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1" dirty="0">
                <a:latin typeface="Times New Roman" pitchFamily="18" charset="0"/>
              </a:rPr>
              <a:t>…which, through evaporative cooling, leads to </a:t>
            </a:r>
            <a:r>
              <a:rPr lang="en-US" sz="1600" b="1" dirty="0" smtClean="0">
                <a:latin typeface="Times New Roman" pitchFamily="18" charset="0"/>
              </a:rPr>
              <a:t>cooler </a:t>
            </a:r>
            <a:r>
              <a:rPr lang="en-US" sz="1600" b="1" dirty="0">
                <a:latin typeface="Times New Roman" pitchFamily="18" charset="0"/>
              </a:rPr>
              <a:t>temperatures during subsequent days and weeks.  </a:t>
            </a:r>
          </a:p>
        </p:txBody>
      </p:sp>
      <p:grpSp>
        <p:nvGrpSpPr>
          <p:cNvPr id="6151" name="Group 8"/>
          <p:cNvGrpSpPr>
            <a:grpSpLocks/>
          </p:cNvGrpSpPr>
          <p:nvPr/>
        </p:nvGrpSpPr>
        <p:grpSpPr bwMode="auto">
          <a:xfrm>
            <a:off x="609600" y="3048000"/>
            <a:ext cx="1547813" cy="2133600"/>
            <a:chOff x="384" y="1728"/>
            <a:chExt cx="975" cy="1104"/>
          </a:xfrm>
        </p:grpSpPr>
        <p:sp>
          <p:nvSpPr>
            <p:cNvPr id="6160" name="Rectangle 9"/>
            <p:cNvSpPr>
              <a:spLocks noChangeArrowheads="1"/>
            </p:cNvSpPr>
            <p:nvPr/>
          </p:nvSpPr>
          <p:spPr bwMode="auto">
            <a:xfrm>
              <a:off x="384" y="2352"/>
              <a:ext cx="912" cy="48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61" name="Group 10"/>
            <p:cNvGrpSpPr>
              <a:grpSpLocks/>
            </p:cNvGrpSpPr>
            <p:nvPr/>
          </p:nvGrpSpPr>
          <p:grpSpPr bwMode="auto">
            <a:xfrm>
              <a:off x="480" y="2112"/>
              <a:ext cx="351" cy="192"/>
              <a:chOff x="2496" y="3264"/>
              <a:chExt cx="336" cy="288"/>
            </a:xfrm>
          </p:grpSpPr>
          <p:sp>
            <p:nvSpPr>
              <p:cNvPr id="6197" name="Freeform 11"/>
              <p:cNvSpPr>
                <a:spLocks/>
              </p:cNvSpPr>
              <p:nvPr/>
            </p:nvSpPr>
            <p:spPr bwMode="auto">
              <a:xfrm>
                <a:off x="2496" y="3264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Freeform 12"/>
              <p:cNvSpPr>
                <a:spLocks/>
              </p:cNvSpPr>
              <p:nvPr/>
            </p:nvSpPr>
            <p:spPr bwMode="auto">
              <a:xfrm>
                <a:off x="2592" y="3360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Freeform 13"/>
              <p:cNvSpPr>
                <a:spLocks/>
              </p:cNvSpPr>
              <p:nvPr/>
            </p:nvSpPr>
            <p:spPr bwMode="auto">
              <a:xfrm>
                <a:off x="2688" y="3456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0" name="Freeform 14"/>
              <p:cNvSpPr>
                <a:spLocks/>
              </p:cNvSpPr>
              <p:nvPr/>
            </p:nvSpPr>
            <p:spPr bwMode="auto">
              <a:xfrm>
                <a:off x="2784" y="3360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1" name="Freeform 15"/>
              <p:cNvSpPr>
                <a:spLocks/>
              </p:cNvSpPr>
              <p:nvPr/>
            </p:nvSpPr>
            <p:spPr bwMode="auto">
              <a:xfrm>
                <a:off x="2496" y="3408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2" name="Freeform 16"/>
              <p:cNvSpPr>
                <a:spLocks/>
              </p:cNvSpPr>
              <p:nvPr/>
            </p:nvSpPr>
            <p:spPr bwMode="auto">
              <a:xfrm>
                <a:off x="2688" y="3264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62" name="Group 17"/>
            <p:cNvGrpSpPr>
              <a:grpSpLocks/>
            </p:cNvGrpSpPr>
            <p:nvPr/>
          </p:nvGrpSpPr>
          <p:grpSpPr bwMode="auto">
            <a:xfrm>
              <a:off x="912" y="2112"/>
              <a:ext cx="350" cy="192"/>
              <a:chOff x="2496" y="3264"/>
              <a:chExt cx="336" cy="288"/>
            </a:xfrm>
          </p:grpSpPr>
          <p:sp>
            <p:nvSpPr>
              <p:cNvPr id="6191" name="Freeform 18"/>
              <p:cNvSpPr>
                <a:spLocks/>
              </p:cNvSpPr>
              <p:nvPr/>
            </p:nvSpPr>
            <p:spPr bwMode="auto">
              <a:xfrm>
                <a:off x="2496" y="3264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2" name="Freeform 19"/>
              <p:cNvSpPr>
                <a:spLocks/>
              </p:cNvSpPr>
              <p:nvPr/>
            </p:nvSpPr>
            <p:spPr bwMode="auto">
              <a:xfrm>
                <a:off x="2592" y="3360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3" name="Freeform 20"/>
              <p:cNvSpPr>
                <a:spLocks/>
              </p:cNvSpPr>
              <p:nvPr/>
            </p:nvSpPr>
            <p:spPr bwMode="auto">
              <a:xfrm>
                <a:off x="2688" y="3456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4" name="Freeform 21"/>
              <p:cNvSpPr>
                <a:spLocks/>
              </p:cNvSpPr>
              <p:nvPr/>
            </p:nvSpPr>
            <p:spPr bwMode="auto">
              <a:xfrm>
                <a:off x="2784" y="3360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5" name="Freeform 22"/>
              <p:cNvSpPr>
                <a:spLocks/>
              </p:cNvSpPr>
              <p:nvPr/>
            </p:nvSpPr>
            <p:spPr bwMode="auto">
              <a:xfrm>
                <a:off x="2496" y="3408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Freeform 23"/>
              <p:cNvSpPr>
                <a:spLocks/>
              </p:cNvSpPr>
              <p:nvPr/>
            </p:nvSpPr>
            <p:spPr bwMode="auto">
              <a:xfrm>
                <a:off x="2688" y="3264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63" name="Group 24"/>
            <p:cNvGrpSpPr>
              <a:grpSpLocks/>
            </p:cNvGrpSpPr>
            <p:nvPr/>
          </p:nvGrpSpPr>
          <p:grpSpPr bwMode="auto">
            <a:xfrm>
              <a:off x="576" y="1920"/>
              <a:ext cx="351" cy="192"/>
              <a:chOff x="2496" y="3264"/>
              <a:chExt cx="336" cy="288"/>
            </a:xfrm>
          </p:grpSpPr>
          <p:sp>
            <p:nvSpPr>
              <p:cNvPr id="6185" name="Freeform 25"/>
              <p:cNvSpPr>
                <a:spLocks/>
              </p:cNvSpPr>
              <p:nvPr/>
            </p:nvSpPr>
            <p:spPr bwMode="auto">
              <a:xfrm>
                <a:off x="2496" y="3264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6" name="Freeform 26"/>
              <p:cNvSpPr>
                <a:spLocks/>
              </p:cNvSpPr>
              <p:nvPr/>
            </p:nvSpPr>
            <p:spPr bwMode="auto">
              <a:xfrm>
                <a:off x="2592" y="3360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7" name="Freeform 27"/>
              <p:cNvSpPr>
                <a:spLocks/>
              </p:cNvSpPr>
              <p:nvPr/>
            </p:nvSpPr>
            <p:spPr bwMode="auto">
              <a:xfrm>
                <a:off x="2688" y="3456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8" name="Freeform 28"/>
              <p:cNvSpPr>
                <a:spLocks/>
              </p:cNvSpPr>
              <p:nvPr/>
            </p:nvSpPr>
            <p:spPr bwMode="auto">
              <a:xfrm>
                <a:off x="2784" y="3360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9" name="Freeform 29"/>
              <p:cNvSpPr>
                <a:spLocks/>
              </p:cNvSpPr>
              <p:nvPr/>
            </p:nvSpPr>
            <p:spPr bwMode="auto">
              <a:xfrm>
                <a:off x="2496" y="3408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0" name="Freeform 30"/>
              <p:cNvSpPr>
                <a:spLocks/>
              </p:cNvSpPr>
              <p:nvPr/>
            </p:nvSpPr>
            <p:spPr bwMode="auto">
              <a:xfrm>
                <a:off x="2688" y="3264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64" name="Group 31"/>
            <p:cNvGrpSpPr>
              <a:grpSpLocks/>
            </p:cNvGrpSpPr>
            <p:nvPr/>
          </p:nvGrpSpPr>
          <p:grpSpPr bwMode="auto">
            <a:xfrm>
              <a:off x="1008" y="1920"/>
              <a:ext cx="351" cy="192"/>
              <a:chOff x="2496" y="3264"/>
              <a:chExt cx="336" cy="288"/>
            </a:xfrm>
          </p:grpSpPr>
          <p:sp>
            <p:nvSpPr>
              <p:cNvPr id="6179" name="Freeform 32"/>
              <p:cNvSpPr>
                <a:spLocks/>
              </p:cNvSpPr>
              <p:nvPr/>
            </p:nvSpPr>
            <p:spPr bwMode="auto">
              <a:xfrm>
                <a:off x="2496" y="3264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0" name="Freeform 33"/>
              <p:cNvSpPr>
                <a:spLocks/>
              </p:cNvSpPr>
              <p:nvPr/>
            </p:nvSpPr>
            <p:spPr bwMode="auto">
              <a:xfrm>
                <a:off x="2592" y="3360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1" name="Freeform 34"/>
              <p:cNvSpPr>
                <a:spLocks/>
              </p:cNvSpPr>
              <p:nvPr/>
            </p:nvSpPr>
            <p:spPr bwMode="auto">
              <a:xfrm>
                <a:off x="2688" y="3456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2" name="Freeform 35"/>
              <p:cNvSpPr>
                <a:spLocks/>
              </p:cNvSpPr>
              <p:nvPr/>
            </p:nvSpPr>
            <p:spPr bwMode="auto">
              <a:xfrm>
                <a:off x="2784" y="3360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3" name="Freeform 36"/>
              <p:cNvSpPr>
                <a:spLocks/>
              </p:cNvSpPr>
              <p:nvPr/>
            </p:nvSpPr>
            <p:spPr bwMode="auto">
              <a:xfrm>
                <a:off x="2496" y="3408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4" name="Freeform 37"/>
              <p:cNvSpPr>
                <a:spLocks/>
              </p:cNvSpPr>
              <p:nvPr/>
            </p:nvSpPr>
            <p:spPr bwMode="auto">
              <a:xfrm>
                <a:off x="2688" y="3264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65" name="Group 38"/>
            <p:cNvGrpSpPr>
              <a:grpSpLocks/>
            </p:cNvGrpSpPr>
            <p:nvPr/>
          </p:nvGrpSpPr>
          <p:grpSpPr bwMode="auto">
            <a:xfrm>
              <a:off x="960" y="1728"/>
              <a:ext cx="350" cy="192"/>
              <a:chOff x="2496" y="3264"/>
              <a:chExt cx="336" cy="288"/>
            </a:xfrm>
          </p:grpSpPr>
          <p:sp>
            <p:nvSpPr>
              <p:cNvPr id="6173" name="Freeform 39"/>
              <p:cNvSpPr>
                <a:spLocks/>
              </p:cNvSpPr>
              <p:nvPr/>
            </p:nvSpPr>
            <p:spPr bwMode="auto">
              <a:xfrm>
                <a:off x="2496" y="3264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4" name="Freeform 40"/>
              <p:cNvSpPr>
                <a:spLocks/>
              </p:cNvSpPr>
              <p:nvPr/>
            </p:nvSpPr>
            <p:spPr bwMode="auto">
              <a:xfrm>
                <a:off x="2592" y="3360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5" name="Freeform 41"/>
              <p:cNvSpPr>
                <a:spLocks/>
              </p:cNvSpPr>
              <p:nvPr/>
            </p:nvSpPr>
            <p:spPr bwMode="auto">
              <a:xfrm>
                <a:off x="2688" y="3456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6" name="Freeform 42"/>
              <p:cNvSpPr>
                <a:spLocks/>
              </p:cNvSpPr>
              <p:nvPr/>
            </p:nvSpPr>
            <p:spPr bwMode="auto">
              <a:xfrm>
                <a:off x="2784" y="3360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7" name="Freeform 43"/>
              <p:cNvSpPr>
                <a:spLocks/>
              </p:cNvSpPr>
              <p:nvPr/>
            </p:nvSpPr>
            <p:spPr bwMode="auto">
              <a:xfrm>
                <a:off x="2496" y="3408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8" name="Freeform 44"/>
              <p:cNvSpPr>
                <a:spLocks/>
              </p:cNvSpPr>
              <p:nvPr/>
            </p:nvSpPr>
            <p:spPr bwMode="auto">
              <a:xfrm>
                <a:off x="2688" y="3264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66" name="Group 45"/>
            <p:cNvGrpSpPr>
              <a:grpSpLocks/>
            </p:cNvGrpSpPr>
            <p:nvPr/>
          </p:nvGrpSpPr>
          <p:grpSpPr bwMode="auto">
            <a:xfrm>
              <a:off x="576" y="1728"/>
              <a:ext cx="351" cy="192"/>
              <a:chOff x="2496" y="3264"/>
              <a:chExt cx="336" cy="288"/>
            </a:xfrm>
          </p:grpSpPr>
          <p:sp>
            <p:nvSpPr>
              <p:cNvPr id="6167" name="Freeform 46"/>
              <p:cNvSpPr>
                <a:spLocks/>
              </p:cNvSpPr>
              <p:nvPr/>
            </p:nvSpPr>
            <p:spPr bwMode="auto">
              <a:xfrm>
                <a:off x="2496" y="3264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8" name="Freeform 47"/>
              <p:cNvSpPr>
                <a:spLocks/>
              </p:cNvSpPr>
              <p:nvPr/>
            </p:nvSpPr>
            <p:spPr bwMode="auto">
              <a:xfrm>
                <a:off x="2592" y="3360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9" name="Freeform 48"/>
              <p:cNvSpPr>
                <a:spLocks/>
              </p:cNvSpPr>
              <p:nvPr/>
            </p:nvSpPr>
            <p:spPr bwMode="auto">
              <a:xfrm>
                <a:off x="2688" y="3456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0" name="Freeform 49"/>
              <p:cNvSpPr>
                <a:spLocks/>
              </p:cNvSpPr>
              <p:nvPr/>
            </p:nvSpPr>
            <p:spPr bwMode="auto">
              <a:xfrm>
                <a:off x="2784" y="3360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1" name="Freeform 50"/>
              <p:cNvSpPr>
                <a:spLocks/>
              </p:cNvSpPr>
              <p:nvPr/>
            </p:nvSpPr>
            <p:spPr bwMode="auto">
              <a:xfrm>
                <a:off x="2496" y="3408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2" name="Freeform 51"/>
              <p:cNvSpPr>
                <a:spLocks/>
              </p:cNvSpPr>
              <p:nvPr/>
            </p:nvSpPr>
            <p:spPr bwMode="auto">
              <a:xfrm>
                <a:off x="2688" y="3264"/>
                <a:ext cx="48" cy="96"/>
              </a:xfrm>
              <a:custGeom>
                <a:avLst/>
                <a:gdLst>
                  <a:gd name="T0" fmla="*/ 0 w 112"/>
                  <a:gd name="T1" fmla="*/ 0 h 168"/>
                  <a:gd name="T2" fmla="*/ 0 w 112"/>
                  <a:gd name="T3" fmla="*/ 1 h 168"/>
                  <a:gd name="T4" fmla="*/ 0 w 112"/>
                  <a:gd name="T5" fmla="*/ 1 h 168"/>
                  <a:gd name="T6" fmla="*/ 0 w 11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68"/>
                  <a:gd name="T14" fmla="*/ 112 w 11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68">
                    <a:moveTo>
                      <a:pt x="96" y="0"/>
                    </a:moveTo>
                    <a:cubicBezTo>
                      <a:pt x="80" y="0"/>
                      <a:pt x="0" y="120"/>
                      <a:pt x="0" y="144"/>
                    </a:cubicBezTo>
                    <a:cubicBezTo>
                      <a:pt x="0" y="168"/>
                      <a:pt x="80" y="160"/>
                      <a:pt x="96" y="144"/>
                    </a:cubicBezTo>
                    <a:cubicBezTo>
                      <a:pt x="112" y="128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3989D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152" name="Group 52"/>
          <p:cNvGrpSpPr>
            <a:grpSpLocks/>
          </p:cNvGrpSpPr>
          <p:nvPr/>
        </p:nvGrpSpPr>
        <p:grpSpPr bwMode="auto">
          <a:xfrm>
            <a:off x="3505200" y="4343400"/>
            <a:ext cx="1447800" cy="1600200"/>
            <a:chOff x="2304" y="2976"/>
            <a:chExt cx="912" cy="864"/>
          </a:xfrm>
        </p:grpSpPr>
        <p:sp>
          <p:nvSpPr>
            <p:cNvPr id="6156" name="Rectangle 53"/>
            <p:cNvSpPr>
              <a:spLocks noChangeArrowheads="1"/>
            </p:cNvSpPr>
            <p:nvPr/>
          </p:nvSpPr>
          <p:spPr bwMode="auto">
            <a:xfrm>
              <a:off x="2304" y="3312"/>
              <a:ext cx="912" cy="528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9966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Freeform 54"/>
            <p:cNvSpPr>
              <a:spLocks/>
            </p:cNvSpPr>
            <p:nvPr/>
          </p:nvSpPr>
          <p:spPr bwMode="auto">
            <a:xfrm>
              <a:off x="2544" y="2976"/>
              <a:ext cx="160" cy="384"/>
            </a:xfrm>
            <a:custGeom>
              <a:avLst/>
              <a:gdLst>
                <a:gd name="T0" fmla="*/ 32 w 168"/>
                <a:gd name="T1" fmla="*/ 2 h 576"/>
                <a:gd name="T2" fmla="*/ 10 w 168"/>
                <a:gd name="T3" fmla="*/ 2 h 576"/>
                <a:gd name="T4" fmla="*/ 81 w 168"/>
                <a:gd name="T5" fmla="*/ 1 h 576"/>
                <a:gd name="T6" fmla="*/ 10 w 168"/>
                <a:gd name="T7" fmla="*/ 1 h 576"/>
                <a:gd name="T8" fmla="*/ 81 w 168"/>
                <a:gd name="T9" fmla="*/ 1 h 576"/>
                <a:gd name="T10" fmla="*/ 32 w 168"/>
                <a:gd name="T11" fmla="*/ 1 h 576"/>
                <a:gd name="T12" fmla="*/ 32 w 168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576"/>
                <a:gd name="T23" fmla="*/ 168 w 168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576">
                  <a:moveTo>
                    <a:pt x="64" y="576"/>
                  </a:moveTo>
                  <a:cubicBezTo>
                    <a:pt x="32" y="540"/>
                    <a:pt x="0" y="504"/>
                    <a:pt x="16" y="480"/>
                  </a:cubicBezTo>
                  <a:cubicBezTo>
                    <a:pt x="32" y="456"/>
                    <a:pt x="160" y="456"/>
                    <a:pt x="160" y="432"/>
                  </a:cubicBezTo>
                  <a:cubicBezTo>
                    <a:pt x="160" y="408"/>
                    <a:pt x="16" y="368"/>
                    <a:pt x="16" y="336"/>
                  </a:cubicBezTo>
                  <a:cubicBezTo>
                    <a:pt x="16" y="304"/>
                    <a:pt x="152" y="272"/>
                    <a:pt x="160" y="240"/>
                  </a:cubicBezTo>
                  <a:cubicBezTo>
                    <a:pt x="168" y="208"/>
                    <a:pt x="80" y="184"/>
                    <a:pt x="64" y="144"/>
                  </a:cubicBezTo>
                  <a:cubicBezTo>
                    <a:pt x="48" y="104"/>
                    <a:pt x="56" y="52"/>
                    <a:pt x="64" y="0"/>
                  </a:cubicBezTo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Freeform 55"/>
            <p:cNvSpPr>
              <a:spLocks/>
            </p:cNvSpPr>
            <p:nvPr/>
          </p:nvSpPr>
          <p:spPr bwMode="auto">
            <a:xfrm>
              <a:off x="2784" y="2976"/>
              <a:ext cx="160" cy="384"/>
            </a:xfrm>
            <a:custGeom>
              <a:avLst/>
              <a:gdLst>
                <a:gd name="T0" fmla="*/ 32 w 168"/>
                <a:gd name="T1" fmla="*/ 2 h 576"/>
                <a:gd name="T2" fmla="*/ 10 w 168"/>
                <a:gd name="T3" fmla="*/ 2 h 576"/>
                <a:gd name="T4" fmla="*/ 81 w 168"/>
                <a:gd name="T5" fmla="*/ 1 h 576"/>
                <a:gd name="T6" fmla="*/ 10 w 168"/>
                <a:gd name="T7" fmla="*/ 1 h 576"/>
                <a:gd name="T8" fmla="*/ 81 w 168"/>
                <a:gd name="T9" fmla="*/ 1 h 576"/>
                <a:gd name="T10" fmla="*/ 32 w 168"/>
                <a:gd name="T11" fmla="*/ 1 h 576"/>
                <a:gd name="T12" fmla="*/ 32 w 168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576"/>
                <a:gd name="T23" fmla="*/ 168 w 168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576">
                  <a:moveTo>
                    <a:pt x="64" y="576"/>
                  </a:moveTo>
                  <a:cubicBezTo>
                    <a:pt x="32" y="540"/>
                    <a:pt x="0" y="504"/>
                    <a:pt x="16" y="480"/>
                  </a:cubicBezTo>
                  <a:cubicBezTo>
                    <a:pt x="32" y="456"/>
                    <a:pt x="160" y="456"/>
                    <a:pt x="160" y="432"/>
                  </a:cubicBezTo>
                  <a:cubicBezTo>
                    <a:pt x="160" y="408"/>
                    <a:pt x="16" y="368"/>
                    <a:pt x="16" y="336"/>
                  </a:cubicBezTo>
                  <a:cubicBezTo>
                    <a:pt x="16" y="304"/>
                    <a:pt x="152" y="272"/>
                    <a:pt x="160" y="240"/>
                  </a:cubicBezTo>
                  <a:cubicBezTo>
                    <a:pt x="168" y="208"/>
                    <a:pt x="80" y="184"/>
                    <a:pt x="64" y="144"/>
                  </a:cubicBezTo>
                  <a:cubicBezTo>
                    <a:pt x="48" y="104"/>
                    <a:pt x="56" y="52"/>
                    <a:pt x="64" y="0"/>
                  </a:cubicBezTo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Freeform 56"/>
            <p:cNvSpPr>
              <a:spLocks/>
            </p:cNvSpPr>
            <p:nvPr/>
          </p:nvSpPr>
          <p:spPr bwMode="auto">
            <a:xfrm>
              <a:off x="3024" y="2976"/>
              <a:ext cx="160" cy="384"/>
            </a:xfrm>
            <a:custGeom>
              <a:avLst/>
              <a:gdLst>
                <a:gd name="T0" fmla="*/ 32 w 168"/>
                <a:gd name="T1" fmla="*/ 2 h 576"/>
                <a:gd name="T2" fmla="*/ 10 w 168"/>
                <a:gd name="T3" fmla="*/ 2 h 576"/>
                <a:gd name="T4" fmla="*/ 81 w 168"/>
                <a:gd name="T5" fmla="*/ 1 h 576"/>
                <a:gd name="T6" fmla="*/ 10 w 168"/>
                <a:gd name="T7" fmla="*/ 1 h 576"/>
                <a:gd name="T8" fmla="*/ 81 w 168"/>
                <a:gd name="T9" fmla="*/ 1 h 576"/>
                <a:gd name="T10" fmla="*/ 32 w 168"/>
                <a:gd name="T11" fmla="*/ 1 h 576"/>
                <a:gd name="T12" fmla="*/ 32 w 168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576"/>
                <a:gd name="T23" fmla="*/ 168 w 168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576">
                  <a:moveTo>
                    <a:pt x="64" y="576"/>
                  </a:moveTo>
                  <a:cubicBezTo>
                    <a:pt x="32" y="540"/>
                    <a:pt x="0" y="504"/>
                    <a:pt x="16" y="480"/>
                  </a:cubicBezTo>
                  <a:cubicBezTo>
                    <a:pt x="32" y="456"/>
                    <a:pt x="160" y="456"/>
                    <a:pt x="160" y="432"/>
                  </a:cubicBezTo>
                  <a:cubicBezTo>
                    <a:pt x="160" y="408"/>
                    <a:pt x="16" y="368"/>
                    <a:pt x="16" y="336"/>
                  </a:cubicBezTo>
                  <a:cubicBezTo>
                    <a:pt x="16" y="304"/>
                    <a:pt x="152" y="272"/>
                    <a:pt x="160" y="240"/>
                  </a:cubicBezTo>
                  <a:cubicBezTo>
                    <a:pt x="168" y="208"/>
                    <a:pt x="80" y="184"/>
                    <a:pt x="64" y="144"/>
                  </a:cubicBezTo>
                  <a:cubicBezTo>
                    <a:pt x="48" y="104"/>
                    <a:pt x="56" y="52"/>
                    <a:pt x="64" y="0"/>
                  </a:cubicBezTo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3" name="Line 100"/>
          <p:cNvSpPr>
            <a:spLocks noChangeShapeType="1"/>
          </p:cNvSpPr>
          <p:nvPr/>
        </p:nvSpPr>
        <p:spPr bwMode="auto">
          <a:xfrm flipV="1">
            <a:off x="1752600" y="2057400"/>
            <a:ext cx="609600" cy="2286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1"/>
          <p:cNvSpPr>
            <a:spLocks noChangeShapeType="1"/>
          </p:cNvSpPr>
          <p:nvPr/>
        </p:nvSpPr>
        <p:spPr bwMode="auto">
          <a:xfrm>
            <a:off x="3687346" y="2393097"/>
            <a:ext cx="304800" cy="5334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02"/>
          <p:cNvSpPr>
            <a:spLocks noChangeShapeType="1"/>
          </p:cNvSpPr>
          <p:nvPr/>
        </p:nvSpPr>
        <p:spPr bwMode="auto">
          <a:xfrm>
            <a:off x="5486400" y="3352800"/>
            <a:ext cx="786492" cy="4418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00" y="4926538"/>
            <a:ext cx="2858193" cy="1077218"/>
          </a:xfrm>
          <a:prstGeom prst="rect">
            <a:avLst/>
          </a:prstGeom>
          <a:noFill/>
          <a:ln w="28575">
            <a:solidFill>
              <a:srgbClr val="E2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OR the opposite, where no precipitation wets the surface and air temperatures increase ... 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90800" y="228600"/>
            <a:ext cx="4419600" cy="4630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Human Health Application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8600" y="6319838"/>
            <a:ext cx="891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Fischer et al. (2007), </a:t>
            </a:r>
            <a:r>
              <a:rPr lang="en-US" sz="1200" i="1"/>
              <a:t>J. of Climate</a:t>
            </a:r>
            <a:r>
              <a:rPr lang="en-US" sz="1200"/>
              <a:t>, 20.</a:t>
            </a:r>
          </a:p>
        </p:txBody>
      </p:sp>
      <p:pic>
        <p:nvPicPr>
          <p:cNvPr id="21508" name="Picture 5" descr="HeatWave_Page_11_Image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752600"/>
            <a:ext cx="628015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2286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European heatwave cause 35,000 deaths, </a:t>
            </a:r>
          </a:p>
          <a:p>
            <a:r>
              <a:rPr lang="en-US" sz="1400" i="1"/>
              <a:t>New Scientist</a:t>
            </a:r>
            <a:r>
              <a:rPr lang="en-US" sz="1400"/>
              <a:t>, Oct. 2003.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0" y="3886200"/>
            <a:ext cx="2814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u="sng" dirty="0"/>
              <a:t>Seasonal Climate Prediction</a:t>
            </a:r>
            <a:r>
              <a:rPr lang="en-US" sz="1600" dirty="0"/>
              <a:t>:</a:t>
            </a:r>
          </a:p>
          <a:p>
            <a:r>
              <a:rPr lang="en-US" sz="1600" dirty="0"/>
              <a:t>50 km Resolution</a:t>
            </a:r>
          </a:p>
          <a:p>
            <a:r>
              <a:rPr lang="en-US" sz="1600" dirty="0"/>
              <a:t>Initialize </a:t>
            </a:r>
            <a:r>
              <a:rPr lang="en-US" sz="1600" dirty="0" smtClean="0"/>
              <a:t>root zone </a:t>
            </a:r>
            <a:r>
              <a:rPr lang="en-US" sz="1600" dirty="0"/>
              <a:t>moisture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1368189" y="990601"/>
            <a:ext cx="5809117" cy="5486400"/>
          </a:xfrm>
          <a:prstGeom prst="flowChartConnector">
            <a:avLst/>
          </a:prstGeom>
          <a:noFill/>
          <a:ln>
            <a:solidFill>
              <a:srgbClr val="33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45027" y="304800"/>
            <a:ext cx="730680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How might soil moisture influence precipitation?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597275" y="5829300"/>
            <a:ext cx="2498725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 dirty="0" smtClean="0">
                <a:latin typeface="Times New Roman" pitchFamily="18" charset="0"/>
              </a:rPr>
              <a:t>…causing soil moisture </a:t>
            </a:r>
            <a:r>
              <a:rPr lang="en-US" sz="1600" b="1" dirty="0">
                <a:latin typeface="Times New Roman" pitchFamily="18" charset="0"/>
              </a:rPr>
              <a:t>to</a:t>
            </a:r>
          </a:p>
          <a:p>
            <a:r>
              <a:rPr lang="en-US" sz="1600" b="1" dirty="0" smtClean="0">
                <a:latin typeface="Times New Roman" pitchFamily="18" charset="0"/>
              </a:rPr>
              <a:t>increase...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239000" y="3516086"/>
            <a:ext cx="16161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 dirty="0" smtClean="0">
                <a:latin typeface="Times New Roman" pitchFamily="18" charset="0"/>
              </a:rPr>
              <a:t>…which </a:t>
            </a:r>
            <a:r>
              <a:rPr lang="en-US" sz="1600" b="1" dirty="0">
                <a:latin typeface="Times New Roman" pitchFamily="18" charset="0"/>
              </a:rPr>
              <a:t>causes</a:t>
            </a:r>
          </a:p>
          <a:p>
            <a:r>
              <a:rPr lang="en-US" sz="1600" b="1" dirty="0">
                <a:latin typeface="Times New Roman" pitchFamily="18" charset="0"/>
              </a:rPr>
              <a:t>evaporation to </a:t>
            </a:r>
          </a:p>
          <a:p>
            <a:r>
              <a:rPr lang="en-US" sz="1600" b="1" dirty="0">
                <a:latin typeface="Times New Roman" pitchFamily="18" charset="0"/>
              </a:rPr>
              <a:t>increase during</a:t>
            </a:r>
          </a:p>
          <a:p>
            <a:r>
              <a:rPr lang="en-US" sz="1600" b="1" dirty="0">
                <a:latin typeface="Times New Roman" pitchFamily="18" charset="0"/>
              </a:rPr>
              <a:t>subsequent days</a:t>
            </a:r>
          </a:p>
          <a:p>
            <a:r>
              <a:rPr lang="en-US" sz="1600" b="1" dirty="0">
                <a:latin typeface="Times New Roman" pitchFamily="18" charset="0"/>
              </a:rPr>
              <a:t>and weeks...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845264" y="1165821"/>
            <a:ext cx="4308135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 dirty="0">
                <a:latin typeface="Times New Roman" pitchFamily="18" charset="0"/>
              </a:rPr>
              <a:t>…which affects the overlying </a:t>
            </a:r>
            <a:r>
              <a:rPr lang="en-US" sz="1600" b="1" dirty="0" smtClean="0">
                <a:latin typeface="Times New Roman" pitchFamily="18" charset="0"/>
              </a:rPr>
              <a:t>atmosphere  </a:t>
            </a:r>
            <a:r>
              <a:rPr lang="en-US" sz="1600" b="1" dirty="0">
                <a:latin typeface="Times New Roman" pitchFamily="18" charset="0"/>
              </a:rPr>
              <a:t>(the boundary layer structure, humidity, etc</a:t>
            </a:r>
            <a:r>
              <a:rPr lang="en-US" sz="1600" b="1" dirty="0" smtClean="0">
                <a:latin typeface="Times New Roman" pitchFamily="18" charset="0"/>
              </a:rPr>
              <a:t>.) ...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00050" y="1670861"/>
            <a:ext cx="1981200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 dirty="0">
                <a:latin typeface="Times New Roman" pitchFamily="18" charset="0"/>
              </a:rPr>
              <a:t>…thereby (maybe) </a:t>
            </a:r>
          </a:p>
          <a:p>
            <a:r>
              <a:rPr lang="en-US" sz="1600" b="1" dirty="0">
                <a:latin typeface="Times New Roman" pitchFamily="18" charset="0"/>
              </a:rPr>
              <a:t>inducing additional precipitation</a:t>
            </a:r>
          </a:p>
        </p:txBody>
      </p:sp>
      <p:sp>
        <p:nvSpPr>
          <p:cNvPr id="7186" name="Line 101"/>
          <p:cNvSpPr>
            <a:spLocks noChangeShapeType="1"/>
          </p:cNvSpPr>
          <p:nvPr/>
        </p:nvSpPr>
        <p:spPr bwMode="auto">
          <a:xfrm flipV="1">
            <a:off x="4261302" y="5153025"/>
            <a:ext cx="0" cy="7620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Line 102"/>
          <p:cNvSpPr>
            <a:spLocks noChangeShapeType="1"/>
          </p:cNvSpPr>
          <p:nvPr/>
        </p:nvSpPr>
        <p:spPr bwMode="auto">
          <a:xfrm flipH="1" flipV="1">
            <a:off x="6324600" y="4173311"/>
            <a:ext cx="844098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Line 103"/>
          <p:cNvSpPr>
            <a:spLocks noChangeShapeType="1"/>
          </p:cNvSpPr>
          <p:nvPr/>
        </p:nvSpPr>
        <p:spPr bwMode="auto">
          <a:xfrm flipH="1">
            <a:off x="5352823" y="1750595"/>
            <a:ext cx="743177" cy="666033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50" y="2406650"/>
            <a:ext cx="3843350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Line 102"/>
          <p:cNvSpPr>
            <a:spLocks noChangeShapeType="1"/>
          </p:cNvSpPr>
          <p:nvPr/>
        </p:nvSpPr>
        <p:spPr bwMode="auto">
          <a:xfrm>
            <a:off x="1786846" y="2519614"/>
            <a:ext cx="609600" cy="604586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09900" y="6223143"/>
            <a:ext cx="266700" cy="101457"/>
          </a:xfrm>
          <a:prstGeom prst="straightConnector1">
            <a:avLst/>
          </a:prstGeom>
          <a:ln w="76200">
            <a:solidFill>
              <a:srgbClr val="33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833503" y="4724400"/>
            <a:ext cx="151961" cy="228600"/>
          </a:xfrm>
          <a:prstGeom prst="straightConnector1">
            <a:avLst/>
          </a:prstGeom>
          <a:ln w="76200">
            <a:solidFill>
              <a:srgbClr val="33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482440" y="1958425"/>
            <a:ext cx="152400" cy="208929"/>
          </a:xfrm>
          <a:prstGeom prst="straightConnector1">
            <a:avLst/>
          </a:prstGeom>
          <a:ln w="76200">
            <a:solidFill>
              <a:srgbClr val="33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362200" y="1491921"/>
            <a:ext cx="261951" cy="168151"/>
          </a:xfrm>
          <a:prstGeom prst="straightConnector1">
            <a:avLst/>
          </a:prstGeom>
          <a:ln w="76200">
            <a:solidFill>
              <a:srgbClr val="33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94713" y="2652630"/>
            <a:ext cx="325641" cy="1170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662" y="3823607"/>
            <a:ext cx="198164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1" dirty="0" smtClean="0">
                <a:latin typeface="Times New Roman" pitchFamily="18" charset="0"/>
              </a:rPr>
              <a:t>Precipitation wets 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</a:rPr>
              <a:t>the surface</a:t>
            </a:r>
            <a:r>
              <a:rPr lang="en-US" sz="1600" b="1" dirty="0">
                <a:latin typeface="Times New Roman" pitchFamily="18" charset="0"/>
              </a:rPr>
              <a:t>...</a:t>
            </a:r>
          </a:p>
        </p:txBody>
      </p:sp>
      <p:sp>
        <p:nvSpPr>
          <p:cNvPr id="7185" name="Line 100"/>
          <p:cNvSpPr>
            <a:spLocks noChangeShapeType="1"/>
          </p:cNvSpPr>
          <p:nvPr/>
        </p:nvSpPr>
        <p:spPr bwMode="auto">
          <a:xfrm>
            <a:off x="1786846" y="4239080"/>
            <a:ext cx="694404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49830" y="2496361"/>
            <a:ext cx="296196" cy="15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52400" y="2374900"/>
            <a:ext cx="24384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  <a:buFont typeface="Symbol" pitchFamily="18" charset="2"/>
              <a:buNone/>
            </a:pPr>
            <a:r>
              <a:rPr lang="en-GB" sz="1500" i="1"/>
              <a:t>Predictability of </a:t>
            </a:r>
            <a:r>
              <a:rPr lang="en-GB" sz="1500" b="1" i="1"/>
              <a:t>seasonal climate</a:t>
            </a:r>
            <a:r>
              <a:rPr lang="en-GB" sz="1500" i="1"/>
              <a:t> is dependent on boundary conditions such as sea surface temperature (SST) and soil moisture  –  </a:t>
            </a:r>
            <a:r>
              <a:rPr lang="en-GB" sz="1500" b="1" i="1"/>
              <a:t>soil moisture</a:t>
            </a:r>
            <a:r>
              <a:rPr lang="en-GB" sz="1500" i="1"/>
              <a:t> is particularly important over continental interiors.</a:t>
            </a:r>
            <a:endParaRPr lang="en-US" sz="1500" i="1"/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590800" y="2643188"/>
            <a:ext cx="20574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>
                <a:solidFill>
                  <a:srgbClr val="0000FF"/>
                </a:solidFill>
              </a:rPr>
              <a:t>Difference in Summer Rainfall:   1993 (flood) minus 1988 (drought) years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909" y="3384550"/>
            <a:ext cx="1654175" cy="1116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00" y="4857750"/>
            <a:ext cx="1654175" cy="1116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1300" y="4857750"/>
            <a:ext cx="1654175" cy="1112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8000" y="6191250"/>
            <a:ext cx="15811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2760663" y="3270250"/>
            <a:ext cx="850900" cy="146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tIns="0" rIns="4572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Observations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2768600" y="4597638"/>
            <a:ext cx="1574800" cy="2492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45720" tIns="0" rIns="4572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/>
              <a:t>Prediction driven by SST and soil moisture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08000" y="4724400"/>
            <a:ext cx="1701800" cy="146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tIns="0" rIns="4572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Prediction driven just by SST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1485900" y="6305550"/>
            <a:ext cx="2171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/>
              <a:t>-5                    0                   +5  </a:t>
            </a:r>
          </a:p>
          <a:p>
            <a:pPr>
              <a:lnSpc>
                <a:spcPct val="90000"/>
              </a:lnSpc>
            </a:pPr>
            <a:r>
              <a:rPr lang="en-US" sz="900"/>
              <a:t>Rainfall Difference [mm/day]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330200" y="6000750"/>
            <a:ext cx="143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(Schubert et al., 2002)</a:t>
            </a:r>
          </a:p>
        </p:txBody>
      </p:sp>
      <p:sp>
        <p:nvSpPr>
          <p:cNvPr id="28685" name="Rectangle 16"/>
          <p:cNvSpPr>
            <a:spLocks noChangeArrowheads="1"/>
          </p:cNvSpPr>
          <p:nvPr/>
        </p:nvSpPr>
        <p:spPr bwMode="auto">
          <a:xfrm>
            <a:off x="149225" y="1049338"/>
            <a:ext cx="5410200" cy="825500"/>
          </a:xfrm>
          <a:prstGeom prst="rect">
            <a:avLst/>
          </a:prstGeom>
          <a:solidFill>
            <a:srgbClr val="99CCFF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120000"/>
              </a:spcBef>
              <a:buFont typeface="Symbol" pitchFamily="18" charset="2"/>
              <a:buNone/>
            </a:pPr>
            <a:r>
              <a:rPr lang="en-US" i="1"/>
              <a:t>    </a:t>
            </a:r>
            <a:r>
              <a:rPr lang="en-US" sz="1600" b="1" i="1">
                <a:latin typeface="Arial" pitchFamily="34" charset="0"/>
              </a:rPr>
              <a:t>New space-based soil moisture observations and data assimilation modeling can improve forecasts of local storms and seasonal climate anomalies  </a:t>
            </a:r>
          </a:p>
        </p:txBody>
      </p:sp>
      <p:pic>
        <p:nvPicPr>
          <p:cNvPr id="28686" name="Picture 18" descr="s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64375" y="3632200"/>
            <a:ext cx="183673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7" name="Text Box 19"/>
          <p:cNvSpPr txBox="1">
            <a:spLocks noChangeArrowheads="1"/>
          </p:cNvSpPr>
          <p:nvPr/>
        </p:nvSpPr>
        <p:spPr bwMode="auto">
          <a:xfrm>
            <a:off x="7010400" y="4911725"/>
            <a:ext cx="20097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u="sng"/>
              <a:t>With</a:t>
            </a:r>
            <a:r>
              <a:rPr lang="en-US" sz="1100" b="1"/>
              <a:t> Realistic Soil Moisture</a:t>
            </a:r>
          </a:p>
        </p:txBody>
      </p:sp>
      <p:sp>
        <p:nvSpPr>
          <p:cNvPr id="28688" name="Text Box 20"/>
          <p:cNvSpPr txBox="1">
            <a:spLocks noChangeArrowheads="1"/>
          </p:cNvSpPr>
          <p:nvPr/>
        </p:nvSpPr>
        <p:spPr bwMode="auto">
          <a:xfrm>
            <a:off x="4760913" y="4146550"/>
            <a:ext cx="15382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/>
              <a:t>24-Hours Ahead High-Resolution Atmospheric Model Forecasts</a:t>
            </a:r>
            <a:r>
              <a:rPr lang="en-US" sz="1200"/>
              <a:t> </a:t>
            </a:r>
          </a:p>
        </p:txBody>
      </p:sp>
      <p:pic>
        <p:nvPicPr>
          <p:cNvPr id="28689" name="Picture 22" descr="obs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1725" y="1892300"/>
            <a:ext cx="19161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0" name="Text Box 23"/>
          <p:cNvSpPr txBox="1">
            <a:spLocks noChangeArrowheads="1"/>
          </p:cNvSpPr>
          <p:nvPr/>
        </p:nvSpPr>
        <p:spPr bwMode="auto">
          <a:xfrm>
            <a:off x="5486400" y="3111500"/>
            <a:ext cx="1524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/>
              <a:t>Observed Rainfall</a:t>
            </a:r>
          </a:p>
          <a:p>
            <a:r>
              <a:rPr lang="en-US" sz="900" b="1"/>
              <a:t>0000Z to 0400Z 13/7/96</a:t>
            </a:r>
          </a:p>
          <a:p>
            <a:r>
              <a:rPr lang="en-US" sz="900" b="1"/>
              <a:t>(Chen et al., 2001)</a:t>
            </a:r>
          </a:p>
        </p:txBody>
      </p:sp>
      <p:sp>
        <p:nvSpPr>
          <p:cNvPr id="28691" name="Text Box 24"/>
          <p:cNvSpPr txBox="1">
            <a:spLocks noChangeArrowheads="1"/>
          </p:cNvSpPr>
          <p:nvPr/>
        </p:nvSpPr>
        <p:spPr bwMode="auto">
          <a:xfrm>
            <a:off x="5003800" y="2878138"/>
            <a:ext cx="536575" cy="45878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Buffalo Creek</a:t>
            </a:r>
          </a:p>
          <a:p>
            <a:r>
              <a:rPr lang="en-US" sz="800"/>
              <a:t>Basin</a:t>
            </a:r>
          </a:p>
        </p:txBody>
      </p:sp>
      <p:sp>
        <p:nvSpPr>
          <p:cNvPr id="257049" name="Rectangle 25"/>
          <p:cNvSpPr>
            <a:spLocks noChangeArrowheads="1"/>
          </p:cNvSpPr>
          <p:nvPr/>
        </p:nvSpPr>
        <p:spPr bwMode="auto">
          <a:xfrm>
            <a:off x="4911725" y="5257800"/>
            <a:ext cx="37750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  <a:defRPr/>
            </a:pPr>
            <a:r>
              <a:rPr lang="en-GB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High resolution soil moisture data will improve numerical weather prediction (NWP) over continents by accurately initializing land surface states</a:t>
            </a:r>
            <a:endParaRPr lang="en-US" sz="1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28693" name="Picture 27" descr="wos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3263" y="1905000"/>
            <a:ext cx="17653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4" name="Text Box 28"/>
          <p:cNvSpPr txBox="1">
            <a:spLocks noChangeArrowheads="1"/>
          </p:cNvSpPr>
          <p:nvPr/>
        </p:nvSpPr>
        <p:spPr bwMode="auto">
          <a:xfrm>
            <a:off x="6959600" y="3121025"/>
            <a:ext cx="22272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u="sng"/>
              <a:t>Without</a:t>
            </a:r>
            <a:r>
              <a:rPr lang="en-US" sz="1100" b="1"/>
              <a:t> Realistic Soil Moisture</a:t>
            </a:r>
          </a:p>
        </p:txBody>
      </p:sp>
      <p:sp>
        <p:nvSpPr>
          <p:cNvPr id="28695" name="AutoShape 29"/>
          <p:cNvSpPr>
            <a:spLocks noChangeArrowheads="1"/>
          </p:cNvSpPr>
          <p:nvPr/>
        </p:nvSpPr>
        <p:spPr bwMode="auto">
          <a:xfrm flipV="1">
            <a:off x="6235700" y="3648075"/>
            <a:ext cx="661988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55" name="Text Box 31"/>
          <p:cNvSpPr txBox="1">
            <a:spLocks noChangeArrowheads="1"/>
          </p:cNvSpPr>
          <p:nvPr/>
        </p:nvSpPr>
        <p:spPr bwMode="auto">
          <a:xfrm>
            <a:off x="5867400" y="1498600"/>
            <a:ext cx="2646363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+mn-cs"/>
              </a:rPr>
              <a:t>NWP Rainfall Prediction</a:t>
            </a:r>
          </a:p>
        </p:txBody>
      </p:sp>
      <p:sp>
        <p:nvSpPr>
          <p:cNvPr id="15385" name="Text Box 32"/>
          <p:cNvSpPr txBox="1">
            <a:spLocks noChangeArrowheads="1"/>
          </p:cNvSpPr>
          <p:nvPr/>
        </p:nvSpPr>
        <p:spPr bwMode="auto">
          <a:xfrm>
            <a:off x="606425" y="1993900"/>
            <a:ext cx="3427413" cy="354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Seasonal Climate Predictability</a:t>
            </a:r>
          </a:p>
        </p:txBody>
      </p:sp>
      <p:sp>
        <p:nvSpPr>
          <p:cNvPr id="257058" name="Text Box 34"/>
          <p:cNvSpPr txBox="1">
            <a:spLocks noChangeArrowheads="1"/>
          </p:cNvSpPr>
          <p:nvPr/>
        </p:nvSpPr>
        <p:spPr bwMode="auto">
          <a:xfrm>
            <a:off x="1025498" y="304800"/>
            <a:ext cx="7391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Value of Soil Moisture Data to Weather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&amp;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Climate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3226</Words>
  <Application>Microsoft Office PowerPoint</Application>
  <PresentationFormat>On-screen Show (4:3)</PresentationFormat>
  <Paragraphs>723</Paragraphs>
  <Slides>42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Soil Moisture is Variable</vt:lpstr>
      <vt:lpstr>PowerPoint Presentation</vt:lpstr>
      <vt:lpstr>Human Health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MICROWAVE REMOTE SENSING</vt:lpstr>
      <vt:lpstr>NASA’s SMAP Mission</vt:lpstr>
      <vt:lpstr>    Mission Context</vt:lpstr>
      <vt:lpstr>PowerPoint Presentation</vt:lpstr>
      <vt:lpstr>Measurement Approach</vt:lpstr>
      <vt:lpstr>PowerPoint Presentation</vt:lpstr>
      <vt:lpstr>PowerPoint Presentation</vt:lpstr>
      <vt:lpstr>PowerPoint Presentation</vt:lpstr>
      <vt:lpstr>PowerPoint Presentation</vt:lpstr>
      <vt:lpstr>Summary  (2)</vt:lpstr>
      <vt:lpstr>PowerPoint Presentation</vt:lpstr>
      <vt:lpstr>PowerPoint Presentation</vt:lpstr>
      <vt:lpstr>PowerPoint Presentation</vt:lpstr>
      <vt:lpstr>Example of Soil Profile </vt:lpstr>
      <vt:lpstr>PowerPoint Presentation</vt:lpstr>
      <vt:lpstr>Significant Events  (GSFC)</vt:lpstr>
      <vt:lpstr>Significant Events  (GSFC)</vt:lpstr>
      <vt:lpstr>Significant Progress  (JPL)</vt:lpstr>
      <vt:lpstr>PowerPoint Presentation</vt:lpstr>
      <vt:lpstr>PowerPoint Presentation</vt:lpstr>
      <vt:lpstr>PowerPoint Presentation</vt:lpstr>
      <vt:lpstr>PowerPoint Presentation</vt:lpstr>
      <vt:lpstr>Cal/Val Objectives</vt:lpstr>
      <vt:lpstr>PowerPoint Presentation</vt:lpstr>
      <vt:lpstr>Ancillary Parameter Choices</vt:lpstr>
      <vt:lpstr>PowerPoint Presentation</vt:lpstr>
      <vt:lpstr>PowerPoint Presentation</vt:lpstr>
      <vt:lpstr>SMAP Level 1 Science Requirements </vt:lpstr>
      <vt:lpstr>PowerPoint Presentation</vt:lpstr>
      <vt:lpstr>Synergistic Data and Experience from  SMOS and Aquarius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Dara Entekhabi</dc:creator>
  <cp:lastModifiedBy>O'NEILL, PEGGY E  (GSFC-6170)</cp:lastModifiedBy>
  <cp:revision>156</cp:revision>
  <cp:lastPrinted>2013-06-18T19:38:04Z</cp:lastPrinted>
  <dcterms:created xsi:type="dcterms:W3CDTF">2010-11-11T21:03:49Z</dcterms:created>
  <dcterms:modified xsi:type="dcterms:W3CDTF">2013-06-18T19:50:30Z</dcterms:modified>
</cp:coreProperties>
</file>