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autoCompressPictures="0">
  <p:sldMasterIdLst>
    <p:sldMasterId id="2147483648" r:id="rId1"/>
    <p:sldMasterId id="2147483660" r:id="rId2"/>
  </p:sldMasterIdLst>
  <p:notesMasterIdLst>
    <p:notesMasterId r:id="rId35"/>
  </p:notesMasterIdLst>
  <p:handoutMasterIdLst>
    <p:handoutMasterId r:id="rId36"/>
  </p:handoutMasterIdLst>
  <p:sldIdLst>
    <p:sldId id="256" r:id="rId3"/>
    <p:sldId id="282" r:id="rId4"/>
    <p:sldId id="257" r:id="rId5"/>
    <p:sldId id="261" r:id="rId6"/>
    <p:sldId id="290" r:id="rId7"/>
    <p:sldId id="262" r:id="rId8"/>
    <p:sldId id="263" r:id="rId9"/>
    <p:sldId id="264" r:id="rId10"/>
    <p:sldId id="265" r:id="rId11"/>
    <p:sldId id="266" r:id="rId12"/>
    <p:sldId id="267" r:id="rId13"/>
    <p:sldId id="268" r:id="rId14"/>
    <p:sldId id="269" r:id="rId15"/>
    <p:sldId id="271" r:id="rId16"/>
    <p:sldId id="270" r:id="rId17"/>
    <p:sldId id="272" r:id="rId18"/>
    <p:sldId id="291" r:id="rId19"/>
    <p:sldId id="292" r:id="rId20"/>
    <p:sldId id="293" r:id="rId21"/>
    <p:sldId id="294" r:id="rId22"/>
    <p:sldId id="274" r:id="rId23"/>
    <p:sldId id="275" r:id="rId24"/>
    <p:sldId id="295" r:id="rId25"/>
    <p:sldId id="297" r:id="rId26"/>
    <p:sldId id="296" r:id="rId27"/>
    <p:sldId id="280" r:id="rId28"/>
    <p:sldId id="284" r:id="rId29"/>
    <p:sldId id="285" r:id="rId30"/>
    <p:sldId id="286" r:id="rId31"/>
    <p:sldId id="287" r:id="rId32"/>
    <p:sldId id="288" r:id="rId33"/>
    <p:sldId id="289" r:id="rId34"/>
  </p:sldIdLst>
  <p:sldSz cx="9144000" cy="6858000" type="letter"/>
  <p:notesSz cx="9144000" cy="6858000"/>
  <p:defaultTextStyle>
    <a:defPPr>
      <a:defRPr lang="en-US"/>
    </a:defPPr>
    <a:lvl1pPr algn="l" defTabSz="457200"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snapToGrid="0" snapToObjects="1">
      <p:cViewPr varScale="1">
        <p:scale>
          <a:sx n="121" d="100"/>
          <a:sy n="121" d="100"/>
        </p:scale>
        <p:origin x="696"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A96EB7F-1A75-882E-586D-6CE9465B7227}"/>
              </a:ext>
            </a:extLst>
          </p:cNvPr>
          <p:cNvSpPr>
            <a:spLocks noGrp="1"/>
          </p:cNvSpPr>
          <p:nvPr>
            <p:ph type="hdr" sz="quarter"/>
          </p:nvPr>
        </p:nvSpPr>
        <p:spPr>
          <a:xfrm>
            <a:off x="0" y="0"/>
            <a:ext cx="3962400" cy="342900"/>
          </a:xfrm>
          <a:prstGeom prst="rect">
            <a:avLst/>
          </a:prstGeom>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E6B9560C-47D6-9B74-E8E0-CFB25F7BF412}"/>
              </a:ext>
            </a:extLst>
          </p:cNvPr>
          <p:cNvSpPr>
            <a:spLocks noGrp="1"/>
          </p:cNvSpPr>
          <p:nvPr>
            <p:ph type="dt" sz="quarter" idx="1"/>
          </p:nvPr>
        </p:nvSpPr>
        <p:spPr>
          <a:xfrm>
            <a:off x="5180013" y="0"/>
            <a:ext cx="3962400" cy="3429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183240BD-29A0-EB47-83EE-4EE6425E6394}" type="datetime1">
              <a:rPr lang="en-US" altLang="en-US"/>
              <a:pPr/>
              <a:t>11/2/23</a:t>
            </a:fld>
            <a:endParaRPr lang="en-US" altLang="en-US"/>
          </a:p>
        </p:txBody>
      </p:sp>
      <p:sp>
        <p:nvSpPr>
          <p:cNvPr id="4" name="Footer Placeholder 3">
            <a:extLst>
              <a:ext uri="{FF2B5EF4-FFF2-40B4-BE49-F238E27FC236}">
                <a16:creationId xmlns:a16="http://schemas.microsoft.com/office/drawing/2014/main" id="{072A5C62-6160-D37A-6592-10C75C8AFA9C}"/>
              </a:ext>
            </a:extLst>
          </p:cNvPr>
          <p:cNvSpPr>
            <a:spLocks noGrp="1"/>
          </p:cNvSpPr>
          <p:nvPr>
            <p:ph type="ftr" sz="quarter" idx="2"/>
          </p:nvPr>
        </p:nvSpPr>
        <p:spPr>
          <a:xfrm>
            <a:off x="0" y="6513513"/>
            <a:ext cx="3962400" cy="342900"/>
          </a:xfrm>
          <a:prstGeom prst="rect">
            <a:avLst/>
          </a:prstGeom>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5" name="Slide Number Placeholder 4">
            <a:extLst>
              <a:ext uri="{FF2B5EF4-FFF2-40B4-BE49-F238E27FC236}">
                <a16:creationId xmlns:a16="http://schemas.microsoft.com/office/drawing/2014/main" id="{CBE902CE-0698-F51A-0AA8-0A12C393EFFE}"/>
              </a:ext>
            </a:extLst>
          </p:cNvPr>
          <p:cNvSpPr>
            <a:spLocks noGrp="1"/>
          </p:cNvSpPr>
          <p:nvPr>
            <p:ph type="sldNum" sz="quarter" idx="3"/>
          </p:nvPr>
        </p:nvSpPr>
        <p:spPr>
          <a:xfrm>
            <a:off x="5180013" y="6513513"/>
            <a:ext cx="3962400" cy="3429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CD7B33E6-4F24-CA4E-8DFF-3AF26027A5F8}"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66082EC-2878-76DA-865A-C3C5D3FE573C}"/>
              </a:ext>
            </a:extLst>
          </p:cNvPr>
          <p:cNvSpPr>
            <a:spLocks noGrp="1"/>
          </p:cNvSpPr>
          <p:nvPr>
            <p:ph type="hdr" sz="quarter"/>
          </p:nvPr>
        </p:nvSpPr>
        <p:spPr>
          <a:xfrm>
            <a:off x="0" y="0"/>
            <a:ext cx="3962400" cy="3429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12879129-FD5D-6527-B849-5765A6EF922D}"/>
              </a:ext>
            </a:extLst>
          </p:cNvPr>
          <p:cNvSpPr>
            <a:spLocks noGrp="1"/>
          </p:cNvSpPr>
          <p:nvPr>
            <p:ph type="dt" idx="1"/>
          </p:nvPr>
        </p:nvSpPr>
        <p:spPr>
          <a:xfrm>
            <a:off x="5180013" y="0"/>
            <a:ext cx="3962400" cy="3429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BF4ACD0F-D694-F54C-90A5-CA17C160D25F}" type="datetime1">
              <a:rPr lang="en-US" altLang="en-US"/>
              <a:pPr/>
              <a:t>11/2/23</a:t>
            </a:fld>
            <a:endParaRPr lang="en-US" altLang="en-US"/>
          </a:p>
        </p:txBody>
      </p:sp>
      <p:sp>
        <p:nvSpPr>
          <p:cNvPr id="4" name="Slide Image Placeholder 3">
            <a:extLst>
              <a:ext uri="{FF2B5EF4-FFF2-40B4-BE49-F238E27FC236}">
                <a16:creationId xmlns:a16="http://schemas.microsoft.com/office/drawing/2014/main" id="{CA5511EE-EA2A-EA0C-82C2-BDA246F7DF16}"/>
              </a:ext>
            </a:extLst>
          </p:cNvPr>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a:extLst>
              <a:ext uri="{FF2B5EF4-FFF2-40B4-BE49-F238E27FC236}">
                <a16:creationId xmlns:a16="http://schemas.microsoft.com/office/drawing/2014/main" id="{E877A085-A5A4-D167-FA02-DB5D4991D94C}"/>
              </a:ext>
            </a:extLst>
          </p:cNvPr>
          <p:cNvSpPr>
            <a:spLocks noGrp="1"/>
          </p:cNvSpPr>
          <p:nvPr>
            <p:ph type="body" sz="quarter" idx="3"/>
          </p:nvPr>
        </p:nvSpPr>
        <p:spPr>
          <a:xfrm>
            <a:off x="914400" y="3257550"/>
            <a:ext cx="7315200" cy="30861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EA3A038D-1C09-DF63-880B-94AA07B3B6C6}"/>
              </a:ext>
            </a:extLst>
          </p:cNvPr>
          <p:cNvSpPr>
            <a:spLocks noGrp="1"/>
          </p:cNvSpPr>
          <p:nvPr>
            <p:ph type="ftr" sz="quarter" idx="4"/>
          </p:nvPr>
        </p:nvSpPr>
        <p:spPr>
          <a:xfrm>
            <a:off x="0" y="6513513"/>
            <a:ext cx="3962400" cy="3429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ea typeface="ＭＳ Ｐゴシック" charset="0"/>
                <a:cs typeface="ＭＳ Ｐゴシック" charset="0"/>
              </a:defRPr>
            </a:lvl1pPr>
          </a:lstStyle>
          <a:p>
            <a:pPr>
              <a:defRPr/>
            </a:pPr>
            <a:endParaRPr lang="en-US"/>
          </a:p>
        </p:txBody>
      </p:sp>
      <p:sp>
        <p:nvSpPr>
          <p:cNvPr id="7" name="Slide Number Placeholder 6">
            <a:extLst>
              <a:ext uri="{FF2B5EF4-FFF2-40B4-BE49-F238E27FC236}">
                <a16:creationId xmlns:a16="http://schemas.microsoft.com/office/drawing/2014/main" id="{94852491-B6F0-0D4A-06A5-36EE3678D4B9}"/>
              </a:ext>
            </a:extLst>
          </p:cNvPr>
          <p:cNvSpPr>
            <a:spLocks noGrp="1"/>
          </p:cNvSpPr>
          <p:nvPr>
            <p:ph type="sldNum" sz="quarter" idx="5"/>
          </p:nvPr>
        </p:nvSpPr>
        <p:spPr>
          <a:xfrm>
            <a:off x="5180013" y="6513513"/>
            <a:ext cx="3962400" cy="3429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5999269F-CE90-5C4C-92D1-5E3065E405F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climate.nasa.gov/cause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cience-edu.larc.nasa.gov/EDDOCS/images/Erb/components2.gif"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cience-edu.larc.nasa.gov/EDDOCS/radiation_facts.html"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mynasadata.larc.nasa.gov/las/getUI.do"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surf.larc.nasa.gov/surf/pages/sce_type.html"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mynasadata.larc.nasa.gov/las/getUI.do"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ceres.larc.nasa.gov/"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vs.gsfc.nasa.gov/goto?3089"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vs.gsfc.nasa.gov/goto?3089"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photojournal.jpl.nasa.gov/catalog/PIA04378"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a:extLst>
              <a:ext uri="{FF2B5EF4-FFF2-40B4-BE49-F238E27FC236}">
                <a16:creationId xmlns:a16="http://schemas.microsoft.com/office/drawing/2014/main" id="{35CA9E41-6CA3-4F07-FAD1-D7F8C1DB2DC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a:extLst>
              <a:ext uri="{FF2B5EF4-FFF2-40B4-BE49-F238E27FC236}">
                <a16:creationId xmlns:a16="http://schemas.microsoft.com/office/drawing/2014/main" id="{8C07CBD6-DCD8-5765-8436-3EA4DA17B5B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37891" name="Slide Number Placeholder 3">
            <a:extLst>
              <a:ext uri="{FF2B5EF4-FFF2-40B4-BE49-F238E27FC236}">
                <a16:creationId xmlns:a16="http://schemas.microsoft.com/office/drawing/2014/main" id="{91753700-88CA-A095-CCBF-E5C19E0ACAE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2F3AEB45-3DAE-DA4F-85A9-624EEF0BF3BB}" type="slidenum">
              <a:rPr lang="en-US" altLang="en-US" sz="1200">
                <a:latin typeface="Calibri" panose="020F0502020204030204" pitchFamily="34" charset="0"/>
              </a:rPr>
              <a:pPr eaLnBrk="1" hangingPunct="1"/>
              <a:t>1</a:t>
            </a:fld>
            <a:endParaRPr lang="en-US" altLang="en-US" sz="1200">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a:extLst>
              <a:ext uri="{FF2B5EF4-FFF2-40B4-BE49-F238E27FC236}">
                <a16:creationId xmlns:a16="http://schemas.microsoft.com/office/drawing/2014/main" id="{8A235545-D64B-65AC-EBD6-3B8F1F9135A1}"/>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6" name="Notes Placeholder 2">
            <a:extLst>
              <a:ext uri="{FF2B5EF4-FFF2-40B4-BE49-F238E27FC236}">
                <a16:creationId xmlns:a16="http://schemas.microsoft.com/office/drawing/2014/main" id="{9CFBCFCF-981D-A4B9-BFE3-38008952906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You could take time for each group of students to summarize the key points for the lab they did, or complete the exercise as a class to make sure they have appropriate notes. Alternatively, you could split into groups of three, one student who did each lab, to share. NOTE: This is set up to be written on with a smart board of some sort – the summaries could easily be written on a white board or overhead as needed.</a:t>
            </a:r>
          </a:p>
          <a:p>
            <a:r>
              <a:rPr lang="en-US" altLang="en-US">
                <a:ea typeface="ＭＳ Ｐゴシック" panose="020B0600070205080204" pitchFamily="34" charset="-128"/>
              </a:rPr>
              <a:t>Expected results: In the albedo lab, we would expect that the cup covered in a lighter color will heat up more slowly than one covered in a darker color. Cooling rates may be similar.  In the land versus water, we expect the land to heat up and cool down more quickly, but the water to heat and cool slowly.  For clouds, the expected result is that the container with clouds will heat and cool more slowly than the one without.  If these are not the results your students get, it can be a wonderful opportunity to discuss possible sources of error, and why scientists do multiple iterations of an experiment before drawing conclusions.</a:t>
            </a:r>
          </a:p>
          <a:p>
            <a:endParaRPr lang="en-US" altLang="en-US">
              <a:ea typeface="ＭＳ Ｐゴシック" panose="020B0600070205080204" pitchFamily="34" charset="-128"/>
            </a:endParaRPr>
          </a:p>
        </p:txBody>
      </p:sp>
      <p:sp>
        <p:nvSpPr>
          <p:cNvPr id="47107" name="Slide Number Placeholder 3">
            <a:extLst>
              <a:ext uri="{FF2B5EF4-FFF2-40B4-BE49-F238E27FC236}">
                <a16:creationId xmlns:a16="http://schemas.microsoft.com/office/drawing/2014/main" id="{E14BAF6B-826D-6980-E0A0-F75651A42A5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B7D147E7-1DD1-EE4C-8F30-2A79C9978F12}" type="slidenum">
              <a:rPr lang="en-US" altLang="en-US" sz="1200">
                <a:latin typeface="Calibri" panose="020F0502020204030204" pitchFamily="34" charset="0"/>
              </a:rPr>
              <a:pPr eaLnBrk="1" hangingPunct="1"/>
              <a:t>10</a:t>
            </a:fld>
            <a:endParaRPr lang="en-US" altLang="en-US" sz="1200">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a:extLst>
              <a:ext uri="{FF2B5EF4-FFF2-40B4-BE49-F238E27FC236}">
                <a16:creationId xmlns:a16="http://schemas.microsoft.com/office/drawing/2014/main" id="{B680D509-46EC-6A22-5164-EB10ACD16573}"/>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Notes Placeholder 2">
            <a:extLst>
              <a:ext uri="{FF2B5EF4-FFF2-40B4-BE49-F238E27FC236}">
                <a16:creationId xmlns:a16="http://schemas.microsoft.com/office/drawing/2014/main" id="{B88E536F-7DE6-BC8E-2640-5BFD9214857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Discuss ideas about a budget with students first to make connections with their prior experiences. You could discuss what they know about their family's household budget, what they would do if someone gave them $100 to spend, what happens if you go over a budget, etc. This is also a time to introduce the idea of a balanced budget if you wish, which is discussed further in the video.</a:t>
            </a:r>
          </a:p>
          <a:p>
            <a:endParaRPr lang="en-US" altLang="en-US">
              <a:ea typeface="ＭＳ Ｐゴシック" panose="020B0600070205080204" pitchFamily="34" charset="-128"/>
            </a:endParaRPr>
          </a:p>
        </p:txBody>
      </p:sp>
      <p:sp>
        <p:nvSpPr>
          <p:cNvPr id="48131" name="Slide Number Placeholder 3">
            <a:extLst>
              <a:ext uri="{FF2B5EF4-FFF2-40B4-BE49-F238E27FC236}">
                <a16:creationId xmlns:a16="http://schemas.microsoft.com/office/drawing/2014/main" id="{A2714D84-09D6-B3D0-2427-DD2367E1457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703C9985-DA41-C74B-BFBC-9EFD062355CD}" type="slidenum">
              <a:rPr lang="en-US" altLang="en-US" sz="1200">
                <a:latin typeface="Calibri" panose="020F0502020204030204" pitchFamily="34" charset="0"/>
              </a:rPr>
              <a:pPr eaLnBrk="1" hangingPunct="1"/>
              <a:t>11</a:t>
            </a:fld>
            <a:endParaRPr lang="en-US" altLang="en-US" sz="1200">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a:extLst>
              <a:ext uri="{FF2B5EF4-FFF2-40B4-BE49-F238E27FC236}">
                <a16:creationId xmlns:a16="http://schemas.microsoft.com/office/drawing/2014/main" id="{FF191E51-F9B7-8F26-BEF9-20DA3924DB54}"/>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4" name="Notes Placeholder 2">
            <a:extLst>
              <a:ext uri="{FF2B5EF4-FFF2-40B4-BE49-F238E27FC236}">
                <a16:creationId xmlns:a16="http://schemas.microsoft.com/office/drawing/2014/main" id="{A7C22036-5D2F-2C21-F9EF-3D5D97C7CA0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Learn how NASA uses a data-collecting sensor, Clouds and Earth’s Radiant Energy System, or CERES, to study clouds and make accurate measurements of energy leaving Earth. (4:31)</a:t>
            </a:r>
          </a:p>
          <a:p>
            <a:endParaRPr lang="en-US" altLang="en-US">
              <a:ea typeface="ＭＳ Ｐゴシック" panose="020B0600070205080204" pitchFamily="34" charset="-128"/>
            </a:endParaRPr>
          </a:p>
        </p:txBody>
      </p:sp>
      <p:sp>
        <p:nvSpPr>
          <p:cNvPr id="49155" name="Slide Number Placeholder 3">
            <a:extLst>
              <a:ext uri="{FF2B5EF4-FFF2-40B4-BE49-F238E27FC236}">
                <a16:creationId xmlns:a16="http://schemas.microsoft.com/office/drawing/2014/main" id="{71AF59ED-90FF-10B1-2966-F9E183BC66E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2C70458F-9E82-C44F-86A7-79080851B217}" type="slidenum">
              <a:rPr lang="en-US" altLang="en-US" sz="1200">
                <a:latin typeface="Calibri" panose="020F0502020204030204" pitchFamily="34" charset="0"/>
              </a:rPr>
              <a:pPr eaLnBrk="1" hangingPunct="1"/>
              <a:t>12</a:t>
            </a:fld>
            <a:endParaRPr lang="en-US" altLang="en-US" sz="1200">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a:extLst>
              <a:ext uri="{FF2B5EF4-FFF2-40B4-BE49-F238E27FC236}">
                <a16:creationId xmlns:a16="http://schemas.microsoft.com/office/drawing/2014/main" id="{2B98256D-20FE-3434-E762-E062AA4CA48B}"/>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8" name="Notes Placeholder 2">
            <a:extLst>
              <a:ext uri="{FF2B5EF4-FFF2-40B4-BE49-F238E27FC236}">
                <a16:creationId xmlns:a16="http://schemas.microsoft.com/office/drawing/2014/main" id="{1F1E16E0-D927-8A4A-6F43-D6021BA216B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p>
            <a:r>
              <a:rPr lang="en-US" altLang="en-US">
                <a:ea typeface="ＭＳ Ｐゴシック" panose="020B0600070205080204" pitchFamily="34" charset="-128"/>
              </a:rPr>
              <a:t>NOTE: This is set up to be written on with a smart board of some sort – the main ideas could easily be written on a white board or overhead as needed.</a:t>
            </a:r>
          </a:p>
          <a:p>
            <a:endParaRPr lang="en-US" altLang="en-US" i="1">
              <a:ea typeface="ＭＳ Ｐゴシック" panose="020B0600070205080204" pitchFamily="34" charset="-128"/>
            </a:endParaRPr>
          </a:p>
          <a:p>
            <a:r>
              <a:rPr lang="en-US" altLang="en-US" i="1">
                <a:ea typeface="ＭＳ Ｐゴシック" panose="020B0600070205080204" pitchFamily="34" charset="-128"/>
              </a:rPr>
              <a:t>Some ideas students might write down:</a:t>
            </a:r>
            <a:endParaRPr lang="en-US" altLang="en-US">
              <a:ea typeface="ＭＳ Ｐゴシック" panose="020B0600070205080204" pitchFamily="34" charset="-128"/>
            </a:endParaRPr>
          </a:p>
          <a:p>
            <a:r>
              <a:rPr lang="en-US" altLang="en-US" i="1">
                <a:ea typeface="ＭＳ Ｐゴシック" panose="020B0600070205080204" pitchFamily="34" charset="-128"/>
              </a:rPr>
              <a:t>- Balancing Earth’s radiation budget is like balancing a money budget – you need to keep track of where everything goes</a:t>
            </a:r>
            <a:endParaRPr lang="en-US" altLang="en-US">
              <a:ea typeface="ＭＳ Ｐゴシック" panose="020B0600070205080204" pitchFamily="34" charset="-128"/>
            </a:endParaRPr>
          </a:p>
          <a:p>
            <a:r>
              <a:rPr lang="en-US" altLang="en-US" i="1">
                <a:ea typeface="ＭＳ Ｐゴシック" panose="020B0600070205080204" pitchFamily="34" charset="-128"/>
              </a:rPr>
              <a:t>- Satellites can measure the amount of energy Earth receives, and the amount it sends back into space using temperature estimates – ideally those two should be equal, giving a balanced radiation budget</a:t>
            </a:r>
            <a:endParaRPr lang="en-US" altLang="en-US">
              <a:ea typeface="ＭＳ Ｐゴシック" panose="020B0600070205080204" pitchFamily="34" charset="-128"/>
            </a:endParaRPr>
          </a:p>
          <a:p>
            <a:r>
              <a:rPr lang="en-US" altLang="en-US" i="1">
                <a:ea typeface="ＭＳ Ｐゴシック" panose="020B0600070205080204" pitchFamily="34" charset="-128"/>
              </a:rPr>
              <a:t>- About 50% of the sun’s energy is reflected by clouds or absorbed by the atmosphere.</a:t>
            </a:r>
            <a:endParaRPr lang="en-US" altLang="en-US">
              <a:ea typeface="ＭＳ Ｐゴシック" panose="020B0600070205080204" pitchFamily="34" charset="-128"/>
            </a:endParaRPr>
          </a:p>
          <a:p>
            <a:r>
              <a:rPr lang="en-US" altLang="en-US" i="1">
                <a:ea typeface="ＭＳ Ｐゴシック" panose="020B0600070205080204" pitchFamily="34" charset="-128"/>
              </a:rPr>
              <a:t>- Darker surfaces (like oceans or rainforests) absorb more heat </a:t>
            </a:r>
            <a:endParaRPr lang="en-US" altLang="en-US">
              <a:ea typeface="ＭＳ Ｐゴシック" panose="020B0600070205080204" pitchFamily="34" charset="-128"/>
            </a:endParaRPr>
          </a:p>
          <a:p>
            <a:r>
              <a:rPr lang="en-US" altLang="en-US" i="1">
                <a:ea typeface="ＭＳ Ｐゴシック" panose="020B0600070205080204" pitchFamily="34" charset="-128"/>
              </a:rPr>
              <a:t>- Lighter surfaces (like deserts and the polar regions) reflect more heat</a:t>
            </a:r>
            <a:endParaRPr lang="en-US" altLang="en-US">
              <a:ea typeface="ＭＳ Ｐゴシック" panose="020B0600070205080204" pitchFamily="34" charset="-128"/>
            </a:endParaRPr>
          </a:p>
          <a:p>
            <a:r>
              <a:rPr lang="en-US" altLang="en-US" i="1">
                <a:ea typeface="ＭＳ Ｐゴシック" panose="020B0600070205080204" pitchFamily="34" charset="-128"/>
              </a:rPr>
              <a:t>- Energy absorbed by Earth’s surface is converted to heat, some of which gets sent back out toward space (although some is trapped by the atmosphere due to the -- greenhouse effect)</a:t>
            </a:r>
            <a:endParaRPr lang="en-US" altLang="en-US">
              <a:ea typeface="ＭＳ Ｐゴシック" panose="020B0600070205080204" pitchFamily="34" charset="-128"/>
            </a:endParaRPr>
          </a:p>
          <a:p>
            <a:r>
              <a:rPr lang="en-US" altLang="en-US" i="1">
                <a:ea typeface="ＭＳ Ｐゴシック" panose="020B0600070205080204" pitchFamily="34" charset="-128"/>
              </a:rPr>
              <a:t>- Satellite sensors and instruments on the ground show that Earth’s temperature is rising due to the increase in greenhouse gases in the atmosphere caused by human</a:t>
            </a:r>
            <a:r>
              <a:rPr lang="en-US" altLang="en-US">
                <a:ea typeface="ＭＳ Ｐゴシック" panose="020B0600070205080204" pitchFamily="34" charset="-128"/>
              </a:rPr>
              <a:t> </a:t>
            </a:r>
            <a:r>
              <a:rPr lang="en-US" altLang="en-US" i="1">
                <a:ea typeface="ＭＳ Ｐゴシック" panose="020B0600070205080204" pitchFamily="34" charset="-128"/>
              </a:rPr>
              <a:t>.</a:t>
            </a:r>
            <a:r>
              <a:rPr lang="en-US" altLang="en-US">
                <a:ea typeface="ＭＳ Ｐゴシック" panose="020B0600070205080204" pitchFamily="34" charset="-128"/>
              </a:rPr>
              <a:t> </a:t>
            </a:r>
          </a:p>
          <a:p>
            <a:r>
              <a:rPr lang="en-US" altLang="en-US" i="1">
                <a:ea typeface="ＭＳ Ｐゴシック" panose="020B0600070205080204" pitchFamily="34" charset="-128"/>
              </a:rPr>
              <a:t>- When ice melts, more ocean is exposed, which absorbs more radiation and increases the temperature.</a:t>
            </a:r>
            <a:endParaRPr lang="en-US" altLang="en-US">
              <a:ea typeface="ＭＳ Ｐゴシック" panose="020B0600070205080204" pitchFamily="34" charset="-128"/>
            </a:endParaRPr>
          </a:p>
          <a:p>
            <a:endParaRPr lang="en-US" altLang="en-US">
              <a:ea typeface="ＭＳ Ｐゴシック" panose="020B0600070205080204" pitchFamily="34" charset="-128"/>
            </a:endParaRPr>
          </a:p>
        </p:txBody>
      </p:sp>
      <p:sp>
        <p:nvSpPr>
          <p:cNvPr id="50179" name="Slide Number Placeholder 3">
            <a:extLst>
              <a:ext uri="{FF2B5EF4-FFF2-40B4-BE49-F238E27FC236}">
                <a16:creationId xmlns:a16="http://schemas.microsoft.com/office/drawing/2014/main" id="{45818317-77B5-D40B-E9C6-A2616360C2C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8019E8D9-959A-054C-A065-8B95C5522EDD}" type="slidenum">
              <a:rPr lang="en-US" altLang="en-US" sz="1200">
                <a:latin typeface="Calibri" panose="020F0502020204030204" pitchFamily="34" charset="0"/>
              </a:rPr>
              <a:pPr eaLnBrk="1" hangingPunct="1"/>
              <a:t>13</a:t>
            </a:fld>
            <a:endParaRPr lang="en-US" altLang="en-US" sz="1200">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a:extLst>
              <a:ext uri="{FF2B5EF4-FFF2-40B4-BE49-F238E27FC236}">
                <a16:creationId xmlns:a16="http://schemas.microsoft.com/office/drawing/2014/main" id="{3F5BDE3C-7002-CB0F-E6DD-09BEEEB7A51B}"/>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2" name="Notes Placeholder 2">
            <a:extLst>
              <a:ext uri="{FF2B5EF4-FFF2-40B4-BE49-F238E27FC236}">
                <a16:creationId xmlns:a16="http://schemas.microsoft.com/office/drawing/2014/main" id="{A377B837-3F2C-009B-FC2F-35F7083461B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During the discussion is an opportunity to bring up a term the students will probably have heard: the Greenhouse Effect</a:t>
            </a:r>
            <a:r>
              <a:rPr lang="en-US" altLang="en-US" i="1">
                <a:ea typeface="ＭＳ Ｐゴシック" panose="020B0600070205080204" pitchFamily="34" charset="-128"/>
              </a:rPr>
              <a:t>. </a:t>
            </a:r>
            <a:r>
              <a:rPr lang="en-US" altLang="en-US">
                <a:ea typeface="ＭＳ Ｐゴシック" panose="020B0600070205080204" pitchFamily="34" charset="-128"/>
              </a:rPr>
              <a:t>It’s important for students to realize that the Greenhouse Effect is what allows us to sustain life on Earth. Without the atmosphere insulating heat, the planet would be very cold and life might not be able to survive. However, the issue with global warming is that there are MORE greenhouse gases in the atmosphere now that are causing the earth to heat up faster than natural processes can regulate. The idea of balance is an important theme to reinforce throughout the lesson.</a:t>
            </a:r>
          </a:p>
          <a:p>
            <a:endParaRPr lang="en-US" altLang="en-US">
              <a:ea typeface="ＭＳ Ｐゴシック" panose="020B0600070205080204" pitchFamily="34" charset="-128"/>
            </a:endParaRPr>
          </a:p>
          <a:p>
            <a:endParaRPr lang="en-US" altLang="en-US">
              <a:ea typeface="ＭＳ Ｐゴシック" panose="020B0600070205080204" pitchFamily="34" charset="-128"/>
            </a:endParaRPr>
          </a:p>
          <a:p>
            <a:r>
              <a:rPr lang="en-US" altLang="en-US">
                <a:ea typeface="ＭＳ Ｐゴシック" panose="020B0600070205080204" pitchFamily="34" charset="-128"/>
              </a:rPr>
              <a:t>“Life on Earth depends on energy coming from the sun. About half the light reaching Earth's atmosphere passes through the air and clouds to the surface, where it is absorbed and then radiated upward in the form of infrared heat. About 90 percent of this heat is then absorbed by the greenhouse gases and radiated back toward the surface, which is warmed to a life-supporting average of 59 degrees Fahrenheit (15 degrees Celsius).” For more information, visit: </a:t>
            </a:r>
            <a:r>
              <a:rPr lang="en-US" altLang="en-US">
                <a:ea typeface="ＭＳ Ｐゴシック" panose="020B0600070205080204" pitchFamily="34" charset="-128"/>
                <a:hlinkClick r:id="rId3"/>
              </a:rPr>
              <a:t>http://climate.nasa.gov/causes</a:t>
            </a:r>
            <a:endParaRPr lang="en-US" altLang="en-US">
              <a:ea typeface="ＭＳ Ｐゴシック" panose="020B0600070205080204" pitchFamily="34" charset="-128"/>
            </a:endParaRPr>
          </a:p>
        </p:txBody>
      </p:sp>
      <p:sp>
        <p:nvSpPr>
          <p:cNvPr id="51203" name="Slide Number Placeholder 3">
            <a:extLst>
              <a:ext uri="{FF2B5EF4-FFF2-40B4-BE49-F238E27FC236}">
                <a16:creationId xmlns:a16="http://schemas.microsoft.com/office/drawing/2014/main" id="{A8024721-3F8C-4ACB-CEF9-49997A729C3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FDF40D29-8598-4244-9E2E-3CFC381E8024}" type="slidenum">
              <a:rPr lang="en-US" altLang="en-US" sz="1200">
                <a:latin typeface="Calibri" panose="020F0502020204030204" pitchFamily="34" charset="0"/>
              </a:rPr>
              <a:pPr eaLnBrk="1" hangingPunct="1"/>
              <a:t>14</a:t>
            </a:fld>
            <a:endParaRPr lang="en-US" altLang="en-US" sz="1200">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a:extLst>
              <a:ext uri="{FF2B5EF4-FFF2-40B4-BE49-F238E27FC236}">
                <a16:creationId xmlns:a16="http://schemas.microsoft.com/office/drawing/2014/main" id="{27704302-43C3-7553-0084-D58ED9BBE53C}"/>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168CA228-8590-CFA0-9A6A-A02B3B8D6B7A}"/>
              </a:ext>
            </a:extLst>
          </p:cNvPr>
          <p:cNvSpPr>
            <a:spLocks noGrp="1"/>
          </p:cNvSpPr>
          <p:nvPr>
            <p:ph type="body" idx="1"/>
          </p:nvPr>
        </p:nvSpPr>
        <p:spPr/>
        <p:txBody>
          <a:bodyPr>
            <a:normAutofit lnSpcReduction="10000"/>
          </a:bodyPr>
          <a:lstStyle/>
          <a:p>
            <a:pPr>
              <a:lnSpc>
                <a:spcPct val="90000"/>
              </a:lnSpc>
            </a:pPr>
            <a:r>
              <a:rPr lang="en-US" altLang="en-US" sz="1000">
                <a:ea typeface="ＭＳ Ｐゴシック" panose="020B0600070205080204" pitchFamily="34" charset="-128"/>
              </a:rPr>
              <a:t>Preparation: If possible, make a large poster-sized version of the pie chart (Figure A, available in both color and black and white), one per class.  Trim the outside of the chart, leaving just a circle, before class to save time.  Print Figures B-E.  It may be useful to print them on cardstock and laminate them, and/or attached them to large craft sticks or dowels for students to hold. </a:t>
            </a:r>
          </a:p>
          <a:p>
            <a:pPr>
              <a:lnSpc>
                <a:spcPct val="90000"/>
              </a:lnSpc>
            </a:pPr>
            <a:endParaRPr lang="en-US" altLang="en-US" sz="1000">
              <a:ea typeface="ＭＳ Ｐゴシック" panose="020B0600070205080204" pitchFamily="34" charset="-128"/>
            </a:endParaRPr>
          </a:p>
          <a:p>
            <a:pPr>
              <a:lnSpc>
                <a:spcPct val="90000"/>
              </a:lnSpc>
            </a:pPr>
            <a:r>
              <a:rPr lang="en-US" altLang="en-US" sz="1000">
                <a:ea typeface="ＭＳ Ｐゴシック" panose="020B0600070205080204" pitchFamily="34" charset="-128"/>
              </a:rPr>
              <a:t>Give four different students each one of the cards with the locations where energy can travel throughout the Earth’s system: Atmosphere, Clouds, Earth’s Surface and Space.  Assign a fifth student to be the “Energy Messenger.” </a:t>
            </a:r>
          </a:p>
          <a:p>
            <a:pPr>
              <a:lnSpc>
                <a:spcPct val="90000"/>
              </a:lnSpc>
            </a:pPr>
            <a:endParaRPr lang="en-US" altLang="en-US" sz="1000">
              <a:ea typeface="ＭＳ Ｐゴシック" panose="020B0600070205080204" pitchFamily="34" charset="-128"/>
            </a:endParaRPr>
          </a:p>
          <a:p>
            <a:pPr>
              <a:lnSpc>
                <a:spcPct val="90000"/>
              </a:lnSpc>
            </a:pPr>
            <a:r>
              <a:rPr lang="en-US" altLang="en-US" sz="1000">
                <a:ea typeface="ＭＳ Ｐゴシック" panose="020B0600070205080204" pitchFamily="34" charset="-128"/>
              </a:rPr>
              <a:t>The circle of the pie chart represents all the energy coming from the Sun.  The teacher, or another student, cuts each segment of the chart, and the Energy Messenger takes it on its path.  For example, the 6% reflected by the atmosphere would start at the “Sun,” be taken to the student holding the Atmosphere label to bounce off, and then be handed to the student holding the Space label.  </a:t>
            </a:r>
          </a:p>
          <a:p>
            <a:pPr>
              <a:lnSpc>
                <a:spcPct val="90000"/>
              </a:lnSpc>
            </a:pPr>
            <a:r>
              <a:rPr lang="en-US" altLang="en-US" sz="1000">
                <a:ea typeface="ＭＳ Ｐゴシック" panose="020B0600070205080204" pitchFamily="34" charset="-128"/>
              </a:rPr>
              <a:t>The main idea is that students see a visualization of all the ways the energy travels, and note that while the energy gets used within the Earth’s systems, and may say there for some time, it all eventually ends up back out in space for a balanced energy budget. </a:t>
            </a:r>
          </a:p>
          <a:p>
            <a:pPr>
              <a:lnSpc>
                <a:spcPct val="90000"/>
              </a:lnSpc>
            </a:pPr>
            <a:endParaRPr lang="en-US" altLang="en-US" sz="1000">
              <a:ea typeface="ＭＳ Ｐゴシック" panose="020B0600070205080204" pitchFamily="34" charset="-128"/>
            </a:endParaRPr>
          </a:p>
          <a:p>
            <a:pPr>
              <a:lnSpc>
                <a:spcPct val="90000"/>
              </a:lnSpc>
            </a:pPr>
            <a:r>
              <a:rPr lang="en-US" altLang="en-US" sz="1000">
                <a:ea typeface="ＭＳ Ｐゴシック" panose="020B0600070205080204" pitchFamily="34" charset="-128"/>
              </a:rPr>
              <a:t>Important points for discussion: </a:t>
            </a:r>
          </a:p>
          <a:p>
            <a:pPr>
              <a:lnSpc>
                <a:spcPct val="90000"/>
              </a:lnSpc>
            </a:pPr>
            <a:r>
              <a:rPr lang="en-US" altLang="en-US" sz="1000">
                <a:ea typeface="ＭＳ Ｐゴシック" panose="020B0600070205080204" pitchFamily="34" charset="-128"/>
              </a:rPr>
              <a:t>-  When the 51% that gets absorbed by the surface (land and oceans) is reached would be a good time to discuss what happens to that energy in the Earth’s system, especially relating it to the water cycle and other needs of life on Earth (photosynthesis, etc.) </a:t>
            </a:r>
          </a:p>
          <a:p>
            <a:pPr>
              <a:lnSpc>
                <a:spcPct val="90000"/>
              </a:lnSpc>
            </a:pPr>
            <a:r>
              <a:rPr lang="en-US" altLang="en-US" sz="1000">
                <a:ea typeface="ＭＳ Ｐゴシック" panose="020B0600070205080204" pitchFamily="34" charset="-128"/>
              </a:rPr>
              <a:t>-  The 4% that bounces off of the surface (as well as the absorption in the previous note) can easily be related to previous lab. Which surfaces on Earth absorb more? Which reflect more? </a:t>
            </a:r>
          </a:p>
          <a:p>
            <a:pPr>
              <a:lnSpc>
                <a:spcPct val="90000"/>
              </a:lnSpc>
            </a:pPr>
            <a:r>
              <a:rPr lang="en-US" altLang="en-US" sz="1000">
                <a:ea typeface="ＭＳ Ｐゴシック" panose="020B0600070205080204" pitchFamily="34" charset="-128"/>
              </a:rPr>
              <a:t>-  The absorption and reflection of clouds can be discussed.  What would happen if there were more cloud cover on the Earth?  Less cloud cover? </a:t>
            </a:r>
          </a:p>
          <a:p>
            <a:pPr>
              <a:lnSpc>
                <a:spcPct val="90000"/>
              </a:lnSpc>
            </a:pPr>
            <a:endParaRPr lang="en-US" altLang="en-US" sz="1000">
              <a:ea typeface="ＭＳ Ｐゴシック" panose="020B0600070205080204" pitchFamily="34" charset="-128"/>
            </a:endParaRPr>
          </a:p>
        </p:txBody>
      </p:sp>
      <p:sp>
        <p:nvSpPr>
          <p:cNvPr id="52227" name="Slide Number Placeholder 3">
            <a:extLst>
              <a:ext uri="{FF2B5EF4-FFF2-40B4-BE49-F238E27FC236}">
                <a16:creationId xmlns:a16="http://schemas.microsoft.com/office/drawing/2014/main" id="{BF682740-E1C6-85FB-FEB1-559072F8EE4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57D4C8B9-F096-E144-B885-57AA3084750A}" type="slidenum">
              <a:rPr lang="en-US" altLang="en-US" sz="1200">
                <a:latin typeface="Calibri" panose="020F0502020204030204" pitchFamily="34" charset="0"/>
              </a:rPr>
              <a:pPr eaLnBrk="1" hangingPunct="1"/>
              <a:t>15</a:t>
            </a:fld>
            <a:endParaRPr lang="en-US" altLang="en-US" sz="1200">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a:extLst>
              <a:ext uri="{FF2B5EF4-FFF2-40B4-BE49-F238E27FC236}">
                <a16:creationId xmlns:a16="http://schemas.microsoft.com/office/drawing/2014/main" id="{CBECE616-566D-CD41-4128-0D9FF0687577}"/>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0" name="Notes Placeholder 2">
            <a:extLst>
              <a:ext uri="{FF2B5EF4-FFF2-40B4-BE49-F238E27FC236}">
                <a16:creationId xmlns:a16="http://schemas.microsoft.com/office/drawing/2014/main" id="{9E8F8DB2-A496-3429-7EBD-711D995E3A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What is absorbing and reflecting the Sun’s energy? </a:t>
            </a:r>
            <a:r>
              <a:rPr lang="en-US" altLang="en-US" i="1">
                <a:ea typeface="ＭＳ Ｐゴシック" panose="020B0600070205080204" pitchFamily="34" charset="-128"/>
              </a:rPr>
              <a:t>Clouds, atmosphere and Earth’s surface (land and oceans) all do both, but in different percentages.</a:t>
            </a:r>
          </a:p>
          <a:p>
            <a:r>
              <a:rPr lang="en-US" altLang="en-US">
                <a:ea typeface="ＭＳ Ｐゴシック" panose="020B0600070205080204" pitchFamily="34" charset="-128"/>
              </a:rPr>
              <a:t>Where is most of the energy being absorbed? </a:t>
            </a:r>
            <a:r>
              <a:rPr lang="en-US" altLang="en-US" i="1">
                <a:ea typeface="ＭＳ Ｐゴシック" panose="020B0600070205080204" pitchFamily="34" charset="-128"/>
              </a:rPr>
              <a:t>The greatest single place energy is absorbed is into the land and oceans, Earth’s surface (51%)</a:t>
            </a:r>
          </a:p>
          <a:p>
            <a:r>
              <a:rPr lang="en-US" altLang="en-US">
                <a:ea typeface="ＭＳ Ｐゴシック" panose="020B0600070205080204" pitchFamily="34" charset="-128"/>
              </a:rPr>
              <a:t>What carries a large percentage of heat back into the atmosphere? </a:t>
            </a:r>
            <a:r>
              <a:rPr lang="en-US" altLang="en-US" i="1">
                <a:ea typeface="ＭＳ Ｐゴシック" panose="020B0600070205080204" pitchFamily="34" charset="-128"/>
              </a:rPr>
              <a:t>Latent heat in water vapor (the energy carried with the water when it evaporates) carries 23% of the energy back into the atmosphere.  Radiation from Earth’s surface is also absorbed into the atmosphere, heating it.</a:t>
            </a:r>
            <a:endParaRPr lang="en-US" altLang="en-US">
              <a:ea typeface="ＭＳ Ｐゴシック" panose="020B0600070205080204" pitchFamily="34" charset="-128"/>
            </a:endParaRPr>
          </a:p>
          <a:p>
            <a:endParaRPr lang="en-US" altLang="en-US">
              <a:ea typeface="ＭＳ Ｐゴシック" panose="020B0600070205080204" pitchFamily="34" charset="-128"/>
            </a:endParaRPr>
          </a:p>
          <a:p>
            <a:r>
              <a:rPr lang="en-US" altLang="en-US">
                <a:ea typeface="ＭＳ Ｐゴシック" panose="020B0600070205080204" pitchFamily="34" charset="-128"/>
              </a:rPr>
              <a:t>Image source: </a:t>
            </a:r>
            <a:r>
              <a:rPr lang="en-US" altLang="en-US">
                <a:ea typeface="ＭＳ Ｐゴシック" panose="020B0600070205080204" pitchFamily="34" charset="-128"/>
                <a:hlinkClick r:id="rId3"/>
              </a:rPr>
              <a:t>http://science-edu.larc.nasa.gov/EDDOCS/images/Erb/components2.gif</a:t>
            </a:r>
            <a:endParaRPr lang="en-US" altLang="en-US">
              <a:ea typeface="ＭＳ Ｐゴシック" panose="020B0600070205080204" pitchFamily="34" charset="-128"/>
            </a:endParaRPr>
          </a:p>
          <a:p>
            <a:endParaRPr lang="en-US" altLang="en-US">
              <a:ea typeface="ＭＳ Ｐゴシック" panose="020B0600070205080204" pitchFamily="34" charset="-128"/>
            </a:endParaRPr>
          </a:p>
          <a:p>
            <a:r>
              <a:rPr lang="en-US" altLang="en-US">
                <a:ea typeface="ＭＳ Ｐゴシック" panose="020B0600070205080204" pitchFamily="34" charset="-128"/>
              </a:rPr>
              <a:t>For Earth’s radiation budget facts: </a:t>
            </a:r>
            <a:r>
              <a:rPr lang="en-US" altLang="en-US">
                <a:ea typeface="ＭＳ Ｐゴシック" panose="020B0600070205080204" pitchFamily="34" charset="-128"/>
                <a:hlinkClick r:id="rId4"/>
              </a:rPr>
              <a:t>http://science-edu.larc.nasa.gov/EDDOCS/radiation_facts.html</a:t>
            </a:r>
            <a:endParaRPr lang="en-US" altLang="en-US">
              <a:ea typeface="ＭＳ Ｐゴシック" panose="020B0600070205080204" pitchFamily="34" charset="-128"/>
            </a:endParaRPr>
          </a:p>
          <a:p>
            <a:endParaRPr lang="en-US" altLang="en-US">
              <a:ea typeface="ＭＳ Ｐゴシック" panose="020B0600070205080204" pitchFamily="34" charset="-128"/>
            </a:endParaRPr>
          </a:p>
        </p:txBody>
      </p:sp>
      <p:sp>
        <p:nvSpPr>
          <p:cNvPr id="53251" name="Slide Number Placeholder 3">
            <a:extLst>
              <a:ext uri="{FF2B5EF4-FFF2-40B4-BE49-F238E27FC236}">
                <a16:creationId xmlns:a16="http://schemas.microsoft.com/office/drawing/2014/main" id="{E41645E9-8D04-3324-C049-3914754DE0A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1184F8F3-000C-6E4F-8691-2358BDCE5123}" type="slidenum">
              <a:rPr lang="en-US" altLang="en-US" sz="1200">
                <a:latin typeface="Calibri" panose="020F0502020204030204" pitchFamily="34" charset="0"/>
              </a:rPr>
              <a:pPr eaLnBrk="1" hangingPunct="1"/>
              <a:t>16</a:t>
            </a:fld>
            <a:endParaRPr lang="en-US" altLang="en-US" sz="1200">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a:extLst>
              <a:ext uri="{FF2B5EF4-FFF2-40B4-BE49-F238E27FC236}">
                <a16:creationId xmlns:a16="http://schemas.microsoft.com/office/drawing/2014/main" id="{F33EF70E-88CD-A6F9-C981-1519C3855B3E}"/>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1E47679D-A9AD-37BA-73B7-AA84B9D5EE49}"/>
              </a:ext>
            </a:extLst>
          </p:cNvPr>
          <p:cNvSpPr>
            <a:spLocks noGrp="1"/>
          </p:cNvSpPr>
          <p:nvPr>
            <p:ph type="body" idx="1"/>
          </p:nvPr>
        </p:nvSpPr>
        <p:spPr/>
        <p:txBody>
          <a:bodyPr/>
          <a:lstStyle/>
          <a:p>
            <a:r>
              <a:rPr lang="en-US" altLang="en-US">
                <a:ea typeface="ＭＳ Ｐゴシック" panose="020B0600070205080204" pitchFamily="34" charset="-128"/>
              </a:rPr>
              <a:t>Questions to ask students:</a:t>
            </a:r>
          </a:p>
          <a:p>
            <a:pPr>
              <a:buFontTx/>
              <a:buAutoNum type="arabicPeriod"/>
            </a:pPr>
            <a:r>
              <a:rPr lang="en-US" altLang="en-US">
                <a:ea typeface="ＭＳ Ｐゴシック" panose="020B0600070205080204" pitchFamily="34" charset="-128"/>
              </a:rPr>
              <a:t>What differences do you notice between these two maps? </a:t>
            </a:r>
            <a:r>
              <a:rPr lang="en-US" altLang="en-US" i="1">
                <a:ea typeface="ＭＳ Ｐゴシック" panose="020B0600070205080204" pitchFamily="34" charset="-128"/>
              </a:rPr>
              <a:t>Answers may vary. Students may note that the part of the world with the high incoming radiation shifts during the different seasons.  They may notice that the poles get less radiation (shown in blue and purple).  </a:t>
            </a:r>
            <a:endParaRPr lang="en-US" altLang="en-US">
              <a:ea typeface="ＭＳ Ｐゴシック" panose="020B0600070205080204" pitchFamily="34" charset="-128"/>
            </a:endParaRPr>
          </a:p>
          <a:p>
            <a:pPr>
              <a:buFontTx/>
              <a:buAutoNum type="arabicPeriod"/>
            </a:pPr>
            <a:r>
              <a:rPr lang="en-US" altLang="en-US">
                <a:ea typeface="ＭＳ Ｐゴシック" panose="020B0600070205080204" pitchFamily="34" charset="-128"/>
              </a:rPr>
              <a:t>What part of Earth tends to receive the most solar radiation (before we even consider the reflection of the surfaces or clouds)?  Why is that important in the Earth’s energy budget? </a:t>
            </a:r>
            <a:r>
              <a:rPr lang="en-US" altLang="en-US" i="1">
                <a:ea typeface="ＭＳ Ｐゴシック" panose="020B0600070205080204" pitchFamily="34" charset="-128"/>
              </a:rPr>
              <a:t>Near the equator tends to receive more radiation.  That means there is more energy to “spend” in that region.</a:t>
            </a:r>
            <a:endParaRPr lang="en-US" altLang="en-US">
              <a:ea typeface="ＭＳ Ｐゴシック" panose="020B0600070205080204" pitchFamily="34" charset="-128"/>
            </a:endParaRPr>
          </a:p>
          <a:p>
            <a:pPr>
              <a:buFontTx/>
              <a:buAutoNum type="arabicPeriod"/>
            </a:pPr>
            <a:r>
              <a:rPr lang="en-US" altLang="en-US">
                <a:ea typeface="ＭＳ Ｐゴシック" panose="020B0600070205080204" pitchFamily="34" charset="-128"/>
              </a:rPr>
              <a:t>Which parts of Earth tend to receive little solar radiation?  Why is that important for the Earth’s energy budget? </a:t>
            </a:r>
            <a:r>
              <a:rPr lang="en-US" altLang="en-US" i="1">
                <a:ea typeface="ＭＳ Ｐゴシック" panose="020B0600070205080204" pitchFamily="34" charset="-128"/>
              </a:rPr>
              <a:t>Near the poles tends to receive less radiation, and it varies by season.  That means there is less energy to “spend” in those regions.</a:t>
            </a:r>
            <a:endParaRPr lang="en-US" altLang="en-US">
              <a:ea typeface="ＭＳ Ｐゴシック" panose="020B0600070205080204" pitchFamily="34" charset="-128"/>
            </a:endParaRPr>
          </a:p>
          <a:p>
            <a:pPr>
              <a:buFontTx/>
              <a:buAutoNum type="arabicPeriod"/>
            </a:pPr>
            <a:endParaRPr lang="en-US" altLang="en-US">
              <a:ea typeface="ＭＳ Ｐゴシック" panose="020B0600070205080204" pitchFamily="34" charset="-128"/>
            </a:endParaRPr>
          </a:p>
          <a:p>
            <a:r>
              <a:rPr lang="en-US" altLang="en-US">
                <a:ea typeface="ＭＳ Ｐゴシック" panose="020B0600070205080204" pitchFamily="34" charset="-128"/>
              </a:rPr>
              <a:t>Maps retrieved from </a:t>
            </a:r>
            <a:r>
              <a:rPr lang="en-US" altLang="en-US">
                <a:ea typeface="ＭＳ Ｐゴシック" panose="020B0600070205080204" pitchFamily="34" charset="-128"/>
                <a:hlinkClick r:id="rId3"/>
              </a:rPr>
              <a:t>https://mynasadata.larc.nasa.gov/las/getUI.do</a:t>
            </a:r>
            <a:endParaRPr lang="en-US" altLang="en-US">
              <a:ea typeface="ＭＳ Ｐゴシック" panose="020B0600070205080204" pitchFamily="34" charset="-128"/>
            </a:endParaRPr>
          </a:p>
          <a:p>
            <a:endParaRPr lang="en-US" altLang="en-US">
              <a:ea typeface="ＭＳ Ｐゴシック" panose="020B0600070205080204" pitchFamily="34" charset="-128"/>
            </a:endParaRPr>
          </a:p>
        </p:txBody>
      </p:sp>
      <p:sp>
        <p:nvSpPr>
          <p:cNvPr id="54275" name="Slide Number Placeholder 3">
            <a:extLst>
              <a:ext uri="{FF2B5EF4-FFF2-40B4-BE49-F238E27FC236}">
                <a16:creationId xmlns:a16="http://schemas.microsoft.com/office/drawing/2014/main" id="{1A51C3DF-5F1E-2486-A84D-3CC661DD677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38BE19B7-D3A1-0B43-A64F-9CE9B242DAC0}" type="slidenum">
              <a:rPr lang="en-US" altLang="en-US" sz="1200">
                <a:latin typeface="Calibri" panose="020F0502020204030204" pitchFamily="34" charset="0"/>
              </a:rPr>
              <a:pPr eaLnBrk="1" hangingPunct="1"/>
              <a:t>17</a:t>
            </a:fld>
            <a:endParaRPr lang="en-US" altLang="en-US" sz="1200">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a:extLst>
              <a:ext uri="{FF2B5EF4-FFF2-40B4-BE49-F238E27FC236}">
                <a16:creationId xmlns:a16="http://schemas.microsoft.com/office/drawing/2014/main" id="{0AFEA210-E74C-8FC4-BB67-886FD3CB9214}"/>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42427D29-1BE4-1DAF-C413-CF73E0BA8855}"/>
              </a:ext>
            </a:extLst>
          </p:cNvPr>
          <p:cNvSpPr>
            <a:spLocks noGrp="1"/>
          </p:cNvSpPr>
          <p:nvPr>
            <p:ph type="body" idx="1"/>
          </p:nvPr>
        </p:nvSpPr>
        <p:spPr/>
        <p:txBody>
          <a:bodyPr/>
          <a:lstStyle/>
          <a:p>
            <a:pPr>
              <a:defRPr/>
            </a:pPr>
            <a:r>
              <a:rPr lang="en-US" dirty="0"/>
              <a:t>Questions to ask students:</a:t>
            </a:r>
          </a:p>
          <a:p>
            <a:pPr marL="228600" indent="-228600">
              <a:buFontTx/>
              <a:buAutoNum type="arabicPeriod"/>
              <a:defRPr/>
            </a:pPr>
            <a:r>
              <a:rPr lang="en-US" dirty="0"/>
              <a:t>Do you see any interesting patterns in the data? </a:t>
            </a:r>
            <a:r>
              <a:rPr lang="en-US" i="1" dirty="0"/>
              <a:t>Answers may vary.  You might point out the desert and ice areas, as well as the variety of forests in various areas.</a:t>
            </a:r>
            <a:endParaRPr lang="en-US" dirty="0"/>
          </a:p>
          <a:p>
            <a:pPr marL="228600" indent="-228600">
              <a:buFontTx/>
              <a:buAutoNum type="arabicPeriod"/>
              <a:defRPr/>
            </a:pPr>
            <a:r>
              <a:rPr lang="en-US" dirty="0"/>
              <a:t>Where do you notice permanent snow and ice?  What would you expect the reflected radiation from that location to be, high or low?</a:t>
            </a:r>
            <a:r>
              <a:rPr lang="en-US" i="1" dirty="0"/>
              <a:t>  Antarctica, Greenland.  You would expect a lot of radiation to be reflected from the ice.</a:t>
            </a:r>
            <a:endParaRPr lang="en-US" dirty="0"/>
          </a:p>
          <a:p>
            <a:pPr marL="228600" indent="-228600">
              <a:buFontTx/>
              <a:buAutoNum type="arabicPeriod"/>
              <a:defRPr/>
            </a:pPr>
            <a:r>
              <a:rPr lang="en-US" dirty="0"/>
              <a:t>What other land cover types might reflect a lot of solar radiation?  What types might absorb a lot of solar radiation? </a:t>
            </a:r>
            <a:r>
              <a:rPr lang="en-US" i="1" dirty="0"/>
              <a:t>Deserts and barren areas reflect a lot of solar radiation.  Oceans and forests absorb a lot of </a:t>
            </a:r>
            <a:r>
              <a:rPr lang="en-US" i="1" dirty="0" err="1"/>
              <a:t>radation</a:t>
            </a:r>
            <a:r>
              <a:rPr lang="en-US" i="1" dirty="0"/>
              <a:t>.</a:t>
            </a:r>
            <a:endParaRPr lang="en-US" dirty="0"/>
          </a:p>
          <a:p>
            <a:pPr>
              <a:defRPr/>
            </a:pPr>
            <a:endParaRPr lang="en-US" dirty="0"/>
          </a:p>
          <a:p>
            <a:pPr>
              <a:defRPr/>
            </a:pPr>
            <a:r>
              <a:rPr lang="en-US" dirty="0"/>
              <a:t>To zoom in to get more detailed data on a particular location (with different color-coding) go to </a:t>
            </a:r>
            <a:r>
              <a:rPr lang="en-US" dirty="0">
                <a:hlinkClick r:id="rId3"/>
              </a:rPr>
              <a:t>http://www-surf.larc.nasa.gov/surf/pages/sce_type.html</a:t>
            </a:r>
            <a:endParaRPr lang="en-US" dirty="0"/>
          </a:p>
        </p:txBody>
      </p:sp>
      <p:sp>
        <p:nvSpPr>
          <p:cNvPr id="55299" name="Slide Number Placeholder 3">
            <a:extLst>
              <a:ext uri="{FF2B5EF4-FFF2-40B4-BE49-F238E27FC236}">
                <a16:creationId xmlns:a16="http://schemas.microsoft.com/office/drawing/2014/main" id="{2F220936-26E3-07C6-6EFD-37257012BA3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3D85A5FC-601C-0B4F-9232-0AD049AA22B5}" type="slidenum">
              <a:rPr lang="en-US" altLang="en-US" sz="1200">
                <a:latin typeface="Calibri" panose="020F0502020204030204" pitchFamily="34" charset="0"/>
              </a:rPr>
              <a:pPr eaLnBrk="1" hangingPunct="1"/>
              <a:t>18</a:t>
            </a:fld>
            <a:endParaRPr lang="en-US" altLang="en-US" sz="1200">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a:extLst>
              <a:ext uri="{FF2B5EF4-FFF2-40B4-BE49-F238E27FC236}">
                <a16:creationId xmlns:a16="http://schemas.microsoft.com/office/drawing/2014/main" id="{437DF964-196A-50B3-DBA3-6C604236A0D0}"/>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2C5A9D16-F2A2-ADBE-9006-2C872C0A2F9F}"/>
              </a:ext>
            </a:extLst>
          </p:cNvPr>
          <p:cNvSpPr>
            <a:spLocks noGrp="1"/>
          </p:cNvSpPr>
          <p:nvPr>
            <p:ph type="body" idx="1"/>
          </p:nvPr>
        </p:nvSpPr>
        <p:spPr/>
        <p:txBody>
          <a:bodyPr/>
          <a:lstStyle/>
          <a:p>
            <a:r>
              <a:rPr lang="en-US" altLang="en-US">
                <a:ea typeface="ＭＳ Ｐゴシック" panose="020B0600070205080204" pitchFamily="34" charset="-128"/>
              </a:rPr>
              <a:t>Questions to ask students:</a:t>
            </a:r>
          </a:p>
          <a:p>
            <a:pPr>
              <a:buFontTx/>
              <a:buAutoNum type="arabicPeriod"/>
            </a:pPr>
            <a:r>
              <a:rPr lang="en-US" altLang="en-US">
                <a:ea typeface="ＭＳ Ｐゴシック" panose="020B0600070205080204" pitchFamily="34" charset="-128"/>
              </a:rPr>
              <a:t>Which areas seem to have reflected the most radiation?  Does that match with what you predicted from the land cover types from the previous image? </a:t>
            </a:r>
            <a:r>
              <a:rPr lang="en-US" altLang="en-US" i="1">
                <a:ea typeface="ＭＳ Ｐゴシック" panose="020B0600070205080204" pitchFamily="34" charset="-128"/>
              </a:rPr>
              <a:t>Antarctica is reflecting a lot of radiation (due to the snow and ice cover).  The Sahara desert and parts of Australia also show reflection, as do the Andes mountains.</a:t>
            </a:r>
            <a:endParaRPr lang="en-US" altLang="en-US">
              <a:ea typeface="ＭＳ Ｐゴシック" panose="020B0600070205080204" pitchFamily="34" charset="-128"/>
            </a:endParaRPr>
          </a:p>
          <a:p>
            <a:pPr>
              <a:buFontTx/>
              <a:buAutoNum type="arabicPeriod"/>
            </a:pPr>
            <a:r>
              <a:rPr lang="en-US" altLang="en-US">
                <a:ea typeface="ＭＳ Ｐゴシック" panose="020B0600070205080204" pitchFamily="34" charset="-128"/>
              </a:rPr>
              <a:t>Why is Antarctica reflecting so much radiation?  What about the areas in Africa and Australia?  </a:t>
            </a:r>
            <a:r>
              <a:rPr lang="en-US" altLang="en-US" i="1">
                <a:ea typeface="ＭＳ Ｐゴシック" panose="020B0600070205080204" pitchFamily="34" charset="-128"/>
              </a:rPr>
              <a:t>Ice/snow and desert reflect a lot of radiation because they have a high albedo.</a:t>
            </a:r>
            <a:endParaRPr lang="en-US" altLang="en-US">
              <a:ea typeface="ＭＳ Ｐゴシック" panose="020B0600070205080204" pitchFamily="34" charset="-128"/>
            </a:endParaRPr>
          </a:p>
          <a:p>
            <a:pPr>
              <a:buFontTx/>
              <a:buAutoNum type="arabicPeriod"/>
            </a:pPr>
            <a:r>
              <a:rPr lang="en-US" altLang="en-US">
                <a:ea typeface="ＭＳ Ｐゴシック" panose="020B0600070205080204" pitchFamily="34" charset="-128"/>
              </a:rPr>
              <a:t>Greenland also had lots of ice, why does it not show any reflection?  Hint: Note that the date of this data is January. </a:t>
            </a:r>
            <a:r>
              <a:rPr lang="en-US" altLang="en-US" i="1">
                <a:ea typeface="ＭＳ Ｐゴシック" panose="020B0600070205080204" pitchFamily="34" charset="-128"/>
              </a:rPr>
              <a:t>Due to the Earth’s tilt, near the North Pole receives fewer hours of daylight during the winter months.</a:t>
            </a:r>
            <a:endParaRPr lang="en-US" altLang="en-US">
              <a:ea typeface="ＭＳ Ｐゴシック" panose="020B0600070205080204" pitchFamily="34" charset="-128"/>
            </a:endParaRPr>
          </a:p>
          <a:p>
            <a:pPr>
              <a:buFontTx/>
              <a:buAutoNum type="arabicPeriod"/>
            </a:pPr>
            <a:endParaRPr lang="en-US" altLang="en-US">
              <a:ea typeface="ＭＳ Ｐゴシック" panose="020B0600070205080204" pitchFamily="34" charset="-128"/>
            </a:endParaRPr>
          </a:p>
          <a:p>
            <a:r>
              <a:rPr lang="en-US" altLang="en-US">
                <a:ea typeface="ＭＳ Ｐゴシック" panose="020B0600070205080204" pitchFamily="34" charset="-128"/>
              </a:rPr>
              <a:t>Maps retrieved from </a:t>
            </a:r>
            <a:r>
              <a:rPr lang="en-US" altLang="en-US">
                <a:ea typeface="ＭＳ Ｐゴシック" panose="020B0600070205080204" pitchFamily="34" charset="-128"/>
                <a:hlinkClick r:id="rId3"/>
              </a:rPr>
              <a:t>https://mynasadata.larc.nasa.gov/las/getUI.do</a:t>
            </a:r>
            <a:endParaRPr lang="en-US" altLang="en-US">
              <a:ea typeface="ＭＳ Ｐゴシック" panose="020B0600070205080204" pitchFamily="34" charset="-128"/>
            </a:endParaRPr>
          </a:p>
          <a:p>
            <a:pPr>
              <a:buFontTx/>
              <a:buAutoNum type="arabicPeriod"/>
            </a:pPr>
            <a:endParaRPr lang="en-US" altLang="en-US">
              <a:ea typeface="ＭＳ Ｐゴシック" panose="020B0600070205080204" pitchFamily="34" charset="-128"/>
            </a:endParaRPr>
          </a:p>
        </p:txBody>
      </p:sp>
      <p:sp>
        <p:nvSpPr>
          <p:cNvPr id="56323" name="Slide Number Placeholder 3">
            <a:extLst>
              <a:ext uri="{FF2B5EF4-FFF2-40B4-BE49-F238E27FC236}">
                <a16:creationId xmlns:a16="http://schemas.microsoft.com/office/drawing/2014/main" id="{B64F5FD7-1446-8488-E7E1-36AE3966E8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F2C0F059-C531-AC4E-8F61-E698DC16AF44}" type="slidenum">
              <a:rPr lang="en-US" altLang="en-US" sz="1200">
                <a:latin typeface="Calibri" panose="020F0502020204030204" pitchFamily="34" charset="0"/>
              </a:rPr>
              <a:pPr eaLnBrk="1" hangingPunct="1"/>
              <a:t>19</a:t>
            </a:fld>
            <a:endParaRPr lang="en-US" altLang="en-US" sz="1200">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a:extLst>
              <a:ext uri="{FF2B5EF4-FFF2-40B4-BE49-F238E27FC236}">
                <a16:creationId xmlns:a16="http://schemas.microsoft.com/office/drawing/2014/main" id="{8A532C07-11B0-E082-0818-D1B647C53DC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4" name="Notes Placeholder 2">
            <a:extLst>
              <a:ext uri="{FF2B5EF4-FFF2-40B4-BE49-F238E27FC236}">
                <a16:creationId xmlns:a16="http://schemas.microsoft.com/office/drawing/2014/main" id="{FE1CC0C6-86D8-6B18-2EB7-3236A880249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This slide could be shown to students as a preview of the lesson, or used solely as a reference for the teacher.</a:t>
            </a:r>
          </a:p>
        </p:txBody>
      </p:sp>
      <p:sp>
        <p:nvSpPr>
          <p:cNvPr id="38915" name="Slide Number Placeholder 3">
            <a:extLst>
              <a:ext uri="{FF2B5EF4-FFF2-40B4-BE49-F238E27FC236}">
                <a16:creationId xmlns:a16="http://schemas.microsoft.com/office/drawing/2014/main" id="{EE3E19FF-F68B-3050-2168-82C80E0DFA2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B33B8443-93F6-1C4D-959D-3CF46C8A3114}" type="slidenum">
              <a:rPr lang="en-US" altLang="en-US" sz="1200">
                <a:latin typeface="Calibri" panose="020F0502020204030204" pitchFamily="34" charset="0"/>
              </a:rPr>
              <a:pPr eaLnBrk="1" hangingPunct="1"/>
              <a:t>2</a:t>
            </a:fld>
            <a:endParaRPr lang="en-US" altLang="en-US" sz="1200">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a:extLst>
              <a:ext uri="{FF2B5EF4-FFF2-40B4-BE49-F238E27FC236}">
                <a16:creationId xmlns:a16="http://schemas.microsoft.com/office/drawing/2014/main" id="{0CBEFAD3-1EC3-F315-627C-D8EC1B2CD4F7}"/>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6" name="Notes Placeholder 2">
            <a:extLst>
              <a:ext uri="{FF2B5EF4-FFF2-40B4-BE49-F238E27FC236}">
                <a16:creationId xmlns:a16="http://schemas.microsoft.com/office/drawing/2014/main" id="{AFC50BE9-0B66-C92B-040E-1B42BB28AE0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Questions to ask students:</a:t>
            </a:r>
          </a:p>
          <a:p>
            <a:r>
              <a:rPr lang="en-US" altLang="en-US">
                <a:ea typeface="ＭＳ Ｐゴシック" panose="020B0600070205080204" pitchFamily="34" charset="-128"/>
              </a:rPr>
              <a:t>1.  What do you notice different in this picture?  How is what you see now related to the land cover and the time of year (now June)? </a:t>
            </a:r>
            <a:r>
              <a:rPr lang="en-US" altLang="en-US" i="1">
                <a:ea typeface="ＭＳ Ｐゴシック" panose="020B0600070205080204" pitchFamily="34" charset="-128"/>
              </a:rPr>
              <a:t>Now you can see that the Sahara is reflecting a lot of radiation, as is the Arabian peninsula. Greenland and the Arctic are now receiving daylight since it is the summer, and you see the corresponding reflection in red.</a:t>
            </a:r>
            <a:endParaRPr lang="en-US" altLang="en-US">
              <a:ea typeface="ＭＳ Ｐゴシック" panose="020B0600070205080204" pitchFamily="34" charset="-128"/>
            </a:endParaRPr>
          </a:p>
        </p:txBody>
      </p:sp>
      <p:sp>
        <p:nvSpPr>
          <p:cNvPr id="57347" name="Slide Number Placeholder 3">
            <a:extLst>
              <a:ext uri="{FF2B5EF4-FFF2-40B4-BE49-F238E27FC236}">
                <a16:creationId xmlns:a16="http://schemas.microsoft.com/office/drawing/2014/main" id="{016E9F1F-E0FA-C4EB-F005-561DE2C8B39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18BE368C-6B31-A14E-B051-8D750A9A787B}" type="slidenum">
              <a:rPr lang="en-US" altLang="en-US" sz="1200">
                <a:latin typeface="Calibri" panose="020F0502020204030204" pitchFamily="34" charset="0"/>
              </a:rPr>
              <a:pPr eaLnBrk="1" hangingPunct="1"/>
              <a:t>20</a:t>
            </a:fld>
            <a:endParaRPr lang="en-US" altLang="en-US" sz="1200">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a:extLst>
              <a:ext uri="{FF2B5EF4-FFF2-40B4-BE49-F238E27FC236}">
                <a16:creationId xmlns:a16="http://schemas.microsoft.com/office/drawing/2014/main" id="{99F20531-4163-5E74-AFAB-42E38B25A96F}"/>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0" name="Notes Placeholder 2">
            <a:extLst>
              <a:ext uri="{FF2B5EF4-FFF2-40B4-BE49-F238E27FC236}">
                <a16:creationId xmlns:a16="http://schemas.microsoft.com/office/drawing/2014/main" id="{AD9C8DBB-E6B4-D7CD-9482-36DD71C8CBD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Answers may vary:  Sample answer “The global energy budget is how the Earth “spends” its energy, basically where and how it gets absorbed for use in the Earth system, radiated into the atmosphere or back into space, or reflected.  If the Earth’s surfaces becomes more reflective (surfaces such as ice, snow or desert), less energy will be absorbed, making the temperature cooler.  If the Earth’s surface becomes less reflective (more oceans and forests), more energy will be absorbed, making the temperature warmer.  Clouds tend to reflect energy back into space, so more clouds would tend to reduce the temperature, while fewer clouds could increase the temperatures.  Oceans absorb a lot of heat, so they are a key part of the global energy budget.  When ice melts and reveals the ocean (or land) underneath, that changes the way energy is absorbed and affects the budget.”</a:t>
            </a:r>
          </a:p>
        </p:txBody>
      </p:sp>
      <p:sp>
        <p:nvSpPr>
          <p:cNvPr id="58371" name="Slide Number Placeholder 3">
            <a:extLst>
              <a:ext uri="{FF2B5EF4-FFF2-40B4-BE49-F238E27FC236}">
                <a16:creationId xmlns:a16="http://schemas.microsoft.com/office/drawing/2014/main" id="{22A47353-99F8-2D71-E0EB-6E5C4A11284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62965C81-345A-7449-8C43-A770DEAE15BA}" type="slidenum">
              <a:rPr lang="en-US" altLang="en-US" sz="1200">
                <a:latin typeface="Calibri" panose="020F0502020204030204" pitchFamily="34" charset="0"/>
              </a:rPr>
              <a:pPr eaLnBrk="1" hangingPunct="1"/>
              <a:t>21</a:t>
            </a:fld>
            <a:endParaRPr lang="en-US" altLang="en-US" sz="1200">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a:extLst>
              <a:ext uri="{FF2B5EF4-FFF2-40B4-BE49-F238E27FC236}">
                <a16:creationId xmlns:a16="http://schemas.microsoft.com/office/drawing/2014/main" id="{6D424CBD-D637-3321-BE09-FCD1EEDDF76D}"/>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4" name="Notes Placeholder 2">
            <a:extLst>
              <a:ext uri="{FF2B5EF4-FFF2-40B4-BE49-F238E27FC236}">
                <a16:creationId xmlns:a16="http://schemas.microsoft.com/office/drawing/2014/main" id="{69E33EA2-6951-D0F8-BDA7-EB1D6A9D0D6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59395" name="Slide Number Placeholder 3">
            <a:extLst>
              <a:ext uri="{FF2B5EF4-FFF2-40B4-BE49-F238E27FC236}">
                <a16:creationId xmlns:a16="http://schemas.microsoft.com/office/drawing/2014/main" id="{9252C687-3BC1-1C61-B7A6-4457D258DB2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05E53D36-6F19-9C4D-86D1-7D0D3CD2E662}" type="slidenum">
              <a:rPr lang="en-US" altLang="en-US" sz="1200">
                <a:latin typeface="Calibri" panose="020F0502020204030204" pitchFamily="34" charset="0"/>
              </a:rPr>
              <a:pPr eaLnBrk="1" hangingPunct="1"/>
              <a:t>22</a:t>
            </a:fld>
            <a:endParaRPr lang="en-US" altLang="en-US" sz="1200">
              <a:latin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a:extLst>
              <a:ext uri="{FF2B5EF4-FFF2-40B4-BE49-F238E27FC236}">
                <a16:creationId xmlns:a16="http://schemas.microsoft.com/office/drawing/2014/main" id="{B8C10F57-71CC-EE38-5786-AE1DB720DF1D}"/>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8" name="Notes Placeholder 2">
            <a:extLst>
              <a:ext uri="{FF2B5EF4-FFF2-40B4-BE49-F238E27FC236}">
                <a16:creationId xmlns:a16="http://schemas.microsoft.com/office/drawing/2014/main" id="{7E138C09-A491-A9CD-A807-5B3126331A0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Linked from the image, the video discusses similar themes as the video on slide 12, but with a few more details added (duration: 3:25).  However, it is not geared specifically toward students. For more about CERES, see </a:t>
            </a:r>
            <a:r>
              <a:rPr lang="en-US" altLang="en-US">
                <a:ea typeface="ＭＳ Ｐゴシック" panose="020B0600070205080204" pitchFamily="34" charset="-128"/>
                <a:hlinkClick r:id="rId3"/>
              </a:rPr>
              <a:t>http://ceres.larc.nasa.gov/</a:t>
            </a:r>
            <a:r>
              <a:rPr lang="en-US" altLang="en-US">
                <a:ea typeface="ＭＳ Ｐゴシック" panose="020B0600070205080204" pitchFamily="34" charset="-128"/>
              </a:rPr>
              <a:t> </a:t>
            </a:r>
          </a:p>
        </p:txBody>
      </p:sp>
      <p:sp>
        <p:nvSpPr>
          <p:cNvPr id="60419" name="Slide Number Placeholder 3">
            <a:extLst>
              <a:ext uri="{FF2B5EF4-FFF2-40B4-BE49-F238E27FC236}">
                <a16:creationId xmlns:a16="http://schemas.microsoft.com/office/drawing/2014/main" id="{DB7FE631-1516-A918-7048-802F7CE6E5A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7946A3C9-4D46-A745-9331-73C8F23D571F}" type="slidenum">
              <a:rPr lang="en-US" altLang="en-US" sz="1200">
                <a:latin typeface="Calibri" panose="020F0502020204030204" pitchFamily="34" charset="0"/>
              </a:rPr>
              <a:pPr eaLnBrk="1" hangingPunct="1"/>
              <a:t>23</a:t>
            </a:fld>
            <a:endParaRPr lang="en-US" altLang="en-US" sz="1200">
              <a:latin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a:extLst>
              <a:ext uri="{FF2B5EF4-FFF2-40B4-BE49-F238E27FC236}">
                <a16:creationId xmlns:a16="http://schemas.microsoft.com/office/drawing/2014/main" id="{6AD27FDA-9E4F-F164-2691-FF6E60802029}"/>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2" name="Notes Placeholder 2">
            <a:extLst>
              <a:ext uri="{FF2B5EF4-FFF2-40B4-BE49-F238E27FC236}">
                <a16:creationId xmlns:a16="http://schemas.microsoft.com/office/drawing/2014/main" id="{A9DD317D-343C-A084-0B6F-B5A341EDC7A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This animation and the one on the next slide relate to the maps on slides 19 and 20, but shows the progression through the months for several years. It may be helpful for students to be able to see more continuous data, but you may need to use your web browser to zoom in to make the animation more easily visible.</a:t>
            </a:r>
          </a:p>
          <a:p>
            <a:endParaRPr lang="en-US" altLang="en-US">
              <a:ea typeface="ＭＳ Ｐゴシック" panose="020B0600070205080204" pitchFamily="34" charset="-128"/>
            </a:endParaRPr>
          </a:p>
          <a:p>
            <a:r>
              <a:rPr lang="en-US" altLang="en-US">
                <a:ea typeface="ＭＳ Ｐゴシック" panose="020B0600070205080204" pitchFamily="34" charset="-128"/>
              </a:rPr>
              <a:t>“This animation shows the monthly average clear-sky outgoing shortwave radiation from July, 2002 through June, 2004 as measured by the CERES instrument. This is the sunlight that is directly reflected back into space by ice, desert, and other physical areas on the Earth when the sky is cloud-free. The ice sheets can be clearly seen to reflect the most sunlight, with desert areas next. Oceans absorb the most sunlight, more than the vegetated land areas such as the tropical rain forest and temperate forests and plains.” For more information go to: </a:t>
            </a:r>
            <a:r>
              <a:rPr lang="en-US" altLang="en-US">
                <a:ea typeface="ＭＳ Ｐゴシック" panose="020B0600070205080204" pitchFamily="34" charset="-128"/>
                <a:hlinkClick r:id="rId3"/>
              </a:rPr>
              <a:t>http://svs.gsfc.nasa.gov/goto?3096</a:t>
            </a:r>
            <a:endParaRPr lang="en-US" altLang="en-US">
              <a:ea typeface="ＭＳ Ｐゴシック" panose="020B0600070205080204" pitchFamily="34" charset="-128"/>
            </a:endParaRPr>
          </a:p>
        </p:txBody>
      </p:sp>
      <p:sp>
        <p:nvSpPr>
          <p:cNvPr id="61443" name="Slide Number Placeholder 3">
            <a:extLst>
              <a:ext uri="{FF2B5EF4-FFF2-40B4-BE49-F238E27FC236}">
                <a16:creationId xmlns:a16="http://schemas.microsoft.com/office/drawing/2014/main" id="{F38EE546-D738-3E23-5FF5-79B6FF4E788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D5F18012-6EDE-1F4B-A9C7-0F53563F51DF}" type="slidenum">
              <a:rPr lang="en-US" altLang="en-US" sz="1200">
                <a:latin typeface="Calibri" panose="020F0502020204030204" pitchFamily="34" charset="0"/>
              </a:rPr>
              <a:pPr eaLnBrk="1" hangingPunct="1"/>
              <a:t>24</a:t>
            </a:fld>
            <a:endParaRPr lang="en-US" altLang="en-US" sz="1200">
              <a:latin typeface="Calibri" panose="020F0502020204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a:extLst>
              <a:ext uri="{FF2B5EF4-FFF2-40B4-BE49-F238E27FC236}">
                <a16:creationId xmlns:a16="http://schemas.microsoft.com/office/drawing/2014/main" id="{4BAAAC5A-88A3-6DDC-1E5A-B4483FE33288}"/>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6" name="Notes Placeholder 2">
            <a:extLst>
              <a:ext uri="{FF2B5EF4-FFF2-40B4-BE49-F238E27FC236}">
                <a16:creationId xmlns:a16="http://schemas.microsoft.com/office/drawing/2014/main" id="{FE76781B-0FA4-90AD-1184-312D64B3340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“This animation shows the monthly average clear-sky albedo from July, 2002 through June, 2004 as measured by the CERES instrument. This is the fraction of the incoming solar radiation that is reflected back into space by regions of the Earth on cloud-free days. The regions of highest albedo are regions of snow and ice, followed by desert regions. Oceans have the lowest albedo, and reflect very little of the incoming solar radiation. It is not possible to measure the albedo during the winter months at the poles, since there is no incoming solar radiation during these times.” For more information go to: </a:t>
            </a:r>
            <a:r>
              <a:rPr lang="en-US" altLang="en-US">
                <a:ea typeface="ＭＳ Ｐゴシック" panose="020B0600070205080204" pitchFamily="34" charset="-128"/>
                <a:hlinkClick r:id="rId3"/>
              </a:rPr>
              <a:t>http://svs.gsfc.nasa.gov/goto?3089</a:t>
            </a:r>
            <a:endParaRPr lang="en-US" altLang="en-US">
              <a:ea typeface="ＭＳ Ｐゴシック" panose="020B0600070205080204" pitchFamily="34" charset="-128"/>
            </a:endParaRPr>
          </a:p>
        </p:txBody>
      </p:sp>
      <p:sp>
        <p:nvSpPr>
          <p:cNvPr id="62467" name="Slide Number Placeholder 3">
            <a:extLst>
              <a:ext uri="{FF2B5EF4-FFF2-40B4-BE49-F238E27FC236}">
                <a16:creationId xmlns:a16="http://schemas.microsoft.com/office/drawing/2014/main" id="{D8B628A0-CD5E-0286-64FE-B826A225EE9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0508C182-E591-8D4E-8DD1-CA1D8C4B77C6}" type="slidenum">
              <a:rPr lang="en-US" altLang="en-US" sz="1200">
                <a:latin typeface="Calibri" panose="020F0502020204030204" pitchFamily="34" charset="0"/>
              </a:rPr>
              <a:pPr eaLnBrk="1" hangingPunct="1"/>
              <a:t>25</a:t>
            </a:fld>
            <a:endParaRPr lang="en-US" altLang="en-US" sz="1200">
              <a:latin typeface="Calibri" panose="020F0502020204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a:extLst>
              <a:ext uri="{FF2B5EF4-FFF2-40B4-BE49-F238E27FC236}">
                <a16:creationId xmlns:a16="http://schemas.microsoft.com/office/drawing/2014/main" id="{908E7F4D-D7FD-A4CA-8F29-D21D2FB56422}"/>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0" name="Notes Placeholder 2">
            <a:extLst>
              <a:ext uri="{FF2B5EF4-FFF2-40B4-BE49-F238E27FC236}">
                <a16:creationId xmlns:a16="http://schemas.microsoft.com/office/drawing/2014/main" id="{9CDF208F-BB1F-EE80-FC2A-33DCA10938A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This is simply another way to look at the seasonal patterns in albedo.  Students should be able to notice the increased reflectivity in the northern winter months, and also see that there is some variation year to year.</a:t>
            </a:r>
          </a:p>
          <a:p>
            <a:endParaRPr lang="en-US" altLang="en-US">
              <a:ea typeface="ＭＳ Ｐゴシック" panose="020B0600070205080204" pitchFamily="34" charset="-128"/>
            </a:endParaRPr>
          </a:p>
          <a:p>
            <a:r>
              <a:rPr lang="en-US" altLang="en-US">
                <a:ea typeface="ＭＳ Ｐゴシック" panose="020B0600070205080204" pitchFamily="34" charset="-128"/>
              </a:rPr>
              <a:t>The first and third  lines of this image are a combination of wavelengths to create a natural color reflectance image.  The second and fourth lines use wavelengths that are used in photosynthesis and therefore absorbed by vegetation.  The scale shows the albedo based on the reflection of these wavelengths.  Remember that albedo ranges between zero (all sunlight is absorbed and none is reflected) up to one (all sunlight is reflected, none is absorbed.) Fresh snow has an albedo close to one for visible light, while deep clean ocean water has an albedo that is close to zero. Areas in black are where data could not be derived.</a:t>
            </a:r>
          </a:p>
          <a:p>
            <a:endParaRPr lang="en-US" altLang="en-US">
              <a:ea typeface="ＭＳ Ｐゴシック" panose="020B0600070205080204" pitchFamily="34" charset="-128"/>
            </a:endParaRPr>
          </a:p>
          <a:p>
            <a:r>
              <a:rPr lang="en-US" altLang="en-US">
                <a:ea typeface="ＭＳ Ｐゴシック" panose="020B0600070205080204" pitchFamily="34" charset="-128"/>
              </a:rPr>
              <a:t>For more detailed information on this diagram, go to </a:t>
            </a:r>
            <a:r>
              <a:rPr lang="en-US" altLang="en-US">
                <a:ea typeface="ＭＳ Ｐゴシック" panose="020B0600070205080204" pitchFamily="34" charset="-128"/>
                <a:hlinkClick r:id="rId3"/>
              </a:rPr>
              <a:t>http://photojournal.jpl.nasa.gov/catalog/PIA0437 8</a:t>
            </a:r>
            <a:endParaRPr lang="en-US" altLang="en-US">
              <a:ea typeface="ＭＳ Ｐゴシック" panose="020B0600070205080204" pitchFamily="34" charset="-128"/>
            </a:endParaRPr>
          </a:p>
        </p:txBody>
      </p:sp>
      <p:sp>
        <p:nvSpPr>
          <p:cNvPr id="63491" name="Slide Number Placeholder 3">
            <a:extLst>
              <a:ext uri="{FF2B5EF4-FFF2-40B4-BE49-F238E27FC236}">
                <a16:creationId xmlns:a16="http://schemas.microsoft.com/office/drawing/2014/main" id="{A6AFD3A4-710F-6843-4DE9-1E24D352B22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A3F6FA48-ABEA-794E-8C30-E3B44E2062C3}" type="slidenum">
              <a:rPr lang="en-US" altLang="en-US" sz="1200">
                <a:latin typeface="Calibri" panose="020F0502020204030204" pitchFamily="34" charset="0"/>
              </a:rPr>
              <a:pPr eaLnBrk="1" hangingPunct="1"/>
              <a:t>26</a:t>
            </a:fld>
            <a:endParaRPr lang="en-US" altLang="en-US" sz="1200">
              <a:latin typeface="Calibri" panose="020F050202020403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a:extLst>
              <a:ext uri="{FF2B5EF4-FFF2-40B4-BE49-F238E27FC236}">
                <a16:creationId xmlns:a16="http://schemas.microsoft.com/office/drawing/2014/main" id="{D5F0AE8A-512D-CB67-E02E-0114911FE9BF}"/>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4" name="Notes Placeholder 2">
            <a:extLst>
              <a:ext uri="{FF2B5EF4-FFF2-40B4-BE49-F238E27FC236}">
                <a16:creationId xmlns:a16="http://schemas.microsoft.com/office/drawing/2014/main" id="{D5CEEED2-339C-B036-6853-958BFF4DC3F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64515" name="Slide Number Placeholder 3">
            <a:extLst>
              <a:ext uri="{FF2B5EF4-FFF2-40B4-BE49-F238E27FC236}">
                <a16:creationId xmlns:a16="http://schemas.microsoft.com/office/drawing/2014/main" id="{EE0C2454-F885-57AE-4157-F0190B0642B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A47B0B14-6051-A740-9CBC-D1BC5FD2F88B}" type="slidenum">
              <a:rPr lang="en-US" altLang="en-US" sz="1200">
                <a:latin typeface="Calibri" panose="020F0502020204030204" pitchFamily="34" charset="0"/>
              </a:rPr>
              <a:pPr eaLnBrk="1" hangingPunct="1"/>
              <a:t>27</a:t>
            </a:fld>
            <a:endParaRPr lang="en-US" altLang="en-US" sz="1200">
              <a:latin typeface="Calibri" panose="020F050202020403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a:extLst>
              <a:ext uri="{FF2B5EF4-FFF2-40B4-BE49-F238E27FC236}">
                <a16:creationId xmlns:a16="http://schemas.microsoft.com/office/drawing/2014/main" id="{0A9EF250-8D1F-7C7F-3883-70A33FEAF3E2}"/>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8" name="Notes Placeholder 2">
            <a:extLst>
              <a:ext uri="{FF2B5EF4-FFF2-40B4-BE49-F238E27FC236}">
                <a16:creationId xmlns:a16="http://schemas.microsoft.com/office/drawing/2014/main" id="{B6665D53-8A59-83BF-C5EE-410F521C9D5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You might bring in examples of objects that are reflective - for example foil, or a reflective shade for a car windshield. For the latter, you could ask students why you would want to use such a thing, and if they have any experience of using them in a vehicle. </a:t>
            </a:r>
          </a:p>
        </p:txBody>
      </p:sp>
      <p:sp>
        <p:nvSpPr>
          <p:cNvPr id="65539" name="Slide Number Placeholder 3">
            <a:extLst>
              <a:ext uri="{FF2B5EF4-FFF2-40B4-BE49-F238E27FC236}">
                <a16:creationId xmlns:a16="http://schemas.microsoft.com/office/drawing/2014/main" id="{C8031242-C902-AAD9-99D4-6E6242853D6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366E724C-A2FF-4648-A88F-45596D977560}" type="slidenum">
              <a:rPr lang="en-US" altLang="en-US" sz="1200">
                <a:latin typeface="Calibri" panose="020F0502020204030204" pitchFamily="34" charset="0"/>
              </a:rPr>
              <a:pPr eaLnBrk="1" hangingPunct="1"/>
              <a:t>28</a:t>
            </a:fld>
            <a:endParaRPr lang="en-US" altLang="en-US" sz="1200">
              <a:latin typeface="Calibri" panose="020F050202020403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a:extLst>
              <a:ext uri="{FF2B5EF4-FFF2-40B4-BE49-F238E27FC236}">
                <a16:creationId xmlns:a16="http://schemas.microsoft.com/office/drawing/2014/main" id="{51EBACD4-F6F3-92D9-AE5A-97A7A58B8B65}"/>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2" name="Notes Placeholder 2">
            <a:extLst>
              <a:ext uri="{FF2B5EF4-FFF2-40B4-BE49-F238E27FC236}">
                <a16:creationId xmlns:a16="http://schemas.microsoft.com/office/drawing/2014/main" id="{9423256B-CC26-BCC8-F8BD-053DF2A8A34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Shining a light bulb on students' hands is a good way to show radiation - they don't need to touch the bulb to feel the heat. This can then be related to the Sun's energy travelling through the vacuum of space.</a:t>
            </a:r>
          </a:p>
          <a:p>
            <a:endParaRPr lang="en-US" altLang="en-US">
              <a:ea typeface="ＭＳ Ｐゴシック" panose="020B0600070205080204" pitchFamily="34" charset="-128"/>
            </a:endParaRPr>
          </a:p>
        </p:txBody>
      </p:sp>
      <p:sp>
        <p:nvSpPr>
          <p:cNvPr id="66563" name="Slide Number Placeholder 3">
            <a:extLst>
              <a:ext uri="{FF2B5EF4-FFF2-40B4-BE49-F238E27FC236}">
                <a16:creationId xmlns:a16="http://schemas.microsoft.com/office/drawing/2014/main" id="{EFB5E187-5BD6-984C-3677-9ADFDC76B57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4B5C068A-E44C-7246-8B3A-71277EE5E946}" type="slidenum">
              <a:rPr lang="en-US" altLang="en-US" sz="1200">
                <a:latin typeface="Calibri" panose="020F0502020204030204" pitchFamily="34" charset="0"/>
              </a:rPr>
              <a:pPr eaLnBrk="1" hangingPunct="1"/>
              <a:t>29</a:t>
            </a:fld>
            <a:endParaRPr lang="en-US" altLang="en-US" sz="1200">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a:extLst>
              <a:ext uri="{FF2B5EF4-FFF2-40B4-BE49-F238E27FC236}">
                <a16:creationId xmlns:a16="http://schemas.microsoft.com/office/drawing/2014/main" id="{B6982D6A-D0C2-0152-B923-75E85778F8F0}"/>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Notes Placeholder 2">
            <a:extLst>
              <a:ext uri="{FF2B5EF4-FFF2-40B4-BE49-F238E27FC236}">
                <a16:creationId xmlns:a16="http://schemas.microsoft.com/office/drawing/2014/main" id="{B11416A4-74EF-8633-E190-2088707D109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You might bring in examples of objects that are reflective - for example foil, or a reflective shade for a car windshield. For the latter, you could ask students why you would want to use such a thing, and if they have any experience of using them in a vehicle.  The discussion of vocabulary could be shortened or left out for students with greater background knowledge, or extended for those (such as English language learners) who need extra support.  See the </a:t>
            </a:r>
            <a:r>
              <a:rPr lang="en-US" altLang="en-US" i="1">
                <a:ea typeface="ＭＳ Ｐゴシック" panose="020B0600070205080204" pitchFamily="34" charset="-128"/>
              </a:rPr>
              <a:t>Differentiation and Re-teaching </a:t>
            </a:r>
            <a:r>
              <a:rPr lang="en-US" altLang="en-US">
                <a:ea typeface="ＭＳ Ｐゴシック" panose="020B0600070205080204" pitchFamily="34" charset="-128"/>
              </a:rPr>
              <a:t>section of this PowerPoint for word splash slides that could be used to extend the vocabulary discussion.</a:t>
            </a:r>
          </a:p>
          <a:p>
            <a:endParaRPr lang="en-US" altLang="en-US">
              <a:ea typeface="ＭＳ Ｐゴシック" panose="020B0600070205080204" pitchFamily="34" charset="-128"/>
            </a:endParaRPr>
          </a:p>
          <a:p>
            <a:r>
              <a:rPr lang="en-US" altLang="en-US">
                <a:ea typeface="ＭＳ Ｐゴシック" panose="020B0600070205080204" pitchFamily="34" charset="-128"/>
              </a:rPr>
              <a:t>Shining a light bulb on students' hands is a good way to show radiation - they don't need to touch the bulb to feel the heat. This can then be related to the Sun's energy travelling through the vacuum of space.</a:t>
            </a:r>
          </a:p>
          <a:p>
            <a:endParaRPr lang="en-US" altLang="en-US">
              <a:ea typeface="ＭＳ Ｐゴシック" panose="020B0600070205080204" pitchFamily="34" charset="-128"/>
            </a:endParaRPr>
          </a:p>
          <a:p>
            <a:r>
              <a:rPr lang="en-US" altLang="en-US">
                <a:ea typeface="ＭＳ Ｐゴシック" panose="020B0600070205080204" pitchFamily="34" charset="-128"/>
              </a:rPr>
              <a:t>For absorption, you could refer back to the car example, and if students have experienced different cars or car upholstery having a different temperature when exposed to the Sun. Although it's not energy precisely, a sponge is also a good visual example of absorption to use, especially for English Language Learners.</a:t>
            </a:r>
          </a:p>
          <a:p>
            <a:endParaRPr lang="en-US" altLang="en-US">
              <a:ea typeface="ＭＳ Ｐゴシック" panose="020B0600070205080204" pitchFamily="34" charset="-128"/>
            </a:endParaRPr>
          </a:p>
          <a:p>
            <a:endParaRPr lang="en-US" altLang="en-US">
              <a:ea typeface="ＭＳ Ｐゴシック" panose="020B0600070205080204" pitchFamily="34" charset="-128"/>
            </a:endParaRPr>
          </a:p>
        </p:txBody>
      </p:sp>
      <p:sp>
        <p:nvSpPr>
          <p:cNvPr id="39939" name="Slide Number Placeholder 3">
            <a:extLst>
              <a:ext uri="{FF2B5EF4-FFF2-40B4-BE49-F238E27FC236}">
                <a16:creationId xmlns:a16="http://schemas.microsoft.com/office/drawing/2014/main" id="{2E24C27E-2A24-E6A6-2132-B76DEF266FF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5F883A63-72DF-1C42-BEE9-5A78A8A571CB}" type="slidenum">
              <a:rPr lang="en-US" altLang="en-US" sz="1200">
                <a:latin typeface="Calibri" panose="020F0502020204030204" pitchFamily="34" charset="0"/>
              </a:rPr>
              <a:pPr eaLnBrk="1" hangingPunct="1"/>
              <a:t>3</a:t>
            </a:fld>
            <a:endParaRPr lang="en-US" altLang="en-US" sz="1200">
              <a:latin typeface="Calibri" panose="020F050202020403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a:extLst>
              <a:ext uri="{FF2B5EF4-FFF2-40B4-BE49-F238E27FC236}">
                <a16:creationId xmlns:a16="http://schemas.microsoft.com/office/drawing/2014/main" id="{9941F916-357C-A18D-004E-60C7CCE3AE59}"/>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6" name="Notes Placeholder 2">
            <a:extLst>
              <a:ext uri="{FF2B5EF4-FFF2-40B4-BE49-F238E27FC236}">
                <a16:creationId xmlns:a16="http://schemas.microsoft.com/office/drawing/2014/main" id="{855FCD63-DA30-D3B7-C06C-85B0021FC17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For absorption, you could refer back to the car example, and if students' have experienced different cars or car upholstery having a different temperature when exposed to the Sun. Although it's not energy precisely, a sponge is also a good visual example of absorption to use, especially for English Language Learners.</a:t>
            </a:r>
          </a:p>
          <a:p>
            <a:endParaRPr lang="en-US" altLang="en-US">
              <a:ea typeface="ＭＳ Ｐゴシック" panose="020B0600070205080204" pitchFamily="34" charset="-128"/>
            </a:endParaRPr>
          </a:p>
        </p:txBody>
      </p:sp>
      <p:sp>
        <p:nvSpPr>
          <p:cNvPr id="67587" name="Slide Number Placeholder 3">
            <a:extLst>
              <a:ext uri="{FF2B5EF4-FFF2-40B4-BE49-F238E27FC236}">
                <a16:creationId xmlns:a16="http://schemas.microsoft.com/office/drawing/2014/main" id="{D58598D2-073B-93F1-547F-050821762C6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397FE90E-D54D-8D43-A38E-E400E025A798}" type="slidenum">
              <a:rPr lang="en-US" altLang="en-US" sz="1200">
                <a:latin typeface="Calibri" panose="020F0502020204030204" pitchFamily="34" charset="0"/>
              </a:rPr>
              <a:pPr eaLnBrk="1" hangingPunct="1"/>
              <a:t>30</a:t>
            </a:fld>
            <a:endParaRPr lang="en-US" altLang="en-US" sz="1200">
              <a:latin typeface="Calibri" panose="020F050202020403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a:extLst>
              <a:ext uri="{FF2B5EF4-FFF2-40B4-BE49-F238E27FC236}">
                <a16:creationId xmlns:a16="http://schemas.microsoft.com/office/drawing/2014/main" id="{C57DC9A9-AC3A-6770-3A83-46FD0174BB3F}"/>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0" name="Notes Placeholder 2">
            <a:extLst>
              <a:ext uri="{FF2B5EF4-FFF2-40B4-BE49-F238E27FC236}">
                <a16:creationId xmlns:a16="http://schemas.microsoft.com/office/drawing/2014/main" id="{C23FEDF3-467E-2CF0-78D8-DB2320F0304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This diagram is designed to be used interactively on a smart board - drag each statement to the corresponding arrows/areas. Being able to move around the phrases may help some students get a better grasp of the energy budget.  See the end of the student capture sheet for a worksheet for students to record where the various percentages belong.</a:t>
            </a:r>
          </a:p>
          <a:p>
            <a:endParaRPr lang="en-US" altLang="en-US">
              <a:ea typeface="ＭＳ Ｐゴシック" panose="020B0600070205080204" pitchFamily="34" charset="-128"/>
            </a:endParaRPr>
          </a:p>
        </p:txBody>
      </p:sp>
      <p:sp>
        <p:nvSpPr>
          <p:cNvPr id="68611" name="Slide Number Placeholder 3">
            <a:extLst>
              <a:ext uri="{FF2B5EF4-FFF2-40B4-BE49-F238E27FC236}">
                <a16:creationId xmlns:a16="http://schemas.microsoft.com/office/drawing/2014/main" id="{E6EF6554-8DA7-8E03-9867-5AD265A63DA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0D13BF2B-A664-834D-BC7B-2A06DC4BF251}" type="slidenum">
              <a:rPr lang="en-US" altLang="en-US" sz="1200">
                <a:latin typeface="Calibri" panose="020F0502020204030204" pitchFamily="34" charset="0"/>
              </a:rPr>
              <a:pPr eaLnBrk="1" hangingPunct="1"/>
              <a:t>31</a:t>
            </a:fld>
            <a:endParaRPr lang="en-US" altLang="en-US" sz="1200">
              <a:latin typeface="Calibri" panose="020F050202020403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a:extLst>
              <a:ext uri="{FF2B5EF4-FFF2-40B4-BE49-F238E27FC236}">
                <a16:creationId xmlns:a16="http://schemas.microsoft.com/office/drawing/2014/main" id="{7F8C5FED-5227-83DD-B5C8-F6B31D182EB1}"/>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4" name="Notes Placeholder 2">
            <a:extLst>
              <a:ext uri="{FF2B5EF4-FFF2-40B4-BE49-F238E27FC236}">
                <a16:creationId xmlns:a16="http://schemas.microsoft.com/office/drawing/2014/main" id="{F5DC4CFF-BADC-7FF3-F012-7AC86BF4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Key to where labels should go.</a:t>
            </a:r>
          </a:p>
          <a:p>
            <a:endParaRPr lang="en-US" altLang="en-US">
              <a:ea typeface="ＭＳ Ｐゴシック" panose="020B0600070205080204" pitchFamily="34" charset="-128"/>
            </a:endParaRPr>
          </a:p>
        </p:txBody>
      </p:sp>
      <p:sp>
        <p:nvSpPr>
          <p:cNvPr id="69635" name="Slide Number Placeholder 3">
            <a:extLst>
              <a:ext uri="{FF2B5EF4-FFF2-40B4-BE49-F238E27FC236}">
                <a16:creationId xmlns:a16="http://schemas.microsoft.com/office/drawing/2014/main" id="{2CE5375E-684C-DA71-183B-7E8E7385E71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D3D11D40-41AD-6943-BAEF-9F1D8CF1D74D}" type="slidenum">
              <a:rPr lang="en-US" altLang="en-US" sz="1200">
                <a:latin typeface="Calibri" panose="020F0502020204030204" pitchFamily="34" charset="0"/>
              </a:rPr>
              <a:pPr eaLnBrk="1" hangingPunct="1"/>
              <a:t>32</a:t>
            </a:fld>
            <a:endParaRPr lang="en-US" altLang="en-US" sz="1200">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a:extLst>
              <a:ext uri="{FF2B5EF4-FFF2-40B4-BE49-F238E27FC236}">
                <a16:creationId xmlns:a16="http://schemas.microsoft.com/office/drawing/2014/main" id="{881BC053-96EB-C72C-B11A-6AA9F11ED154}"/>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Notes Placeholder 2">
            <a:extLst>
              <a:ext uri="{FF2B5EF4-FFF2-40B4-BE49-F238E27FC236}">
                <a16:creationId xmlns:a16="http://schemas.microsoft.com/office/drawing/2014/main" id="{83266ED5-A0BD-7346-8462-AAE81568ED6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Students should notice the clouds, land and water.  They may propose that clouds block the light, or notice the different colors on the land which would result in different amounts of energy absorbed and reflected.  Other possible points of discussion are to compare the temperature of a parking lot and a grassy field on a warm day, or the sand at the beach and the water.</a:t>
            </a:r>
          </a:p>
        </p:txBody>
      </p:sp>
      <p:sp>
        <p:nvSpPr>
          <p:cNvPr id="40963" name="Slide Number Placeholder 3">
            <a:extLst>
              <a:ext uri="{FF2B5EF4-FFF2-40B4-BE49-F238E27FC236}">
                <a16:creationId xmlns:a16="http://schemas.microsoft.com/office/drawing/2014/main" id="{0CEE772E-997A-24A1-CF2B-E1DFAE1DC3F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EB9935E3-9266-7C48-BC9E-B00144F45E84}" type="slidenum">
              <a:rPr lang="en-US" altLang="en-US" sz="1200">
                <a:latin typeface="Calibri" panose="020F0502020204030204" pitchFamily="34" charset="0"/>
              </a:rPr>
              <a:pPr eaLnBrk="1" hangingPunct="1"/>
              <a:t>4</a:t>
            </a:fld>
            <a:endParaRPr lang="en-US" altLang="en-US" sz="1200">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a:extLst>
              <a:ext uri="{FF2B5EF4-FFF2-40B4-BE49-F238E27FC236}">
                <a16:creationId xmlns:a16="http://schemas.microsoft.com/office/drawing/2014/main" id="{5ABD1150-4B54-4B80-41EC-C78B9B9F48E1}"/>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Notes Placeholder 2">
            <a:extLst>
              <a:ext uri="{FF2B5EF4-FFF2-40B4-BE49-F238E27FC236}">
                <a16:creationId xmlns:a16="http://schemas.microsoft.com/office/drawing/2014/main" id="{14F2AE8D-D0D5-8115-71AF-EFFAAFC0C26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For more information or other formats of this animation, go to: http://svs.gsfc.nasa.gov/goto?20094</a:t>
            </a:r>
          </a:p>
          <a:p>
            <a:endParaRPr lang="en-US" altLang="en-US">
              <a:ea typeface="ＭＳ Ｐゴシック" panose="020B0600070205080204" pitchFamily="34" charset="-128"/>
            </a:endParaRPr>
          </a:p>
        </p:txBody>
      </p:sp>
      <p:sp>
        <p:nvSpPr>
          <p:cNvPr id="41987" name="Slide Number Placeholder 3">
            <a:extLst>
              <a:ext uri="{FF2B5EF4-FFF2-40B4-BE49-F238E27FC236}">
                <a16:creationId xmlns:a16="http://schemas.microsoft.com/office/drawing/2014/main" id="{3D13CC5F-D925-D4B9-9CB9-916D4442D13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1388E04B-499A-0249-B206-6328EFE08CD6}" type="slidenum">
              <a:rPr lang="en-US" altLang="en-US" sz="1200">
                <a:latin typeface="Calibri" panose="020F0502020204030204" pitchFamily="34" charset="0"/>
              </a:rPr>
              <a:pPr eaLnBrk="1" hangingPunct="1"/>
              <a:t>5</a:t>
            </a:fld>
            <a:endParaRPr lang="en-US" altLang="en-US" sz="1200">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a:extLst>
              <a:ext uri="{FF2B5EF4-FFF2-40B4-BE49-F238E27FC236}">
                <a16:creationId xmlns:a16="http://schemas.microsoft.com/office/drawing/2014/main" id="{AF76795E-A1C8-FC25-194B-1A028221666A}"/>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0" name="Notes Placeholder 2">
            <a:extLst>
              <a:ext uri="{FF2B5EF4-FFF2-40B4-BE49-F238E27FC236}">
                <a16:creationId xmlns:a16="http://schemas.microsoft.com/office/drawing/2014/main" id="{637701FE-4EBF-EF8E-6AD4-28D66C3A83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43011" name="Slide Number Placeholder 3">
            <a:extLst>
              <a:ext uri="{FF2B5EF4-FFF2-40B4-BE49-F238E27FC236}">
                <a16:creationId xmlns:a16="http://schemas.microsoft.com/office/drawing/2014/main" id="{9CF022EF-931C-DF9C-01F8-B5CDACA8D8C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5AD36D89-7650-944D-91CF-82DA4ABF1DAC}" type="slidenum">
              <a:rPr lang="en-US" altLang="en-US" sz="1200">
                <a:latin typeface="Calibri" panose="020F0502020204030204" pitchFamily="34" charset="0"/>
              </a:rPr>
              <a:pPr eaLnBrk="1" hangingPunct="1"/>
              <a:t>6</a:t>
            </a:fld>
            <a:endParaRPr lang="en-US" altLang="en-US" sz="1200">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a:extLst>
              <a:ext uri="{FF2B5EF4-FFF2-40B4-BE49-F238E27FC236}">
                <a16:creationId xmlns:a16="http://schemas.microsoft.com/office/drawing/2014/main" id="{8FC33CBA-B718-EE97-C63A-A762D2C34F66}"/>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6C52F119-7A1D-ED6A-77D2-966CAC7FDFDF}"/>
              </a:ext>
            </a:extLst>
          </p:cNvPr>
          <p:cNvSpPr>
            <a:spLocks noGrp="1"/>
          </p:cNvSpPr>
          <p:nvPr>
            <p:ph type="body" idx="1"/>
          </p:nvPr>
        </p:nvSpPr>
        <p:spPr/>
        <p:txBody>
          <a:bodyPr>
            <a:normAutofit lnSpcReduction="10000"/>
          </a:bodyPr>
          <a:lstStyle/>
          <a:p>
            <a:pPr>
              <a:lnSpc>
                <a:spcPct val="80000"/>
              </a:lnSpc>
            </a:pPr>
            <a:r>
              <a:rPr lang="en-US" altLang="en-US" sz="900">
                <a:ea typeface="ＭＳ Ｐゴシック" panose="020B0600070205080204" pitchFamily="34" charset="-128"/>
              </a:rPr>
              <a:t>Teacher notes:</a:t>
            </a:r>
          </a:p>
          <a:p>
            <a:pPr>
              <a:lnSpc>
                <a:spcPct val="80000"/>
              </a:lnSpc>
            </a:pPr>
            <a:r>
              <a:rPr lang="en-US" altLang="en-US" sz="900" b="1">
                <a:ea typeface="ＭＳ Ｐゴシック" panose="020B0600070205080204" pitchFamily="34" charset="-128"/>
              </a:rPr>
              <a:t>Heating Earth’s Surface: Albedo </a:t>
            </a:r>
            <a:endParaRPr lang="en-US" altLang="en-US" sz="900">
              <a:ea typeface="ＭＳ Ｐゴシック" panose="020B0600070205080204" pitchFamily="34" charset="-128"/>
            </a:endParaRPr>
          </a:p>
          <a:p>
            <a:pPr>
              <a:lnSpc>
                <a:spcPct val="80000"/>
              </a:lnSpc>
            </a:pPr>
            <a:r>
              <a:rPr lang="en-US" altLang="en-US" sz="900">
                <a:ea typeface="ＭＳ Ｐゴシック" panose="020B0600070205080204" pitchFamily="34" charset="-128"/>
              </a:rPr>
              <a:t>-  Preparation of cups for experiment:  (If you have more time, you could have students do these steps – just add them to the beginning of the procedures.) </a:t>
            </a:r>
          </a:p>
          <a:p>
            <a:pPr>
              <a:lnSpc>
                <a:spcPct val="80000"/>
              </a:lnSpc>
            </a:pPr>
            <a:r>
              <a:rPr lang="en-US" altLang="en-US" sz="900">
                <a:ea typeface="ＭＳ Ｐゴシック" panose="020B0600070205080204" pitchFamily="34" charset="-128"/>
              </a:rPr>
              <a:t>1. Cut strips of dark and light construction paper to fit around the cups (or soda cans), and tape on the outside, covering the entire surface. </a:t>
            </a:r>
          </a:p>
          <a:p>
            <a:pPr>
              <a:lnSpc>
                <a:spcPct val="80000"/>
              </a:lnSpc>
            </a:pPr>
            <a:r>
              <a:rPr lang="en-US" altLang="en-US" sz="900">
                <a:ea typeface="ＭＳ Ｐゴシック" panose="020B0600070205080204" pitchFamily="34" charset="-128"/>
              </a:rPr>
              <a:t>2. Cut two pieces of foam to firmly fit like caps inside the top of each of the containers. (Manufactured plastic drink lids are too flimsy.) </a:t>
            </a:r>
          </a:p>
          <a:p>
            <a:pPr>
              <a:lnSpc>
                <a:spcPct val="80000"/>
              </a:lnSpc>
            </a:pPr>
            <a:r>
              <a:rPr lang="en-US" altLang="en-US" sz="900">
                <a:ea typeface="ＭＳ Ｐゴシック" panose="020B0600070205080204" pitchFamily="34" charset="-128"/>
              </a:rPr>
              <a:t>3. Cut slots in the caps to fit the thermometers, making sure there is a snug fit.      </a:t>
            </a:r>
          </a:p>
          <a:p>
            <a:pPr>
              <a:lnSpc>
                <a:spcPct val="80000"/>
              </a:lnSpc>
            </a:pPr>
            <a:endParaRPr lang="en-US" altLang="en-US" sz="900" b="1">
              <a:ea typeface="ＭＳ Ｐゴシック" panose="020B0600070205080204" pitchFamily="34" charset="-128"/>
            </a:endParaRPr>
          </a:p>
          <a:p>
            <a:pPr>
              <a:lnSpc>
                <a:spcPct val="80000"/>
              </a:lnSpc>
            </a:pPr>
            <a:r>
              <a:rPr lang="en-US" altLang="en-US" sz="900" b="1">
                <a:ea typeface="ＭＳ Ｐゴシック" panose="020B0600070205080204" pitchFamily="34" charset="-128"/>
              </a:rPr>
              <a:t>Heating Earth’s Surfaces: Clouds </a:t>
            </a:r>
            <a:endParaRPr lang="en-US" altLang="en-US" sz="900">
              <a:ea typeface="ＭＳ Ｐゴシック" panose="020B0600070205080204" pitchFamily="34" charset="-128"/>
            </a:endParaRPr>
          </a:p>
          <a:p>
            <a:pPr>
              <a:lnSpc>
                <a:spcPct val="80000"/>
              </a:lnSpc>
            </a:pPr>
            <a:r>
              <a:rPr lang="en-US" altLang="en-US" sz="900">
                <a:ea typeface="ＭＳ Ｐゴシック" panose="020B0600070205080204" pitchFamily="34" charset="-128"/>
              </a:rPr>
              <a:t> - To prepare the 2-liter bottles: Turn each empty soda bottle, with the cap on, upside down on a hard, level surface. Using a ruler, mark a 3-inch line from the cap on each bottle and cut across the bottle. Save the cut-off bottle tops with caps on; discard the bottom pieces. Tape the cloud cut-outs to the front of one bottle, leaving the back clear to read the thermometer. Cut black construction paper to fit in the bottom of the bottles. </a:t>
            </a:r>
          </a:p>
          <a:p>
            <a:pPr>
              <a:lnSpc>
                <a:spcPct val="80000"/>
              </a:lnSpc>
            </a:pPr>
            <a:r>
              <a:rPr lang="en-US" altLang="en-US" sz="900">
                <a:ea typeface="ＭＳ Ｐゴシック" panose="020B0600070205080204" pitchFamily="34" charset="-128"/>
              </a:rPr>
              <a:t>-  Digital LCD thermometers, found in the aquarium section of pet stores, work especially well here. </a:t>
            </a:r>
          </a:p>
          <a:p>
            <a:pPr>
              <a:lnSpc>
                <a:spcPct val="80000"/>
              </a:lnSpc>
            </a:pPr>
            <a:r>
              <a:rPr lang="en-US" altLang="en-US" sz="900">
                <a:ea typeface="ＭＳ Ｐゴシック" panose="020B0600070205080204" pitchFamily="34" charset="-128"/>
              </a:rPr>
              <a:t>  </a:t>
            </a:r>
          </a:p>
          <a:p>
            <a:pPr>
              <a:lnSpc>
                <a:spcPct val="80000"/>
              </a:lnSpc>
            </a:pPr>
            <a:r>
              <a:rPr lang="en-US" altLang="en-US" sz="900" b="1">
                <a:ea typeface="ＭＳ Ｐゴシック" panose="020B0600070205080204" pitchFamily="34" charset="-128"/>
              </a:rPr>
              <a:t>Heating Earth’s Surface: Land versus Water</a:t>
            </a:r>
            <a:r>
              <a:rPr lang="en-US" altLang="en-US" sz="900">
                <a:ea typeface="ＭＳ Ｐゴシック" panose="020B0600070205080204" pitchFamily="34" charset="-128"/>
              </a:rPr>
              <a:t> </a:t>
            </a:r>
          </a:p>
          <a:p>
            <a:pPr>
              <a:lnSpc>
                <a:spcPct val="80000"/>
              </a:lnSpc>
            </a:pPr>
            <a:r>
              <a:rPr lang="en-US" altLang="en-US" sz="900">
                <a:ea typeface="ＭＳ Ｐゴシック" panose="020B0600070205080204" pitchFamily="34" charset="-128"/>
              </a:rPr>
              <a:t>-  Plastic cups (or the bottoms cut off of the two-liter bottles for the cloud lab) may be easily substituted for the beakers.  </a:t>
            </a:r>
          </a:p>
          <a:p>
            <a:pPr>
              <a:lnSpc>
                <a:spcPct val="80000"/>
              </a:lnSpc>
            </a:pPr>
            <a:r>
              <a:rPr lang="en-US" altLang="en-US" sz="900">
                <a:ea typeface="ＭＳ Ｐゴシック" panose="020B0600070205080204" pitchFamily="34" charset="-128"/>
              </a:rPr>
              <a:t>-  If available, electronic temperature probes (such as with Vernier or Spark units) may be used instead of manually recording the data. </a:t>
            </a:r>
          </a:p>
          <a:p>
            <a:pPr>
              <a:lnSpc>
                <a:spcPct val="80000"/>
              </a:lnSpc>
            </a:pPr>
            <a:r>
              <a:rPr lang="en-US" altLang="en-US" sz="900">
                <a:ea typeface="ＭＳ Ｐゴシック" panose="020B0600070205080204" pitchFamily="34" charset="-128"/>
              </a:rPr>
              <a:t>-   A heat bulb will provide a greater temperature difference, but be sure to warn students about the additional heat generated.  A regular incandescent bulb (at least 75 watts) can also be used.  The metal shade of any light can warm significantly, and should be discussed as a safety issue before starting the experiment.  </a:t>
            </a:r>
          </a:p>
          <a:p>
            <a:pPr>
              <a:lnSpc>
                <a:spcPct val="80000"/>
              </a:lnSpc>
            </a:pPr>
            <a:r>
              <a:rPr lang="en-US" altLang="en-US" sz="900">
                <a:ea typeface="ＭＳ Ｐゴシック" panose="020B0600070205080204" pitchFamily="34" charset="-128"/>
              </a:rPr>
              <a:t>- This particular lab was written to be done early in the school year, hence all of the scaffolding of problem statement, hypothesis, etc.  The worksheet could be modified to be more open-ended, depending on the level and experience of your students. </a:t>
            </a:r>
          </a:p>
          <a:p>
            <a:pPr>
              <a:lnSpc>
                <a:spcPct val="80000"/>
              </a:lnSpc>
            </a:pPr>
            <a:endParaRPr lang="en-US" altLang="en-US" sz="900">
              <a:ea typeface="ＭＳ Ｐゴシック" panose="020B0600070205080204" pitchFamily="34" charset="-128"/>
            </a:endParaRPr>
          </a:p>
        </p:txBody>
      </p:sp>
      <p:sp>
        <p:nvSpPr>
          <p:cNvPr id="44035" name="Slide Number Placeholder 3">
            <a:extLst>
              <a:ext uri="{FF2B5EF4-FFF2-40B4-BE49-F238E27FC236}">
                <a16:creationId xmlns:a16="http://schemas.microsoft.com/office/drawing/2014/main" id="{BA43609D-9815-2BD6-793E-E92263E3DBE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ACC32570-4FCD-C347-AC17-AA43A1C02EDF}" type="slidenum">
              <a:rPr lang="en-US" altLang="en-US" sz="1200">
                <a:latin typeface="Calibri" panose="020F0502020204030204" pitchFamily="34" charset="0"/>
              </a:rPr>
              <a:pPr eaLnBrk="1" hangingPunct="1"/>
              <a:t>7</a:t>
            </a:fld>
            <a:endParaRPr lang="en-US" altLang="en-US" sz="1200">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a:extLst>
              <a:ext uri="{FF2B5EF4-FFF2-40B4-BE49-F238E27FC236}">
                <a16:creationId xmlns:a16="http://schemas.microsoft.com/office/drawing/2014/main" id="{3CDAD33B-F952-D4A4-0B6B-74A33D30B0E5}"/>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8" name="Notes Placeholder 2">
            <a:extLst>
              <a:ext uri="{FF2B5EF4-FFF2-40B4-BE49-F238E27FC236}">
                <a16:creationId xmlns:a16="http://schemas.microsoft.com/office/drawing/2014/main" id="{AD1629A4-1FE5-9811-6F4B-49D2B3B928D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45059" name="Slide Number Placeholder 3">
            <a:extLst>
              <a:ext uri="{FF2B5EF4-FFF2-40B4-BE49-F238E27FC236}">
                <a16:creationId xmlns:a16="http://schemas.microsoft.com/office/drawing/2014/main" id="{1BD703FF-B1C2-F665-1E02-2183DF6B2E6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EA20A927-DF05-A549-B0F8-702699CB5F45}" type="slidenum">
              <a:rPr lang="en-US" altLang="en-US" sz="1200">
                <a:latin typeface="Calibri" panose="020F0502020204030204" pitchFamily="34" charset="0"/>
              </a:rPr>
              <a:pPr eaLnBrk="1" hangingPunct="1"/>
              <a:t>8</a:t>
            </a:fld>
            <a:endParaRPr lang="en-US" altLang="en-US" sz="1200">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a:extLst>
              <a:ext uri="{FF2B5EF4-FFF2-40B4-BE49-F238E27FC236}">
                <a16:creationId xmlns:a16="http://schemas.microsoft.com/office/drawing/2014/main" id="{957A9D93-AD27-F68B-7566-424960AB9F16}"/>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a:extLst>
              <a:ext uri="{FF2B5EF4-FFF2-40B4-BE49-F238E27FC236}">
                <a16:creationId xmlns:a16="http://schemas.microsoft.com/office/drawing/2014/main" id="{4AAAD781-88DD-2D97-CABE-86348EAE509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46083" name="Slide Number Placeholder 3">
            <a:extLst>
              <a:ext uri="{FF2B5EF4-FFF2-40B4-BE49-F238E27FC236}">
                <a16:creationId xmlns:a16="http://schemas.microsoft.com/office/drawing/2014/main" id="{CF594C70-3B09-18D2-2A47-FB36926A1A4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AE7B70D2-BA8C-3944-B9FE-2D1BFF449604}" type="slidenum">
              <a:rPr lang="en-US" altLang="en-US" sz="1200">
                <a:latin typeface="Calibri" panose="020F0502020204030204" pitchFamily="34" charset="0"/>
              </a:rPr>
              <a:pPr eaLnBrk="1" hangingPunct="1"/>
              <a:t>9</a:t>
            </a:fld>
            <a:endParaRPr lang="en-US" altLang="en-US" sz="1200">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Picture2.jpg">
            <a:extLst>
              <a:ext uri="{FF2B5EF4-FFF2-40B4-BE49-F238E27FC236}">
                <a16:creationId xmlns:a16="http://schemas.microsoft.com/office/drawing/2014/main" id="{CE066018-2BF5-B0BB-B16E-9472D3C6A6D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0" y="0"/>
            <a:ext cx="9131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9317" y="168812"/>
            <a:ext cx="7772400" cy="1470025"/>
          </a:xfrm>
        </p:spPr>
        <p:txBody>
          <a:bodyPr/>
          <a:lstStyle>
            <a:lvl1pPr algn="ctr">
              <a:defRPr sz="3600"/>
            </a:lvl1pPr>
          </a:lstStyle>
          <a:p>
            <a:r>
              <a:rPr lang="en-US"/>
              <a:t>Click to edit Master title style</a:t>
            </a:r>
          </a:p>
        </p:txBody>
      </p:sp>
      <p:sp>
        <p:nvSpPr>
          <p:cNvPr id="3" name="Subtitle 2"/>
          <p:cNvSpPr>
            <a:spLocks noGrp="1"/>
          </p:cNvSpPr>
          <p:nvPr>
            <p:ph type="subTitle" idx="1"/>
          </p:nvPr>
        </p:nvSpPr>
        <p:spPr>
          <a:xfrm>
            <a:off x="5401994" y="1821765"/>
            <a:ext cx="3460652" cy="3882683"/>
          </a:xfrm>
        </p:spPr>
        <p:txBody>
          <a:bodyPr/>
          <a:lstStyle>
            <a:lvl1pPr marL="0" indent="0" algn="ctr">
              <a:buNone/>
              <a:defRPr>
                <a:solidFill>
                  <a:srgbClr val="FFCC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355727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2F3932-F764-C49D-A0BE-BE650CCAE0E8}"/>
              </a:ext>
            </a:extLst>
          </p:cNvPr>
          <p:cNvSpPr>
            <a:spLocks noGrp="1"/>
          </p:cNvSpPr>
          <p:nvPr>
            <p:ph type="dt" sz="half" idx="10"/>
          </p:nvPr>
        </p:nvSpPr>
        <p:spPr/>
        <p:txBody>
          <a:bodyPr/>
          <a:lstStyle>
            <a:lvl1pPr>
              <a:defRPr/>
            </a:lvl1pPr>
          </a:lstStyle>
          <a:p>
            <a:fld id="{C0A2E89C-20E4-5843-A1AD-8A4D83C3AD9B}" type="datetime1">
              <a:rPr lang="en-US" altLang="en-US"/>
              <a:pPr/>
              <a:t>11/2/23</a:t>
            </a:fld>
            <a:endParaRPr lang="en-US" altLang="en-US"/>
          </a:p>
        </p:txBody>
      </p:sp>
      <p:sp>
        <p:nvSpPr>
          <p:cNvPr id="5" name="Footer Placeholder 4">
            <a:extLst>
              <a:ext uri="{FF2B5EF4-FFF2-40B4-BE49-F238E27FC236}">
                <a16:creationId xmlns:a16="http://schemas.microsoft.com/office/drawing/2014/main" id="{78148C67-E573-BD8E-63B0-2D90C9CEF35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0AF7EA0-5860-8C76-0885-4F663269F777}"/>
              </a:ext>
            </a:extLst>
          </p:cNvPr>
          <p:cNvSpPr>
            <a:spLocks noGrp="1"/>
          </p:cNvSpPr>
          <p:nvPr>
            <p:ph type="sldNum" sz="quarter" idx="12"/>
          </p:nvPr>
        </p:nvSpPr>
        <p:spPr/>
        <p:txBody>
          <a:bodyPr/>
          <a:lstStyle>
            <a:lvl1pPr>
              <a:defRPr/>
            </a:lvl1pPr>
          </a:lstStyle>
          <a:p>
            <a:fld id="{83BB7DAB-7A2C-D44C-98FE-7C149E8C1CD4}" type="slidenum">
              <a:rPr lang="en-US" altLang="en-US"/>
              <a:pPr/>
              <a:t>‹#›</a:t>
            </a:fld>
            <a:endParaRPr lang="en-US" altLang="en-US"/>
          </a:p>
        </p:txBody>
      </p:sp>
    </p:spTree>
    <p:extLst>
      <p:ext uri="{BB962C8B-B14F-4D97-AF65-F5344CB8AC3E}">
        <p14:creationId xmlns:p14="http://schemas.microsoft.com/office/powerpoint/2010/main" val="580786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1D400C-C60E-9354-A269-69BD6B9752E5}"/>
              </a:ext>
            </a:extLst>
          </p:cNvPr>
          <p:cNvSpPr>
            <a:spLocks noGrp="1"/>
          </p:cNvSpPr>
          <p:nvPr>
            <p:ph type="dt" sz="half" idx="10"/>
          </p:nvPr>
        </p:nvSpPr>
        <p:spPr/>
        <p:txBody>
          <a:bodyPr/>
          <a:lstStyle>
            <a:lvl1pPr>
              <a:defRPr/>
            </a:lvl1pPr>
          </a:lstStyle>
          <a:p>
            <a:fld id="{44C29CBE-864E-3E41-AF1A-7AD96A789AC6}" type="datetime1">
              <a:rPr lang="en-US" altLang="en-US"/>
              <a:pPr/>
              <a:t>11/2/23</a:t>
            </a:fld>
            <a:endParaRPr lang="en-US" altLang="en-US"/>
          </a:p>
        </p:txBody>
      </p:sp>
      <p:sp>
        <p:nvSpPr>
          <p:cNvPr id="5" name="Footer Placeholder 4">
            <a:extLst>
              <a:ext uri="{FF2B5EF4-FFF2-40B4-BE49-F238E27FC236}">
                <a16:creationId xmlns:a16="http://schemas.microsoft.com/office/drawing/2014/main" id="{20E0D63A-1FD6-DEF1-E4F1-2BF50107A18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BECF1C0-0517-9370-B999-21D871BAA573}"/>
              </a:ext>
            </a:extLst>
          </p:cNvPr>
          <p:cNvSpPr>
            <a:spLocks noGrp="1"/>
          </p:cNvSpPr>
          <p:nvPr>
            <p:ph type="sldNum" sz="quarter" idx="12"/>
          </p:nvPr>
        </p:nvSpPr>
        <p:spPr/>
        <p:txBody>
          <a:bodyPr/>
          <a:lstStyle>
            <a:lvl1pPr>
              <a:defRPr/>
            </a:lvl1pPr>
          </a:lstStyle>
          <a:p>
            <a:fld id="{97E35E81-941F-DD48-9013-C59E851A286C}" type="slidenum">
              <a:rPr lang="en-US" altLang="en-US"/>
              <a:pPr/>
              <a:t>‹#›</a:t>
            </a:fld>
            <a:endParaRPr lang="en-US" altLang="en-US"/>
          </a:p>
        </p:txBody>
      </p:sp>
    </p:spTree>
    <p:extLst>
      <p:ext uri="{BB962C8B-B14F-4D97-AF65-F5344CB8AC3E}">
        <p14:creationId xmlns:p14="http://schemas.microsoft.com/office/powerpoint/2010/main" val="5660046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FA5C061F-F747-4960-FB1E-8925C69CC97E}"/>
              </a:ext>
            </a:extLst>
          </p:cNvPr>
          <p:cNvSpPr>
            <a:spLocks noGrp="1"/>
          </p:cNvSpPr>
          <p:nvPr>
            <p:ph type="dt" sz="half" idx="10"/>
          </p:nvPr>
        </p:nvSpPr>
        <p:spPr/>
        <p:txBody>
          <a:bodyPr/>
          <a:lstStyle>
            <a:lvl1pPr>
              <a:defRPr/>
            </a:lvl1pPr>
          </a:lstStyle>
          <a:p>
            <a:fld id="{DBA80867-610D-1145-85D9-BDF838FBFFBB}" type="datetime1">
              <a:rPr lang="en-US" altLang="en-US"/>
              <a:pPr/>
              <a:t>11/2/23</a:t>
            </a:fld>
            <a:endParaRPr lang="en-US" altLang="en-US"/>
          </a:p>
        </p:txBody>
      </p:sp>
      <p:sp>
        <p:nvSpPr>
          <p:cNvPr id="5" name="Footer Placeholder 4">
            <a:extLst>
              <a:ext uri="{FF2B5EF4-FFF2-40B4-BE49-F238E27FC236}">
                <a16:creationId xmlns:a16="http://schemas.microsoft.com/office/drawing/2014/main" id="{5C7264F6-B18D-5F04-BABC-B7CD4EBEFC3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6569979-717E-3B4E-5521-F5E55FBDCDE4}"/>
              </a:ext>
            </a:extLst>
          </p:cNvPr>
          <p:cNvSpPr>
            <a:spLocks noGrp="1"/>
          </p:cNvSpPr>
          <p:nvPr>
            <p:ph type="sldNum" sz="quarter" idx="12"/>
          </p:nvPr>
        </p:nvSpPr>
        <p:spPr/>
        <p:txBody>
          <a:bodyPr/>
          <a:lstStyle>
            <a:lvl1pPr>
              <a:defRPr/>
            </a:lvl1pPr>
          </a:lstStyle>
          <a:p>
            <a:fld id="{2C8F59AF-FAFE-C94E-A2F7-05BA13020920}" type="slidenum">
              <a:rPr lang="en-US" altLang="en-US"/>
              <a:pPr/>
              <a:t>‹#›</a:t>
            </a:fld>
            <a:endParaRPr lang="en-US" altLang="en-US"/>
          </a:p>
        </p:txBody>
      </p:sp>
    </p:spTree>
    <p:extLst>
      <p:ext uri="{BB962C8B-B14F-4D97-AF65-F5344CB8AC3E}">
        <p14:creationId xmlns:p14="http://schemas.microsoft.com/office/powerpoint/2010/main" val="13898638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21107F-A476-ADEF-6118-4D8359201BC8}"/>
              </a:ext>
            </a:extLst>
          </p:cNvPr>
          <p:cNvSpPr>
            <a:spLocks noGrp="1"/>
          </p:cNvSpPr>
          <p:nvPr>
            <p:ph type="dt" sz="half" idx="10"/>
          </p:nvPr>
        </p:nvSpPr>
        <p:spPr/>
        <p:txBody>
          <a:bodyPr/>
          <a:lstStyle>
            <a:lvl1pPr>
              <a:defRPr/>
            </a:lvl1pPr>
          </a:lstStyle>
          <a:p>
            <a:fld id="{8EAB23E5-787C-984C-9B09-A8434F1FE71C}" type="datetime1">
              <a:rPr lang="en-US" altLang="en-US"/>
              <a:pPr/>
              <a:t>11/2/23</a:t>
            </a:fld>
            <a:endParaRPr lang="en-US" altLang="en-US"/>
          </a:p>
        </p:txBody>
      </p:sp>
      <p:sp>
        <p:nvSpPr>
          <p:cNvPr id="5" name="Footer Placeholder 4">
            <a:extLst>
              <a:ext uri="{FF2B5EF4-FFF2-40B4-BE49-F238E27FC236}">
                <a16:creationId xmlns:a16="http://schemas.microsoft.com/office/drawing/2014/main" id="{282BEDC9-1862-26B1-9CE8-FA8F4B43B20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2858F36-522F-82D8-CC82-7B356FB27CFC}"/>
              </a:ext>
            </a:extLst>
          </p:cNvPr>
          <p:cNvSpPr>
            <a:spLocks noGrp="1"/>
          </p:cNvSpPr>
          <p:nvPr>
            <p:ph type="sldNum" sz="quarter" idx="12"/>
          </p:nvPr>
        </p:nvSpPr>
        <p:spPr/>
        <p:txBody>
          <a:bodyPr/>
          <a:lstStyle>
            <a:lvl1pPr>
              <a:defRPr/>
            </a:lvl1pPr>
          </a:lstStyle>
          <a:p>
            <a:fld id="{36C97072-3407-5E4D-ABD2-3E9EF1848FF5}" type="slidenum">
              <a:rPr lang="en-US" altLang="en-US"/>
              <a:pPr/>
              <a:t>‹#›</a:t>
            </a:fld>
            <a:endParaRPr lang="en-US" altLang="en-US"/>
          </a:p>
        </p:txBody>
      </p:sp>
    </p:spTree>
    <p:extLst>
      <p:ext uri="{BB962C8B-B14F-4D97-AF65-F5344CB8AC3E}">
        <p14:creationId xmlns:p14="http://schemas.microsoft.com/office/powerpoint/2010/main" val="665922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105F39D-92B1-7E65-95CC-9A54616EBF72}"/>
              </a:ext>
            </a:extLst>
          </p:cNvPr>
          <p:cNvSpPr>
            <a:spLocks noGrp="1"/>
          </p:cNvSpPr>
          <p:nvPr>
            <p:ph type="dt" sz="half" idx="10"/>
          </p:nvPr>
        </p:nvSpPr>
        <p:spPr/>
        <p:txBody>
          <a:bodyPr/>
          <a:lstStyle>
            <a:lvl1pPr>
              <a:defRPr/>
            </a:lvl1pPr>
          </a:lstStyle>
          <a:p>
            <a:fld id="{96BB1132-6772-EB49-97CB-B631688769E4}" type="datetime1">
              <a:rPr lang="en-US" altLang="en-US"/>
              <a:pPr/>
              <a:t>11/2/23</a:t>
            </a:fld>
            <a:endParaRPr lang="en-US" altLang="en-US"/>
          </a:p>
        </p:txBody>
      </p:sp>
      <p:sp>
        <p:nvSpPr>
          <p:cNvPr id="5" name="Footer Placeholder 4">
            <a:extLst>
              <a:ext uri="{FF2B5EF4-FFF2-40B4-BE49-F238E27FC236}">
                <a16:creationId xmlns:a16="http://schemas.microsoft.com/office/drawing/2014/main" id="{50A8FF8B-598B-EF03-4B0D-AFC2F70218D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7A4EE4F-9F4B-5EAC-0E5C-6C862F39E79E}"/>
              </a:ext>
            </a:extLst>
          </p:cNvPr>
          <p:cNvSpPr>
            <a:spLocks noGrp="1"/>
          </p:cNvSpPr>
          <p:nvPr>
            <p:ph type="sldNum" sz="quarter" idx="12"/>
          </p:nvPr>
        </p:nvSpPr>
        <p:spPr/>
        <p:txBody>
          <a:bodyPr/>
          <a:lstStyle>
            <a:lvl1pPr>
              <a:defRPr/>
            </a:lvl1pPr>
          </a:lstStyle>
          <a:p>
            <a:fld id="{6DCB2504-7D77-0B42-BC27-558F3AFBFCAC}" type="slidenum">
              <a:rPr lang="en-US" altLang="en-US"/>
              <a:pPr/>
              <a:t>‹#›</a:t>
            </a:fld>
            <a:endParaRPr lang="en-US" altLang="en-US"/>
          </a:p>
        </p:txBody>
      </p:sp>
    </p:spTree>
    <p:extLst>
      <p:ext uri="{BB962C8B-B14F-4D97-AF65-F5344CB8AC3E}">
        <p14:creationId xmlns:p14="http://schemas.microsoft.com/office/powerpoint/2010/main" val="14300054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3CA65923-1380-B835-1BEE-C5BB2D29BE7F}"/>
              </a:ext>
            </a:extLst>
          </p:cNvPr>
          <p:cNvSpPr>
            <a:spLocks noGrp="1"/>
          </p:cNvSpPr>
          <p:nvPr>
            <p:ph type="dt" sz="half" idx="10"/>
          </p:nvPr>
        </p:nvSpPr>
        <p:spPr/>
        <p:txBody>
          <a:bodyPr/>
          <a:lstStyle>
            <a:lvl1pPr>
              <a:defRPr/>
            </a:lvl1pPr>
          </a:lstStyle>
          <a:p>
            <a:fld id="{50BF04A2-2683-8449-8FD5-B1AC312D0CE5}" type="datetime1">
              <a:rPr lang="en-US" altLang="en-US"/>
              <a:pPr/>
              <a:t>11/2/23</a:t>
            </a:fld>
            <a:endParaRPr lang="en-US" altLang="en-US"/>
          </a:p>
        </p:txBody>
      </p:sp>
      <p:sp>
        <p:nvSpPr>
          <p:cNvPr id="6" name="Footer Placeholder 4">
            <a:extLst>
              <a:ext uri="{FF2B5EF4-FFF2-40B4-BE49-F238E27FC236}">
                <a16:creationId xmlns:a16="http://schemas.microsoft.com/office/drawing/2014/main" id="{AFB1E809-3877-C4AA-61D5-A55103B8C38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352EEA3-5DA1-78D1-7911-9BB1A8A5791B}"/>
              </a:ext>
            </a:extLst>
          </p:cNvPr>
          <p:cNvSpPr>
            <a:spLocks noGrp="1"/>
          </p:cNvSpPr>
          <p:nvPr>
            <p:ph type="sldNum" sz="quarter" idx="12"/>
          </p:nvPr>
        </p:nvSpPr>
        <p:spPr/>
        <p:txBody>
          <a:bodyPr/>
          <a:lstStyle>
            <a:lvl1pPr>
              <a:defRPr/>
            </a:lvl1pPr>
          </a:lstStyle>
          <a:p>
            <a:fld id="{A631800E-30AA-754B-AFC1-B66E7C205FF7}" type="slidenum">
              <a:rPr lang="en-US" altLang="en-US"/>
              <a:pPr/>
              <a:t>‹#›</a:t>
            </a:fld>
            <a:endParaRPr lang="en-US" altLang="en-US"/>
          </a:p>
        </p:txBody>
      </p:sp>
    </p:spTree>
    <p:extLst>
      <p:ext uri="{BB962C8B-B14F-4D97-AF65-F5344CB8AC3E}">
        <p14:creationId xmlns:p14="http://schemas.microsoft.com/office/powerpoint/2010/main" val="22261099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539EBCD8-16E4-039B-FA22-C082AC435DD2}"/>
              </a:ext>
            </a:extLst>
          </p:cNvPr>
          <p:cNvSpPr>
            <a:spLocks noGrp="1"/>
          </p:cNvSpPr>
          <p:nvPr>
            <p:ph type="dt" sz="half" idx="10"/>
          </p:nvPr>
        </p:nvSpPr>
        <p:spPr/>
        <p:txBody>
          <a:bodyPr/>
          <a:lstStyle>
            <a:lvl1pPr>
              <a:defRPr/>
            </a:lvl1pPr>
          </a:lstStyle>
          <a:p>
            <a:fld id="{80203FD6-B6C1-034D-8753-001C9552D26C}" type="datetime1">
              <a:rPr lang="en-US" altLang="en-US"/>
              <a:pPr/>
              <a:t>11/2/23</a:t>
            </a:fld>
            <a:endParaRPr lang="en-US" altLang="en-US"/>
          </a:p>
        </p:txBody>
      </p:sp>
      <p:sp>
        <p:nvSpPr>
          <p:cNvPr id="8" name="Footer Placeholder 4">
            <a:extLst>
              <a:ext uri="{FF2B5EF4-FFF2-40B4-BE49-F238E27FC236}">
                <a16:creationId xmlns:a16="http://schemas.microsoft.com/office/drawing/2014/main" id="{52C0312C-AE37-F03E-696E-FAC95A52BF32}"/>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947A9620-7EB7-89AD-EECD-BF0E97260E3F}"/>
              </a:ext>
            </a:extLst>
          </p:cNvPr>
          <p:cNvSpPr>
            <a:spLocks noGrp="1"/>
          </p:cNvSpPr>
          <p:nvPr>
            <p:ph type="sldNum" sz="quarter" idx="12"/>
          </p:nvPr>
        </p:nvSpPr>
        <p:spPr/>
        <p:txBody>
          <a:bodyPr/>
          <a:lstStyle>
            <a:lvl1pPr>
              <a:defRPr/>
            </a:lvl1pPr>
          </a:lstStyle>
          <a:p>
            <a:fld id="{7B87E5BC-7776-2E48-91AD-529FCC6D004C}" type="slidenum">
              <a:rPr lang="en-US" altLang="en-US"/>
              <a:pPr/>
              <a:t>‹#›</a:t>
            </a:fld>
            <a:endParaRPr lang="en-US" altLang="en-US"/>
          </a:p>
        </p:txBody>
      </p:sp>
    </p:spTree>
    <p:extLst>
      <p:ext uri="{BB962C8B-B14F-4D97-AF65-F5344CB8AC3E}">
        <p14:creationId xmlns:p14="http://schemas.microsoft.com/office/powerpoint/2010/main" val="40525006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66DF749B-B2F0-31D8-BC12-EDF4A7FEE03D}"/>
              </a:ext>
            </a:extLst>
          </p:cNvPr>
          <p:cNvSpPr>
            <a:spLocks noGrp="1"/>
          </p:cNvSpPr>
          <p:nvPr>
            <p:ph type="dt" sz="half" idx="10"/>
          </p:nvPr>
        </p:nvSpPr>
        <p:spPr/>
        <p:txBody>
          <a:bodyPr/>
          <a:lstStyle>
            <a:lvl1pPr>
              <a:defRPr/>
            </a:lvl1pPr>
          </a:lstStyle>
          <a:p>
            <a:fld id="{3A48C64E-F7AB-644D-BD18-E0BFED58FBCD}" type="datetime1">
              <a:rPr lang="en-US" altLang="en-US"/>
              <a:pPr/>
              <a:t>11/2/23</a:t>
            </a:fld>
            <a:endParaRPr lang="en-US" altLang="en-US"/>
          </a:p>
        </p:txBody>
      </p:sp>
      <p:sp>
        <p:nvSpPr>
          <p:cNvPr id="4" name="Footer Placeholder 4">
            <a:extLst>
              <a:ext uri="{FF2B5EF4-FFF2-40B4-BE49-F238E27FC236}">
                <a16:creationId xmlns:a16="http://schemas.microsoft.com/office/drawing/2014/main" id="{4B5B8824-1718-9962-8488-70B0A0D2EBAF}"/>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4CE1C423-2227-80C2-8E79-7F2945477ABC}"/>
              </a:ext>
            </a:extLst>
          </p:cNvPr>
          <p:cNvSpPr>
            <a:spLocks noGrp="1"/>
          </p:cNvSpPr>
          <p:nvPr>
            <p:ph type="sldNum" sz="quarter" idx="12"/>
          </p:nvPr>
        </p:nvSpPr>
        <p:spPr/>
        <p:txBody>
          <a:bodyPr/>
          <a:lstStyle>
            <a:lvl1pPr>
              <a:defRPr/>
            </a:lvl1pPr>
          </a:lstStyle>
          <a:p>
            <a:fld id="{A58D7573-E5CC-6A48-A218-E78CE224F6F3}" type="slidenum">
              <a:rPr lang="en-US" altLang="en-US"/>
              <a:pPr/>
              <a:t>‹#›</a:t>
            </a:fld>
            <a:endParaRPr lang="en-US" altLang="en-US"/>
          </a:p>
        </p:txBody>
      </p:sp>
    </p:spTree>
    <p:extLst>
      <p:ext uri="{BB962C8B-B14F-4D97-AF65-F5344CB8AC3E}">
        <p14:creationId xmlns:p14="http://schemas.microsoft.com/office/powerpoint/2010/main" val="32931393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88ABE65-7E5B-73D6-919B-B56D12D4D818}"/>
              </a:ext>
            </a:extLst>
          </p:cNvPr>
          <p:cNvSpPr>
            <a:spLocks noGrp="1"/>
          </p:cNvSpPr>
          <p:nvPr>
            <p:ph type="dt" sz="half" idx="10"/>
          </p:nvPr>
        </p:nvSpPr>
        <p:spPr/>
        <p:txBody>
          <a:bodyPr/>
          <a:lstStyle>
            <a:lvl1pPr>
              <a:defRPr/>
            </a:lvl1pPr>
          </a:lstStyle>
          <a:p>
            <a:fld id="{9F797AB1-79CC-FC40-95B9-F2387E9EB825}" type="datetime1">
              <a:rPr lang="en-US" altLang="en-US"/>
              <a:pPr/>
              <a:t>11/2/23</a:t>
            </a:fld>
            <a:endParaRPr lang="en-US" altLang="en-US"/>
          </a:p>
        </p:txBody>
      </p:sp>
      <p:sp>
        <p:nvSpPr>
          <p:cNvPr id="3" name="Footer Placeholder 4">
            <a:extLst>
              <a:ext uri="{FF2B5EF4-FFF2-40B4-BE49-F238E27FC236}">
                <a16:creationId xmlns:a16="http://schemas.microsoft.com/office/drawing/2014/main" id="{AB4C538B-9890-1453-EB48-14FB6C5EB5A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0C537A30-4D9F-D53F-900B-1B9D7942ABF6}"/>
              </a:ext>
            </a:extLst>
          </p:cNvPr>
          <p:cNvSpPr>
            <a:spLocks noGrp="1"/>
          </p:cNvSpPr>
          <p:nvPr>
            <p:ph type="sldNum" sz="quarter" idx="12"/>
          </p:nvPr>
        </p:nvSpPr>
        <p:spPr/>
        <p:txBody>
          <a:bodyPr/>
          <a:lstStyle>
            <a:lvl1pPr>
              <a:defRPr/>
            </a:lvl1pPr>
          </a:lstStyle>
          <a:p>
            <a:fld id="{18164037-68B9-EA43-94E3-265F82EAB779}" type="slidenum">
              <a:rPr lang="en-US" altLang="en-US"/>
              <a:pPr/>
              <a:t>‹#›</a:t>
            </a:fld>
            <a:endParaRPr lang="en-US" altLang="en-US"/>
          </a:p>
        </p:txBody>
      </p:sp>
    </p:spTree>
    <p:extLst>
      <p:ext uri="{BB962C8B-B14F-4D97-AF65-F5344CB8AC3E}">
        <p14:creationId xmlns:p14="http://schemas.microsoft.com/office/powerpoint/2010/main" val="18552827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6CD71EE-0825-F442-70F8-C6F3303B2392}"/>
              </a:ext>
            </a:extLst>
          </p:cNvPr>
          <p:cNvSpPr>
            <a:spLocks noGrp="1"/>
          </p:cNvSpPr>
          <p:nvPr>
            <p:ph type="dt" sz="half" idx="10"/>
          </p:nvPr>
        </p:nvSpPr>
        <p:spPr/>
        <p:txBody>
          <a:bodyPr/>
          <a:lstStyle>
            <a:lvl1pPr>
              <a:defRPr/>
            </a:lvl1pPr>
          </a:lstStyle>
          <a:p>
            <a:fld id="{46933D85-1470-0841-956F-EBC1BAEDE1E2}" type="datetime1">
              <a:rPr lang="en-US" altLang="en-US"/>
              <a:pPr/>
              <a:t>11/2/23</a:t>
            </a:fld>
            <a:endParaRPr lang="en-US" altLang="en-US"/>
          </a:p>
        </p:txBody>
      </p:sp>
      <p:sp>
        <p:nvSpPr>
          <p:cNvPr id="6" name="Footer Placeholder 4">
            <a:extLst>
              <a:ext uri="{FF2B5EF4-FFF2-40B4-BE49-F238E27FC236}">
                <a16:creationId xmlns:a16="http://schemas.microsoft.com/office/drawing/2014/main" id="{1181F81E-9D02-253E-CD53-8C4D92DB083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9015A72-E949-43EE-7BF6-36D413194A72}"/>
              </a:ext>
            </a:extLst>
          </p:cNvPr>
          <p:cNvSpPr>
            <a:spLocks noGrp="1"/>
          </p:cNvSpPr>
          <p:nvPr>
            <p:ph type="sldNum" sz="quarter" idx="12"/>
          </p:nvPr>
        </p:nvSpPr>
        <p:spPr/>
        <p:txBody>
          <a:bodyPr/>
          <a:lstStyle>
            <a:lvl1pPr>
              <a:defRPr/>
            </a:lvl1pPr>
          </a:lstStyle>
          <a:p>
            <a:fld id="{8DD7E0BE-1B5D-2843-A99D-7EF738996775}" type="slidenum">
              <a:rPr lang="en-US" altLang="en-US"/>
              <a:pPr/>
              <a:t>‹#›</a:t>
            </a:fld>
            <a:endParaRPr lang="en-US" altLang="en-US"/>
          </a:p>
        </p:txBody>
      </p:sp>
    </p:spTree>
    <p:extLst>
      <p:ext uri="{BB962C8B-B14F-4D97-AF65-F5344CB8AC3E}">
        <p14:creationId xmlns:p14="http://schemas.microsoft.com/office/powerpoint/2010/main" val="856825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BB8E5C-BF53-2257-8407-2040112357E5}"/>
              </a:ext>
            </a:extLst>
          </p:cNvPr>
          <p:cNvSpPr>
            <a:spLocks noGrp="1"/>
          </p:cNvSpPr>
          <p:nvPr>
            <p:ph type="dt" sz="half" idx="10"/>
          </p:nvPr>
        </p:nvSpPr>
        <p:spPr/>
        <p:txBody>
          <a:bodyPr/>
          <a:lstStyle>
            <a:lvl1pPr>
              <a:defRPr/>
            </a:lvl1pPr>
          </a:lstStyle>
          <a:p>
            <a:fld id="{D72202B6-9A0F-8741-A1AE-3635C498678B}" type="datetime1">
              <a:rPr lang="en-US" altLang="en-US"/>
              <a:pPr/>
              <a:t>11/2/23</a:t>
            </a:fld>
            <a:endParaRPr lang="en-US" altLang="en-US"/>
          </a:p>
        </p:txBody>
      </p:sp>
      <p:sp>
        <p:nvSpPr>
          <p:cNvPr id="5" name="Footer Placeholder 4">
            <a:extLst>
              <a:ext uri="{FF2B5EF4-FFF2-40B4-BE49-F238E27FC236}">
                <a16:creationId xmlns:a16="http://schemas.microsoft.com/office/drawing/2014/main" id="{6BF0BEB3-F82A-1711-26B8-B88612CB0C4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5BDF910-F0DB-EB97-7F10-3B9E43465C6C}"/>
              </a:ext>
            </a:extLst>
          </p:cNvPr>
          <p:cNvSpPr>
            <a:spLocks noGrp="1"/>
          </p:cNvSpPr>
          <p:nvPr>
            <p:ph type="sldNum" sz="quarter" idx="12"/>
          </p:nvPr>
        </p:nvSpPr>
        <p:spPr/>
        <p:txBody>
          <a:bodyPr/>
          <a:lstStyle>
            <a:lvl1pPr>
              <a:defRPr/>
            </a:lvl1pPr>
          </a:lstStyle>
          <a:p>
            <a:fld id="{4C47F4BF-E6B3-0D44-AC94-2B0A2B168F7E}" type="slidenum">
              <a:rPr lang="en-US" altLang="en-US"/>
              <a:pPr/>
              <a:t>‹#›</a:t>
            </a:fld>
            <a:endParaRPr lang="en-US" altLang="en-US"/>
          </a:p>
        </p:txBody>
      </p:sp>
    </p:spTree>
    <p:extLst>
      <p:ext uri="{BB962C8B-B14F-4D97-AF65-F5344CB8AC3E}">
        <p14:creationId xmlns:p14="http://schemas.microsoft.com/office/powerpoint/2010/main" val="366674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51CBEF9-3226-DDB7-E7DE-9BEB774AD77F}"/>
              </a:ext>
            </a:extLst>
          </p:cNvPr>
          <p:cNvSpPr>
            <a:spLocks noGrp="1"/>
          </p:cNvSpPr>
          <p:nvPr>
            <p:ph type="dt" sz="half" idx="10"/>
          </p:nvPr>
        </p:nvSpPr>
        <p:spPr/>
        <p:txBody>
          <a:bodyPr/>
          <a:lstStyle>
            <a:lvl1pPr>
              <a:defRPr/>
            </a:lvl1pPr>
          </a:lstStyle>
          <a:p>
            <a:fld id="{F961D1BA-26BA-2645-AB64-6C0C9EF2CD8B}" type="datetime1">
              <a:rPr lang="en-US" altLang="en-US"/>
              <a:pPr/>
              <a:t>11/2/23</a:t>
            </a:fld>
            <a:endParaRPr lang="en-US" altLang="en-US"/>
          </a:p>
        </p:txBody>
      </p:sp>
      <p:sp>
        <p:nvSpPr>
          <p:cNvPr id="6" name="Footer Placeholder 4">
            <a:extLst>
              <a:ext uri="{FF2B5EF4-FFF2-40B4-BE49-F238E27FC236}">
                <a16:creationId xmlns:a16="http://schemas.microsoft.com/office/drawing/2014/main" id="{755EF7C0-C92A-7C2B-4240-4814CEF8621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A3CEC30-03D4-EEAE-956D-9BE97EAFD00E}"/>
              </a:ext>
            </a:extLst>
          </p:cNvPr>
          <p:cNvSpPr>
            <a:spLocks noGrp="1"/>
          </p:cNvSpPr>
          <p:nvPr>
            <p:ph type="sldNum" sz="quarter" idx="12"/>
          </p:nvPr>
        </p:nvSpPr>
        <p:spPr/>
        <p:txBody>
          <a:bodyPr/>
          <a:lstStyle>
            <a:lvl1pPr>
              <a:defRPr/>
            </a:lvl1pPr>
          </a:lstStyle>
          <a:p>
            <a:fld id="{15A2AC33-83C0-A64C-A5F0-BE86B778D489}" type="slidenum">
              <a:rPr lang="en-US" altLang="en-US"/>
              <a:pPr/>
              <a:t>‹#›</a:t>
            </a:fld>
            <a:endParaRPr lang="en-US" altLang="en-US"/>
          </a:p>
        </p:txBody>
      </p:sp>
    </p:spTree>
    <p:extLst>
      <p:ext uri="{BB962C8B-B14F-4D97-AF65-F5344CB8AC3E}">
        <p14:creationId xmlns:p14="http://schemas.microsoft.com/office/powerpoint/2010/main" val="37626582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B4D8D7-A2EC-70B1-0E3F-E254A892FEAE}"/>
              </a:ext>
            </a:extLst>
          </p:cNvPr>
          <p:cNvSpPr>
            <a:spLocks noGrp="1"/>
          </p:cNvSpPr>
          <p:nvPr>
            <p:ph type="dt" sz="half" idx="10"/>
          </p:nvPr>
        </p:nvSpPr>
        <p:spPr/>
        <p:txBody>
          <a:bodyPr/>
          <a:lstStyle>
            <a:lvl1pPr>
              <a:defRPr/>
            </a:lvl1pPr>
          </a:lstStyle>
          <a:p>
            <a:fld id="{2D4F9609-08EE-B64C-BE99-07C0B04D452D}" type="datetime1">
              <a:rPr lang="en-US" altLang="en-US"/>
              <a:pPr/>
              <a:t>11/2/23</a:t>
            </a:fld>
            <a:endParaRPr lang="en-US" altLang="en-US"/>
          </a:p>
        </p:txBody>
      </p:sp>
      <p:sp>
        <p:nvSpPr>
          <p:cNvPr id="5" name="Footer Placeholder 4">
            <a:extLst>
              <a:ext uri="{FF2B5EF4-FFF2-40B4-BE49-F238E27FC236}">
                <a16:creationId xmlns:a16="http://schemas.microsoft.com/office/drawing/2014/main" id="{E585F2DE-68E3-8D1B-39C9-4EF74C54EE2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6A54CD4-60C1-1737-255A-DF866B6DEFC3}"/>
              </a:ext>
            </a:extLst>
          </p:cNvPr>
          <p:cNvSpPr>
            <a:spLocks noGrp="1"/>
          </p:cNvSpPr>
          <p:nvPr>
            <p:ph type="sldNum" sz="quarter" idx="12"/>
          </p:nvPr>
        </p:nvSpPr>
        <p:spPr/>
        <p:txBody>
          <a:bodyPr/>
          <a:lstStyle>
            <a:lvl1pPr>
              <a:defRPr/>
            </a:lvl1pPr>
          </a:lstStyle>
          <a:p>
            <a:fld id="{E68104CD-17CE-F045-B51E-2F3EBCAF62E6}" type="slidenum">
              <a:rPr lang="en-US" altLang="en-US"/>
              <a:pPr/>
              <a:t>‹#›</a:t>
            </a:fld>
            <a:endParaRPr lang="en-US" altLang="en-US"/>
          </a:p>
        </p:txBody>
      </p:sp>
    </p:spTree>
    <p:extLst>
      <p:ext uri="{BB962C8B-B14F-4D97-AF65-F5344CB8AC3E}">
        <p14:creationId xmlns:p14="http://schemas.microsoft.com/office/powerpoint/2010/main" val="10266492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1D60C5-075A-834C-270F-DC89E86C2C80}"/>
              </a:ext>
            </a:extLst>
          </p:cNvPr>
          <p:cNvSpPr>
            <a:spLocks noGrp="1"/>
          </p:cNvSpPr>
          <p:nvPr>
            <p:ph type="dt" sz="half" idx="10"/>
          </p:nvPr>
        </p:nvSpPr>
        <p:spPr/>
        <p:txBody>
          <a:bodyPr/>
          <a:lstStyle>
            <a:lvl1pPr>
              <a:defRPr/>
            </a:lvl1pPr>
          </a:lstStyle>
          <a:p>
            <a:fld id="{CB5574A5-A121-5140-B200-550EF1253F50}" type="datetime1">
              <a:rPr lang="en-US" altLang="en-US"/>
              <a:pPr/>
              <a:t>11/2/23</a:t>
            </a:fld>
            <a:endParaRPr lang="en-US" altLang="en-US"/>
          </a:p>
        </p:txBody>
      </p:sp>
      <p:sp>
        <p:nvSpPr>
          <p:cNvPr id="5" name="Footer Placeholder 4">
            <a:extLst>
              <a:ext uri="{FF2B5EF4-FFF2-40B4-BE49-F238E27FC236}">
                <a16:creationId xmlns:a16="http://schemas.microsoft.com/office/drawing/2014/main" id="{CAF7BF69-0EBD-7EC2-CAE0-B76CA5C1624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E5DBC08-B0B7-2FCF-7AEA-FFE8DADFD027}"/>
              </a:ext>
            </a:extLst>
          </p:cNvPr>
          <p:cNvSpPr>
            <a:spLocks noGrp="1"/>
          </p:cNvSpPr>
          <p:nvPr>
            <p:ph type="sldNum" sz="quarter" idx="12"/>
          </p:nvPr>
        </p:nvSpPr>
        <p:spPr/>
        <p:txBody>
          <a:bodyPr/>
          <a:lstStyle>
            <a:lvl1pPr>
              <a:defRPr/>
            </a:lvl1pPr>
          </a:lstStyle>
          <a:p>
            <a:fld id="{E0F32CB8-249E-754E-9F7F-2A20E2C06B85}" type="slidenum">
              <a:rPr lang="en-US" altLang="en-US"/>
              <a:pPr/>
              <a:t>‹#›</a:t>
            </a:fld>
            <a:endParaRPr lang="en-US" altLang="en-US"/>
          </a:p>
        </p:txBody>
      </p:sp>
    </p:spTree>
    <p:extLst>
      <p:ext uri="{BB962C8B-B14F-4D97-AF65-F5344CB8AC3E}">
        <p14:creationId xmlns:p14="http://schemas.microsoft.com/office/powerpoint/2010/main" val="1812013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7CB684-0040-BC87-D20B-67C7E68ABA37}"/>
              </a:ext>
            </a:extLst>
          </p:cNvPr>
          <p:cNvSpPr>
            <a:spLocks noGrp="1"/>
          </p:cNvSpPr>
          <p:nvPr>
            <p:ph type="dt" sz="half" idx="10"/>
          </p:nvPr>
        </p:nvSpPr>
        <p:spPr/>
        <p:txBody>
          <a:bodyPr/>
          <a:lstStyle>
            <a:lvl1pPr>
              <a:defRPr/>
            </a:lvl1pPr>
          </a:lstStyle>
          <a:p>
            <a:fld id="{3CD73F7E-CD85-064B-AAD6-5A8450ACD16E}" type="datetime1">
              <a:rPr lang="en-US" altLang="en-US"/>
              <a:pPr/>
              <a:t>11/2/23</a:t>
            </a:fld>
            <a:endParaRPr lang="en-US" altLang="en-US"/>
          </a:p>
        </p:txBody>
      </p:sp>
      <p:sp>
        <p:nvSpPr>
          <p:cNvPr id="5" name="Footer Placeholder 4">
            <a:extLst>
              <a:ext uri="{FF2B5EF4-FFF2-40B4-BE49-F238E27FC236}">
                <a16:creationId xmlns:a16="http://schemas.microsoft.com/office/drawing/2014/main" id="{FD400F37-ABED-A116-18C8-B9A916C3EF8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C6F69DB-D1DB-B788-1B81-B1FE2847A0B1}"/>
              </a:ext>
            </a:extLst>
          </p:cNvPr>
          <p:cNvSpPr>
            <a:spLocks noGrp="1"/>
          </p:cNvSpPr>
          <p:nvPr>
            <p:ph type="sldNum" sz="quarter" idx="12"/>
          </p:nvPr>
        </p:nvSpPr>
        <p:spPr/>
        <p:txBody>
          <a:bodyPr/>
          <a:lstStyle>
            <a:lvl1pPr>
              <a:defRPr/>
            </a:lvl1pPr>
          </a:lstStyle>
          <a:p>
            <a:fld id="{5BC4487E-E68C-D74B-8CCC-F7BF15997649}" type="slidenum">
              <a:rPr lang="en-US" altLang="en-US"/>
              <a:pPr/>
              <a:t>‹#›</a:t>
            </a:fld>
            <a:endParaRPr lang="en-US" altLang="en-US"/>
          </a:p>
        </p:txBody>
      </p:sp>
    </p:spTree>
    <p:extLst>
      <p:ext uri="{BB962C8B-B14F-4D97-AF65-F5344CB8AC3E}">
        <p14:creationId xmlns:p14="http://schemas.microsoft.com/office/powerpoint/2010/main" val="3260311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B91944F3-5048-299D-F114-AFB9D16CC56D}"/>
              </a:ext>
            </a:extLst>
          </p:cNvPr>
          <p:cNvSpPr>
            <a:spLocks noGrp="1"/>
          </p:cNvSpPr>
          <p:nvPr>
            <p:ph type="dt" sz="half" idx="10"/>
          </p:nvPr>
        </p:nvSpPr>
        <p:spPr/>
        <p:txBody>
          <a:bodyPr/>
          <a:lstStyle>
            <a:lvl1pPr>
              <a:defRPr/>
            </a:lvl1pPr>
          </a:lstStyle>
          <a:p>
            <a:fld id="{3C1B30C3-1B13-E340-ABF9-C6BFCCA357C1}" type="datetime1">
              <a:rPr lang="en-US" altLang="en-US"/>
              <a:pPr/>
              <a:t>11/2/23</a:t>
            </a:fld>
            <a:endParaRPr lang="en-US" altLang="en-US"/>
          </a:p>
        </p:txBody>
      </p:sp>
      <p:sp>
        <p:nvSpPr>
          <p:cNvPr id="6" name="Footer Placeholder 4">
            <a:extLst>
              <a:ext uri="{FF2B5EF4-FFF2-40B4-BE49-F238E27FC236}">
                <a16:creationId xmlns:a16="http://schemas.microsoft.com/office/drawing/2014/main" id="{5624F504-1BC1-04BE-BE14-4A3B56D2BBE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4864EAC-37FA-0AA4-39C4-F19A8EDB7B8B}"/>
              </a:ext>
            </a:extLst>
          </p:cNvPr>
          <p:cNvSpPr>
            <a:spLocks noGrp="1"/>
          </p:cNvSpPr>
          <p:nvPr>
            <p:ph type="sldNum" sz="quarter" idx="12"/>
          </p:nvPr>
        </p:nvSpPr>
        <p:spPr/>
        <p:txBody>
          <a:bodyPr/>
          <a:lstStyle>
            <a:lvl1pPr>
              <a:defRPr/>
            </a:lvl1pPr>
          </a:lstStyle>
          <a:p>
            <a:fld id="{4551AECF-2EBA-254E-817F-358C880522AC}" type="slidenum">
              <a:rPr lang="en-US" altLang="en-US"/>
              <a:pPr/>
              <a:t>‹#›</a:t>
            </a:fld>
            <a:endParaRPr lang="en-US" altLang="en-US"/>
          </a:p>
        </p:txBody>
      </p:sp>
    </p:spTree>
    <p:extLst>
      <p:ext uri="{BB962C8B-B14F-4D97-AF65-F5344CB8AC3E}">
        <p14:creationId xmlns:p14="http://schemas.microsoft.com/office/powerpoint/2010/main" val="970311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9D8467F6-9125-5B32-BF96-466144EC26FB}"/>
              </a:ext>
            </a:extLst>
          </p:cNvPr>
          <p:cNvSpPr>
            <a:spLocks noGrp="1"/>
          </p:cNvSpPr>
          <p:nvPr>
            <p:ph type="dt" sz="half" idx="10"/>
          </p:nvPr>
        </p:nvSpPr>
        <p:spPr/>
        <p:txBody>
          <a:bodyPr/>
          <a:lstStyle>
            <a:lvl1pPr>
              <a:defRPr/>
            </a:lvl1pPr>
          </a:lstStyle>
          <a:p>
            <a:fld id="{A3EDB764-7CB5-DA43-ADBA-2F28CD54C140}" type="datetime1">
              <a:rPr lang="en-US" altLang="en-US"/>
              <a:pPr/>
              <a:t>11/2/23</a:t>
            </a:fld>
            <a:endParaRPr lang="en-US" altLang="en-US"/>
          </a:p>
        </p:txBody>
      </p:sp>
      <p:sp>
        <p:nvSpPr>
          <p:cNvPr id="8" name="Footer Placeholder 4">
            <a:extLst>
              <a:ext uri="{FF2B5EF4-FFF2-40B4-BE49-F238E27FC236}">
                <a16:creationId xmlns:a16="http://schemas.microsoft.com/office/drawing/2014/main" id="{B2E67F0D-B62D-AAC6-3A99-6DE60F53BAFE}"/>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0C54BB6C-9A69-29D9-669F-3055D43282E9}"/>
              </a:ext>
            </a:extLst>
          </p:cNvPr>
          <p:cNvSpPr>
            <a:spLocks noGrp="1"/>
          </p:cNvSpPr>
          <p:nvPr>
            <p:ph type="sldNum" sz="quarter" idx="12"/>
          </p:nvPr>
        </p:nvSpPr>
        <p:spPr/>
        <p:txBody>
          <a:bodyPr/>
          <a:lstStyle>
            <a:lvl1pPr>
              <a:defRPr/>
            </a:lvl1pPr>
          </a:lstStyle>
          <a:p>
            <a:fld id="{B2D7BF6B-353E-6B47-9F0D-2DFF845819FF}" type="slidenum">
              <a:rPr lang="en-US" altLang="en-US"/>
              <a:pPr/>
              <a:t>‹#›</a:t>
            </a:fld>
            <a:endParaRPr lang="en-US" altLang="en-US"/>
          </a:p>
        </p:txBody>
      </p:sp>
    </p:spTree>
    <p:extLst>
      <p:ext uri="{BB962C8B-B14F-4D97-AF65-F5344CB8AC3E}">
        <p14:creationId xmlns:p14="http://schemas.microsoft.com/office/powerpoint/2010/main" val="2966648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DF917D20-DA29-568E-E84F-F168C21379D7}"/>
              </a:ext>
            </a:extLst>
          </p:cNvPr>
          <p:cNvSpPr>
            <a:spLocks noGrp="1"/>
          </p:cNvSpPr>
          <p:nvPr>
            <p:ph type="dt" sz="half" idx="10"/>
          </p:nvPr>
        </p:nvSpPr>
        <p:spPr/>
        <p:txBody>
          <a:bodyPr/>
          <a:lstStyle>
            <a:lvl1pPr>
              <a:defRPr/>
            </a:lvl1pPr>
          </a:lstStyle>
          <a:p>
            <a:fld id="{4A675D9F-8BEC-D44F-9CF1-497C4832582B}" type="datetime1">
              <a:rPr lang="en-US" altLang="en-US"/>
              <a:pPr/>
              <a:t>11/2/23</a:t>
            </a:fld>
            <a:endParaRPr lang="en-US" altLang="en-US"/>
          </a:p>
        </p:txBody>
      </p:sp>
      <p:sp>
        <p:nvSpPr>
          <p:cNvPr id="4" name="Footer Placeholder 4">
            <a:extLst>
              <a:ext uri="{FF2B5EF4-FFF2-40B4-BE49-F238E27FC236}">
                <a16:creationId xmlns:a16="http://schemas.microsoft.com/office/drawing/2014/main" id="{75DBB8DD-3215-66B4-79E4-726404354AAB}"/>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202F95D0-1636-D7CA-C6BE-4F65B4CB583A}"/>
              </a:ext>
            </a:extLst>
          </p:cNvPr>
          <p:cNvSpPr>
            <a:spLocks noGrp="1"/>
          </p:cNvSpPr>
          <p:nvPr>
            <p:ph type="sldNum" sz="quarter" idx="12"/>
          </p:nvPr>
        </p:nvSpPr>
        <p:spPr/>
        <p:txBody>
          <a:bodyPr/>
          <a:lstStyle>
            <a:lvl1pPr>
              <a:defRPr/>
            </a:lvl1pPr>
          </a:lstStyle>
          <a:p>
            <a:fld id="{31C46FE3-C78C-EF41-B9FF-C90EA38404B1}" type="slidenum">
              <a:rPr lang="en-US" altLang="en-US"/>
              <a:pPr/>
              <a:t>‹#›</a:t>
            </a:fld>
            <a:endParaRPr lang="en-US" altLang="en-US"/>
          </a:p>
        </p:txBody>
      </p:sp>
    </p:spTree>
    <p:extLst>
      <p:ext uri="{BB962C8B-B14F-4D97-AF65-F5344CB8AC3E}">
        <p14:creationId xmlns:p14="http://schemas.microsoft.com/office/powerpoint/2010/main" val="595000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B0F11C5-D8BF-4449-F494-8B8F477CFBD1}"/>
              </a:ext>
            </a:extLst>
          </p:cNvPr>
          <p:cNvSpPr>
            <a:spLocks noGrp="1"/>
          </p:cNvSpPr>
          <p:nvPr>
            <p:ph type="dt" sz="half" idx="10"/>
          </p:nvPr>
        </p:nvSpPr>
        <p:spPr/>
        <p:txBody>
          <a:bodyPr/>
          <a:lstStyle>
            <a:lvl1pPr>
              <a:defRPr/>
            </a:lvl1pPr>
          </a:lstStyle>
          <a:p>
            <a:fld id="{BAF18094-4CB2-1144-B14F-BB64ECB6FBF3}" type="datetime1">
              <a:rPr lang="en-US" altLang="en-US"/>
              <a:pPr/>
              <a:t>11/2/23</a:t>
            </a:fld>
            <a:endParaRPr lang="en-US" altLang="en-US"/>
          </a:p>
        </p:txBody>
      </p:sp>
      <p:sp>
        <p:nvSpPr>
          <p:cNvPr id="3" name="Footer Placeholder 4">
            <a:extLst>
              <a:ext uri="{FF2B5EF4-FFF2-40B4-BE49-F238E27FC236}">
                <a16:creationId xmlns:a16="http://schemas.microsoft.com/office/drawing/2014/main" id="{854F12D6-8A69-D513-10AA-5C1EF821A250}"/>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E3378E65-AAC0-BD0C-24AA-C619C7B89329}"/>
              </a:ext>
            </a:extLst>
          </p:cNvPr>
          <p:cNvSpPr>
            <a:spLocks noGrp="1"/>
          </p:cNvSpPr>
          <p:nvPr>
            <p:ph type="sldNum" sz="quarter" idx="12"/>
          </p:nvPr>
        </p:nvSpPr>
        <p:spPr/>
        <p:txBody>
          <a:bodyPr/>
          <a:lstStyle>
            <a:lvl1pPr>
              <a:defRPr/>
            </a:lvl1pPr>
          </a:lstStyle>
          <a:p>
            <a:fld id="{F1127DEA-57E9-0A45-B120-9C737DACCFDA}" type="slidenum">
              <a:rPr lang="en-US" altLang="en-US"/>
              <a:pPr/>
              <a:t>‹#›</a:t>
            </a:fld>
            <a:endParaRPr lang="en-US" altLang="en-US"/>
          </a:p>
        </p:txBody>
      </p:sp>
    </p:spTree>
    <p:extLst>
      <p:ext uri="{BB962C8B-B14F-4D97-AF65-F5344CB8AC3E}">
        <p14:creationId xmlns:p14="http://schemas.microsoft.com/office/powerpoint/2010/main" val="1076675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B4B363F6-FB7C-E3E9-3739-256E3ACB407E}"/>
              </a:ext>
            </a:extLst>
          </p:cNvPr>
          <p:cNvSpPr>
            <a:spLocks noGrp="1"/>
          </p:cNvSpPr>
          <p:nvPr>
            <p:ph type="dt" sz="half" idx="10"/>
          </p:nvPr>
        </p:nvSpPr>
        <p:spPr/>
        <p:txBody>
          <a:bodyPr/>
          <a:lstStyle>
            <a:lvl1pPr>
              <a:defRPr/>
            </a:lvl1pPr>
          </a:lstStyle>
          <a:p>
            <a:fld id="{324C92E4-66EF-4741-BB3A-85F7D9F6040B}" type="datetime1">
              <a:rPr lang="en-US" altLang="en-US"/>
              <a:pPr/>
              <a:t>11/2/23</a:t>
            </a:fld>
            <a:endParaRPr lang="en-US" altLang="en-US"/>
          </a:p>
        </p:txBody>
      </p:sp>
      <p:sp>
        <p:nvSpPr>
          <p:cNvPr id="6" name="Footer Placeholder 4">
            <a:extLst>
              <a:ext uri="{FF2B5EF4-FFF2-40B4-BE49-F238E27FC236}">
                <a16:creationId xmlns:a16="http://schemas.microsoft.com/office/drawing/2014/main" id="{CDD18B43-9F95-281C-5662-ED1BE93DBE3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8F6A22B-8C48-24C5-5417-7BF874A35C92}"/>
              </a:ext>
            </a:extLst>
          </p:cNvPr>
          <p:cNvSpPr>
            <a:spLocks noGrp="1"/>
          </p:cNvSpPr>
          <p:nvPr>
            <p:ph type="sldNum" sz="quarter" idx="12"/>
          </p:nvPr>
        </p:nvSpPr>
        <p:spPr/>
        <p:txBody>
          <a:bodyPr/>
          <a:lstStyle>
            <a:lvl1pPr>
              <a:defRPr/>
            </a:lvl1pPr>
          </a:lstStyle>
          <a:p>
            <a:fld id="{BEB57FF6-72C4-DC43-A20B-A41EB2975C6F}" type="slidenum">
              <a:rPr lang="en-US" altLang="en-US"/>
              <a:pPr/>
              <a:t>‹#›</a:t>
            </a:fld>
            <a:endParaRPr lang="en-US" altLang="en-US"/>
          </a:p>
        </p:txBody>
      </p:sp>
    </p:spTree>
    <p:extLst>
      <p:ext uri="{BB962C8B-B14F-4D97-AF65-F5344CB8AC3E}">
        <p14:creationId xmlns:p14="http://schemas.microsoft.com/office/powerpoint/2010/main" val="1798458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80E47712-1A26-DE18-F652-E002764E6D4B}"/>
              </a:ext>
            </a:extLst>
          </p:cNvPr>
          <p:cNvSpPr>
            <a:spLocks noGrp="1"/>
          </p:cNvSpPr>
          <p:nvPr>
            <p:ph type="dt" sz="half" idx="10"/>
          </p:nvPr>
        </p:nvSpPr>
        <p:spPr/>
        <p:txBody>
          <a:bodyPr/>
          <a:lstStyle>
            <a:lvl1pPr>
              <a:defRPr/>
            </a:lvl1pPr>
          </a:lstStyle>
          <a:p>
            <a:fld id="{DDFCCEE8-4567-E844-84B5-19063CB90BDB}" type="datetime1">
              <a:rPr lang="en-US" altLang="en-US"/>
              <a:pPr/>
              <a:t>11/2/23</a:t>
            </a:fld>
            <a:endParaRPr lang="en-US" altLang="en-US"/>
          </a:p>
        </p:txBody>
      </p:sp>
      <p:sp>
        <p:nvSpPr>
          <p:cNvPr id="6" name="Footer Placeholder 4">
            <a:extLst>
              <a:ext uri="{FF2B5EF4-FFF2-40B4-BE49-F238E27FC236}">
                <a16:creationId xmlns:a16="http://schemas.microsoft.com/office/drawing/2014/main" id="{073B1502-1B78-4745-784C-9B4198A0352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2FB482B-64FB-7748-1476-725D7CD30828}"/>
              </a:ext>
            </a:extLst>
          </p:cNvPr>
          <p:cNvSpPr>
            <a:spLocks noGrp="1"/>
          </p:cNvSpPr>
          <p:nvPr>
            <p:ph type="sldNum" sz="quarter" idx="12"/>
          </p:nvPr>
        </p:nvSpPr>
        <p:spPr/>
        <p:txBody>
          <a:bodyPr/>
          <a:lstStyle>
            <a:lvl1pPr>
              <a:defRPr/>
            </a:lvl1pPr>
          </a:lstStyle>
          <a:p>
            <a:fld id="{6F4A66C7-AE17-DF4C-A95F-06A98782A0EA}" type="slidenum">
              <a:rPr lang="en-US" altLang="en-US"/>
              <a:pPr/>
              <a:t>‹#›</a:t>
            </a:fld>
            <a:endParaRPr lang="en-US" altLang="en-US"/>
          </a:p>
        </p:txBody>
      </p:sp>
    </p:spTree>
    <p:extLst>
      <p:ext uri="{BB962C8B-B14F-4D97-AF65-F5344CB8AC3E}">
        <p14:creationId xmlns:p14="http://schemas.microsoft.com/office/powerpoint/2010/main" val="1715336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descr="Picture1.jpg">
            <a:extLst>
              <a:ext uri="{FF2B5EF4-FFF2-40B4-BE49-F238E27FC236}">
                <a16:creationId xmlns:a16="http://schemas.microsoft.com/office/drawing/2014/main" id="{C1B47452-3EA4-99D0-CF1E-502285160B82}"/>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9525" y="0"/>
            <a:ext cx="9124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a:extLst>
              <a:ext uri="{FF2B5EF4-FFF2-40B4-BE49-F238E27FC236}">
                <a16:creationId xmlns:a16="http://schemas.microsoft.com/office/drawing/2014/main" id="{B402CFC8-1820-F0F0-518E-CC26C5A85D76}"/>
              </a:ext>
            </a:extLst>
          </p:cNvPr>
          <p:cNvSpPr>
            <a:spLocks noGrp="1"/>
          </p:cNvSpPr>
          <p:nvPr>
            <p:ph type="title"/>
          </p:nvPr>
        </p:nvSpPr>
        <p:spPr bwMode="auto">
          <a:xfrm>
            <a:off x="3251200" y="98425"/>
            <a:ext cx="5033963" cy="492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Text Placeholder 2">
            <a:extLst>
              <a:ext uri="{FF2B5EF4-FFF2-40B4-BE49-F238E27FC236}">
                <a16:creationId xmlns:a16="http://schemas.microsoft.com/office/drawing/2014/main" id="{5CC9274C-6F94-B57C-4DB7-5152410E4CB7}"/>
              </a:ext>
            </a:extLst>
          </p:cNvPr>
          <p:cNvSpPr>
            <a:spLocks noGrp="1"/>
          </p:cNvSpPr>
          <p:nvPr>
            <p:ph type="body" idx="1"/>
          </p:nvPr>
        </p:nvSpPr>
        <p:spPr bwMode="auto">
          <a:xfrm>
            <a:off x="619125" y="850900"/>
            <a:ext cx="8229600"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F91C6A62-A592-86E8-A5E7-CA724517AD9A}"/>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anose="020F0502020204030204" pitchFamily="34" charset="0"/>
              </a:defRPr>
            </a:lvl1pPr>
          </a:lstStyle>
          <a:p>
            <a:fld id="{A60CE5E6-CDCE-864E-B6E2-C1FF0F161084}" type="datetime1">
              <a:rPr lang="en-US" altLang="en-US"/>
              <a:pPr/>
              <a:t>11/2/23</a:t>
            </a:fld>
            <a:endParaRPr lang="en-US" altLang="en-US"/>
          </a:p>
        </p:txBody>
      </p:sp>
      <p:sp>
        <p:nvSpPr>
          <p:cNvPr id="5" name="Footer Placeholder 4">
            <a:extLst>
              <a:ext uri="{FF2B5EF4-FFF2-40B4-BE49-F238E27FC236}">
                <a16:creationId xmlns:a16="http://schemas.microsoft.com/office/drawing/2014/main" id="{BC829A8F-AC59-99F6-B52F-282F8AC6AD49}"/>
              </a:ext>
            </a:extLst>
          </p:cNvPr>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ea typeface="ＭＳ Ｐゴシック" charset="0"/>
                <a:cs typeface="ＭＳ Ｐゴシック" charset="0"/>
              </a:defRPr>
            </a:lvl1pPr>
          </a:lstStyle>
          <a:p>
            <a:pPr>
              <a:defRPr/>
            </a:pPr>
            <a:endParaRPr lang="en-US"/>
          </a:p>
        </p:txBody>
      </p:sp>
      <p:sp>
        <p:nvSpPr>
          <p:cNvPr id="6" name="Slide Number Placeholder 5">
            <a:extLst>
              <a:ext uri="{FF2B5EF4-FFF2-40B4-BE49-F238E27FC236}">
                <a16:creationId xmlns:a16="http://schemas.microsoft.com/office/drawing/2014/main" id="{78F67F83-AB24-1E7F-E328-A5C4CE14EC73}"/>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98F3C167-CCF6-0D47-A950-58C14ABDB70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970"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Lst>
  <p:txStyles>
    <p:titleStyle>
      <a:lvl1pPr algn="r" defTabSz="457200" rtl="0" fontAlgn="base">
        <a:spcBef>
          <a:spcPct val="0"/>
        </a:spcBef>
        <a:spcAft>
          <a:spcPct val="0"/>
        </a:spcAft>
        <a:defRPr sz="2800" b="1" kern="1200">
          <a:solidFill>
            <a:schemeClr val="bg1"/>
          </a:solidFill>
          <a:effectLst>
            <a:outerShdw blurRad="38100" dist="38100" dir="2700000" algn="tl">
              <a:srgbClr val="000000">
                <a:alpha val="43137"/>
              </a:srgbClr>
            </a:outerShdw>
          </a:effectLst>
          <a:latin typeface="+mj-lt"/>
          <a:ea typeface="ＭＳ Ｐゴシック" charset="-128"/>
          <a:cs typeface="ＭＳ Ｐゴシック" charset="-128"/>
        </a:defRPr>
      </a:lvl1pPr>
      <a:lvl2pPr algn="r" defTabSz="457200" rtl="0" fontAlgn="base">
        <a:spcBef>
          <a:spcPct val="0"/>
        </a:spcBef>
        <a:spcAft>
          <a:spcPct val="0"/>
        </a:spcAft>
        <a:defRPr sz="2800" b="1">
          <a:solidFill>
            <a:schemeClr val="bg1"/>
          </a:solidFill>
          <a:latin typeface="Calibri" charset="0"/>
          <a:ea typeface="ＭＳ Ｐゴシック" charset="-128"/>
          <a:cs typeface="ＭＳ Ｐゴシック" charset="-128"/>
        </a:defRPr>
      </a:lvl2pPr>
      <a:lvl3pPr algn="r" defTabSz="457200" rtl="0" fontAlgn="base">
        <a:spcBef>
          <a:spcPct val="0"/>
        </a:spcBef>
        <a:spcAft>
          <a:spcPct val="0"/>
        </a:spcAft>
        <a:defRPr sz="2800" b="1">
          <a:solidFill>
            <a:schemeClr val="bg1"/>
          </a:solidFill>
          <a:latin typeface="Calibri" charset="0"/>
          <a:ea typeface="ＭＳ Ｐゴシック" charset="-128"/>
          <a:cs typeface="ＭＳ Ｐゴシック" charset="-128"/>
        </a:defRPr>
      </a:lvl3pPr>
      <a:lvl4pPr algn="r" defTabSz="457200" rtl="0" fontAlgn="base">
        <a:spcBef>
          <a:spcPct val="0"/>
        </a:spcBef>
        <a:spcAft>
          <a:spcPct val="0"/>
        </a:spcAft>
        <a:defRPr sz="2800" b="1">
          <a:solidFill>
            <a:schemeClr val="bg1"/>
          </a:solidFill>
          <a:latin typeface="Calibri" charset="0"/>
          <a:ea typeface="ＭＳ Ｐゴシック" charset="-128"/>
          <a:cs typeface="ＭＳ Ｐゴシック" charset="-128"/>
        </a:defRPr>
      </a:lvl4pPr>
      <a:lvl5pPr algn="r" defTabSz="457200" rtl="0" fontAlgn="base">
        <a:spcBef>
          <a:spcPct val="0"/>
        </a:spcBef>
        <a:spcAft>
          <a:spcPct val="0"/>
        </a:spcAft>
        <a:defRPr sz="2800" b="1">
          <a:solidFill>
            <a:schemeClr val="bg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defRPr>
      </a:lvl9pPr>
    </p:titleStyle>
    <p:bodyStyle>
      <a:lvl1pPr marL="342900" indent="-342900" algn="l" defTabSz="457200" rtl="0" fontAlgn="base">
        <a:spcBef>
          <a:spcPct val="20000"/>
        </a:spcBef>
        <a:spcAft>
          <a:spcPct val="0"/>
        </a:spcAft>
        <a:buFont typeface="Arial" panose="020B0604020202020204" pitchFamily="34" charset="0"/>
        <a:buChar char="•"/>
        <a:defRPr sz="2800" kern="1200">
          <a:solidFill>
            <a:srgbClr val="000099"/>
          </a:solidFill>
          <a:latin typeface="+mn-lt"/>
          <a:ea typeface="ＭＳ Ｐゴシック" charset="-128"/>
          <a:cs typeface="ＭＳ Ｐゴシック" charset="-128"/>
        </a:defRPr>
      </a:lvl1pPr>
      <a:lvl2pPr marL="742950" indent="-28575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rgbClr val="FFCC00"/>
          </a:solidFill>
          <a:latin typeface="+mn-lt"/>
          <a:ea typeface="ＭＳ Ｐゴシック" charset="-128"/>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F38CBD2B-6E9A-F576-B1DB-45B95AFBC9F3}"/>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2CE27D0C-C006-69A0-7DFB-EB4A5D0AC209}"/>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1D7BD71-FF22-7BA6-B83A-D1AFBD713F3C}"/>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anose="020F0502020204030204" pitchFamily="34" charset="0"/>
              </a:defRPr>
            </a:lvl1pPr>
          </a:lstStyle>
          <a:p>
            <a:fld id="{177971B0-DD7E-A14D-BD59-C2DEDB3C0482}" type="datetime1">
              <a:rPr lang="en-US" altLang="en-US"/>
              <a:pPr/>
              <a:t>11/2/23</a:t>
            </a:fld>
            <a:endParaRPr lang="en-US" altLang="en-US"/>
          </a:p>
        </p:txBody>
      </p:sp>
      <p:sp>
        <p:nvSpPr>
          <p:cNvPr id="5" name="Footer Placeholder 4">
            <a:extLst>
              <a:ext uri="{FF2B5EF4-FFF2-40B4-BE49-F238E27FC236}">
                <a16:creationId xmlns:a16="http://schemas.microsoft.com/office/drawing/2014/main" id="{83CCFAE1-C1AA-9070-BE0A-23DFDEAE65D1}"/>
              </a:ext>
            </a:extLst>
          </p:cNvPr>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ea typeface="ＭＳ Ｐゴシック" charset="0"/>
                <a:cs typeface="ＭＳ Ｐゴシック" charset="0"/>
              </a:defRPr>
            </a:lvl1pPr>
          </a:lstStyle>
          <a:p>
            <a:pPr>
              <a:defRPr/>
            </a:pPr>
            <a:endParaRPr lang="en-US"/>
          </a:p>
        </p:txBody>
      </p:sp>
      <p:sp>
        <p:nvSpPr>
          <p:cNvPr id="6" name="Slide Number Placeholder 5">
            <a:extLst>
              <a:ext uri="{FF2B5EF4-FFF2-40B4-BE49-F238E27FC236}">
                <a16:creationId xmlns:a16="http://schemas.microsoft.com/office/drawing/2014/main" id="{69D4248D-56AC-E952-AA0C-3C4EB966241B}"/>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0401D40C-63B9-754E-BB82-954E079B73B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 id="2147483965" r:id="rId7"/>
    <p:sldLayoutId id="2147483966" r:id="rId8"/>
    <p:sldLayoutId id="2147483967" r:id="rId9"/>
    <p:sldLayoutId id="2147483968" r:id="rId10"/>
    <p:sldLayoutId id="214748396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D_Qmue54W14"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youtu.be/t9B8gGQtJzo?si=vMXfot50Z7KpNOvm" TargetMode="Externa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climate.nasa.gov/cause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earthguide.ucsd.edu/earthguide/diagrams/energybalance/"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youtu.be/gW-CNX6koM8"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hyperlink" Target="http://svs.gsfc.nasa.gov/vis/a000000/a003000/a003096/swflxcls.mp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hyperlink" Target="http://svs.gsfc.nasa.gov/vis/a000000/a003000/a003089/albedcls.mpg"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vs.gsfc.nasa.gov/vis/a020000/a020000/a020094/landfinal.mp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vs.gsfc.nasa.gov/goto?20094" TargetMode="Externa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4338" name="Title 3">
            <a:extLst>
              <a:ext uri="{FF2B5EF4-FFF2-40B4-BE49-F238E27FC236}">
                <a16:creationId xmlns:a16="http://schemas.microsoft.com/office/drawing/2014/main" id="{25BAE585-F263-1F4A-FC46-4F3F7C9A10B0}"/>
              </a:ext>
            </a:extLst>
          </p:cNvPr>
          <p:cNvSpPr>
            <a:spLocks noGrp="1"/>
          </p:cNvSpPr>
          <p:nvPr>
            <p:ph type="ctrTitle"/>
          </p:nvPr>
        </p:nvSpPr>
        <p:spPr>
          <a:xfrm>
            <a:off x="1574800" y="436563"/>
            <a:ext cx="6561138" cy="890587"/>
          </a:xfrm>
        </p:spPr>
        <p:txBody>
          <a:bodyPr/>
          <a:lstStyle/>
          <a:p>
            <a:pPr>
              <a:defRPr/>
            </a:pPr>
            <a:r>
              <a:rPr lang="en-US" sz="2800" dirty="0">
                <a:effectLst/>
                <a:ea typeface="ＭＳ Ｐゴシック" charset="0"/>
                <a:cs typeface="ＭＳ Ｐゴシック" charset="0"/>
              </a:rPr>
              <a:t> Global Energy Budget Lesson</a:t>
            </a:r>
            <a:endParaRPr lang="en-US" sz="2800" dirty="0">
              <a:effectLst>
                <a:outerShdw blurRad="38100" dist="38100" dir="2700000" algn="tl">
                  <a:srgbClr val="DDDDDD"/>
                </a:outerShdw>
              </a:effectLst>
              <a:latin typeface="Arial" charset="0"/>
              <a:ea typeface="ＭＳ Ｐゴシック" charset="0"/>
              <a:cs typeface="ＭＳ Ｐゴシック" charset="0"/>
            </a:endParaRPr>
          </a:p>
        </p:txBody>
      </p:sp>
      <p:sp>
        <p:nvSpPr>
          <p:cNvPr id="4099" name="Subtitle 4">
            <a:extLst>
              <a:ext uri="{FF2B5EF4-FFF2-40B4-BE49-F238E27FC236}">
                <a16:creationId xmlns:a16="http://schemas.microsoft.com/office/drawing/2014/main" id="{9D6B6572-D367-F35B-4B27-00B241AB5EB2}"/>
              </a:ext>
            </a:extLst>
          </p:cNvPr>
          <p:cNvSpPr>
            <a:spLocks noGrp="1"/>
          </p:cNvSpPr>
          <p:nvPr>
            <p:ph type="subTitle" sz="quarter" idx="1"/>
          </p:nvPr>
        </p:nvSpPr>
        <p:spPr>
          <a:xfrm>
            <a:off x="5575300" y="1882775"/>
            <a:ext cx="3251200" cy="4608513"/>
          </a:xfrm>
        </p:spPr>
        <p:txBody>
          <a:bodyPr/>
          <a:lstStyle/>
          <a:p>
            <a:endParaRPr lang="en-US" altLang="en-US" sz="2000" b="1">
              <a:solidFill>
                <a:srgbClr val="FED821"/>
              </a:solidFill>
              <a:latin typeface="Arial" panose="020B0604020202020204" pitchFamily="34" charset="0"/>
              <a:ea typeface="ＭＳ Ｐゴシック" panose="020B0600070205080204" pitchFamily="34" charset="-128"/>
            </a:endParaRPr>
          </a:p>
          <a:p>
            <a:pPr algn="l"/>
            <a:r>
              <a:rPr lang="en-US" altLang="en-US" sz="2000" b="1">
                <a:solidFill>
                  <a:srgbClr val="FED821"/>
                </a:solidFill>
                <a:latin typeface="Arial" panose="020B0604020202020204" pitchFamily="34" charset="0"/>
                <a:ea typeface="ＭＳ Ｐゴシック" panose="020B0600070205080204" pitchFamily="34" charset="-128"/>
              </a:rPr>
              <a:t>Global Precipitation Measurement Mission</a:t>
            </a:r>
          </a:p>
          <a:p>
            <a:pPr algn="l"/>
            <a:endParaRPr lang="en-US" altLang="en-US" sz="2000" b="1">
              <a:solidFill>
                <a:srgbClr val="FED821"/>
              </a:solidFill>
              <a:latin typeface="Arial" panose="020B0604020202020204" pitchFamily="34" charset="0"/>
              <a:ea typeface="ＭＳ Ｐゴシック" panose="020B0600070205080204" pitchFamily="34" charset="-128"/>
            </a:endParaRPr>
          </a:p>
          <a:p>
            <a:pPr algn="l"/>
            <a:r>
              <a:rPr lang="en-US" altLang="en-US" sz="2000" b="1" i="1">
                <a:solidFill>
                  <a:srgbClr val="FED821"/>
                </a:solidFill>
                <a:latin typeface="Arial" panose="020B0604020202020204" pitchFamily="34" charset="0"/>
                <a:ea typeface="ＭＳ Ｐゴシック" panose="020B0600070205080204" pitchFamily="34" charset="-128"/>
              </a:rPr>
              <a:t>Developed by the GPM Education and Public Outreach Team</a:t>
            </a:r>
          </a:p>
          <a:p>
            <a:pPr algn="l"/>
            <a:endParaRPr lang="en-US" altLang="en-US" sz="2000" i="1">
              <a:solidFill>
                <a:srgbClr val="FED821"/>
              </a:solidFill>
              <a:latin typeface="Arial" panose="020B0604020202020204" pitchFamily="34" charset="0"/>
              <a:ea typeface="ＭＳ Ｐゴシック" panose="020B0600070205080204" pitchFamily="34" charset="-128"/>
            </a:endParaRPr>
          </a:p>
          <a:p>
            <a:pPr algn="l"/>
            <a:endParaRPr lang="en-US" altLang="en-US" sz="2000" b="1" i="1">
              <a:solidFill>
                <a:srgbClr val="FED821"/>
              </a:solidFill>
              <a:latin typeface="Arial" panose="020B0604020202020204" pitchFamily="34" charset="0"/>
              <a:ea typeface="ＭＳ Ｐゴシック" panose="020B0600070205080204" pitchFamily="34" charset="-128"/>
            </a:endParaRPr>
          </a:p>
          <a:p>
            <a:pPr algn="l"/>
            <a:r>
              <a:rPr lang="en-US" altLang="en-US" sz="2000" i="1">
                <a:solidFill>
                  <a:srgbClr val="FED821"/>
                </a:solidFill>
                <a:latin typeface="Arial" panose="020B0604020202020204" pitchFamily="34" charset="0"/>
                <a:ea typeface="ＭＳ Ｐゴシック" panose="020B0600070205080204" pitchFamily="34" charset="-128"/>
              </a:rPr>
              <a:t>NASA Goddard Space Flight Center</a:t>
            </a:r>
            <a:endParaRPr lang="en-US" altLang="en-US" sz="1800" i="1">
              <a:solidFill>
                <a:srgbClr val="FED821"/>
              </a:solidFill>
              <a:latin typeface="Arial" panose="020B0604020202020204" pitchFamily="34" charset="0"/>
              <a:ea typeface="ＭＳ Ｐゴシック" panose="020B0600070205080204" pitchFamily="34" charset="-128"/>
            </a:endParaRPr>
          </a:p>
          <a:p>
            <a:pPr algn="l"/>
            <a:endParaRPr lang="en-US" altLang="en-US" sz="2000" b="1" i="1">
              <a:solidFill>
                <a:srgbClr val="FED821"/>
              </a:solidFill>
              <a:latin typeface="Arial" panose="020B0604020202020204" pitchFamily="34" charset="0"/>
              <a:ea typeface="ＭＳ Ｐゴシック" panose="020B0600070205080204" pitchFamily="34" charset="-128"/>
            </a:endParaRPr>
          </a:p>
          <a:p>
            <a:pPr algn="l"/>
            <a:endParaRPr lang="en-US" altLang="en-US" sz="1800" i="1">
              <a:solidFill>
                <a:srgbClr val="FED821"/>
              </a:solidFill>
              <a:latin typeface="Arial" panose="020B0604020202020204" pitchFamily="34" charset="0"/>
              <a:ea typeface="ＭＳ Ｐゴシック" panose="020B0600070205080204" pitchFamily="34" charset="-128"/>
            </a:endParaRPr>
          </a:p>
          <a:p>
            <a:pPr algn="l"/>
            <a:endParaRPr lang="en-US" altLang="en-US" sz="1800" i="1">
              <a:solidFill>
                <a:srgbClr val="FED821"/>
              </a:solidFill>
              <a:latin typeface="Arial" panose="020B0604020202020204" pitchFamily="34" charset="0"/>
              <a:ea typeface="ＭＳ Ｐゴシック" panose="020B0600070205080204" pitchFamily="34" charset="-128"/>
            </a:endParaRPr>
          </a:p>
          <a:p>
            <a:pPr algn="l"/>
            <a:endParaRPr lang="en-US" altLang="en-US" sz="1800" i="1">
              <a:solidFill>
                <a:srgbClr val="FED821"/>
              </a:solidFill>
              <a:latin typeface="Arial" panose="020B0604020202020204" pitchFamily="34" charset="0"/>
              <a:ea typeface="ＭＳ Ｐゴシック" panose="020B0600070205080204" pitchFamily="34" charset="-128"/>
            </a:endParaRPr>
          </a:p>
          <a:p>
            <a:pPr algn="l"/>
            <a:endParaRPr lang="en-US" altLang="en-US" sz="1600" i="1">
              <a:solidFill>
                <a:srgbClr val="FED821"/>
              </a:solidFill>
              <a:latin typeface="Arial" panose="020B0604020202020204" pitchFamily="34" charset="0"/>
              <a:ea typeface="ＭＳ Ｐゴシック" panose="020B0600070205080204" pitchFamily="34" charset="-128"/>
            </a:endParaRPr>
          </a:p>
          <a:p>
            <a:pPr algn="l"/>
            <a:endParaRPr lang="en-US" altLang="en-US" sz="1600" i="1">
              <a:solidFill>
                <a:srgbClr val="FED821"/>
              </a:solidFill>
              <a:latin typeface="Arial" panose="020B0604020202020204" pitchFamily="34" charset="0"/>
              <a:ea typeface="ＭＳ Ｐゴシック" panose="020B0600070205080204" pitchFamily="34" charset="-128"/>
            </a:endParaRPr>
          </a:p>
          <a:p>
            <a:pPr algn="l"/>
            <a:r>
              <a:rPr lang="en-US" altLang="en-US" sz="1600" i="1">
                <a:solidFill>
                  <a:srgbClr val="FED821"/>
                </a:solidFill>
                <a:latin typeface="Arial" panose="020B0604020202020204" pitchFamily="34" charset="0"/>
                <a:ea typeface="ＭＳ Ｐゴシック" panose="020B0600070205080204" pitchFamily="34" charset="-128"/>
              </a:rPr>
              <a:t> </a:t>
            </a:r>
          </a:p>
          <a:p>
            <a:pPr algn="l"/>
            <a:endParaRPr lang="en-US" altLang="en-US" sz="1600" b="1" i="1" u="sng">
              <a:solidFill>
                <a:srgbClr val="FED821"/>
              </a:solidFill>
              <a:latin typeface="Arial" panose="020B0604020202020204" pitchFamily="34" charset="0"/>
              <a:ea typeface="ＭＳ Ｐゴシック" panose="020B0600070205080204" pitchFamily="34" charset="-128"/>
            </a:endParaRPr>
          </a:p>
          <a:p>
            <a:pPr algn="l"/>
            <a:endParaRPr lang="en-US" altLang="en-US" sz="1600" i="1">
              <a:solidFill>
                <a:srgbClr val="FED821"/>
              </a:solidFill>
              <a:latin typeface="Arial" panose="020B0604020202020204" pitchFamily="34" charset="0"/>
              <a:ea typeface="ＭＳ Ｐゴシック" panose="020B0600070205080204" pitchFamily="34"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A38C0-AEFA-7E0C-4F3B-A2F7129E965E}"/>
              </a:ext>
            </a:extLst>
          </p:cNvPr>
          <p:cNvSpPr>
            <a:spLocks noGrp="1"/>
          </p:cNvSpPr>
          <p:nvPr>
            <p:ph type="title"/>
          </p:nvPr>
        </p:nvSpPr>
        <p:spPr/>
        <p:txBody>
          <a:bodyPr/>
          <a:lstStyle/>
          <a:p>
            <a:r>
              <a:rPr lang="en-US" altLang="en-US">
                <a:effectLst>
                  <a:outerShdw blurRad="38100" dist="38100" dir="2700000" algn="tl">
                    <a:srgbClr val="C0C0C0"/>
                  </a:outerShdw>
                </a:effectLst>
                <a:ea typeface="ＭＳ Ｐゴシック" panose="020B0600070205080204" pitchFamily="34" charset="-128"/>
              </a:rPr>
              <a:t>Heating Earth’s Surfaces Labs</a:t>
            </a:r>
          </a:p>
        </p:txBody>
      </p:sp>
      <p:sp>
        <p:nvSpPr>
          <p:cNvPr id="13314" name="Content Placeholder 2">
            <a:extLst>
              <a:ext uri="{FF2B5EF4-FFF2-40B4-BE49-F238E27FC236}">
                <a16:creationId xmlns:a16="http://schemas.microsoft.com/office/drawing/2014/main" id="{0B9222DD-FCF1-26BC-5460-94FDED2E3AA1}"/>
              </a:ext>
            </a:extLst>
          </p:cNvPr>
          <p:cNvSpPr>
            <a:spLocks noGrp="1"/>
          </p:cNvSpPr>
          <p:nvPr>
            <p:ph idx="1"/>
          </p:nvPr>
        </p:nvSpPr>
        <p:spPr>
          <a:xfrm>
            <a:off x="619125" y="850900"/>
            <a:ext cx="8229600" cy="1023938"/>
          </a:xfrm>
        </p:spPr>
        <p:txBody>
          <a:bodyPr/>
          <a:lstStyle/>
          <a:p>
            <a:pPr>
              <a:buFont typeface="Arial" panose="020B0604020202020204" pitchFamily="34" charset="0"/>
              <a:buNone/>
            </a:pPr>
            <a:r>
              <a:rPr lang="en-US" altLang="en-US" b="1">
                <a:ea typeface="ＭＳ Ｐゴシック" panose="020B0600070205080204" pitchFamily="34" charset="-128"/>
              </a:rPr>
              <a:t>Big Question: How does the Earth "spend" its energy allowance from the Sun?</a:t>
            </a:r>
            <a:endParaRPr lang="en-US" altLang="en-US">
              <a:ea typeface="ＭＳ Ｐゴシック" panose="020B0600070205080204" pitchFamily="34" charset="-128"/>
            </a:endParaRPr>
          </a:p>
        </p:txBody>
      </p:sp>
      <p:sp>
        <p:nvSpPr>
          <p:cNvPr id="13315" name="TextBox 3">
            <a:extLst>
              <a:ext uri="{FF2B5EF4-FFF2-40B4-BE49-F238E27FC236}">
                <a16:creationId xmlns:a16="http://schemas.microsoft.com/office/drawing/2014/main" id="{DF403A06-BCC0-6A28-96FE-FFD2E555D5ED}"/>
              </a:ext>
            </a:extLst>
          </p:cNvPr>
          <p:cNvSpPr txBox="1">
            <a:spLocks noChangeArrowheads="1"/>
          </p:cNvSpPr>
          <p:nvPr/>
        </p:nvSpPr>
        <p:spPr bwMode="auto">
          <a:xfrm>
            <a:off x="619125" y="1874838"/>
            <a:ext cx="3962400" cy="2170112"/>
          </a:xfrm>
          <a:prstGeom prst="rect">
            <a:avLst/>
          </a:prstGeom>
          <a:solidFill>
            <a:schemeClr val="bg1"/>
          </a:solidFill>
          <a:ln w="9525">
            <a:solidFill>
              <a:schemeClr val="tx1"/>
            </a:solidFill>
            <a:miter lim="800000"/>
            <a:headEnd/>
            <a:tailEnd/>
          </a:ln>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50000"/>
              </a:lnSpc>
            </a:pPr>
            <a:r>
              <a:rPr lang="en-US" altLang="en-US" sz="1800"/>
              <a:t>Summary of Albedo Lab:</a:t>
            </a:r>
          </a:p>
          <a:p>
            <a:pPr eaLnBrk="1" hangingPunct="1">
              <a:lnSpc>
                <a:spcPct val="150000"/>
              </a:lnSpc>
            </a:pPr>
            <a:r>
              <a:rPr lang="en-US" altLang="en-US" sz="1800" u="sng"/>
              <a:t>																																</a:t>
            </a:r>
          </a:p>
        </p:txBody>
      </p:sp>
      <p:sp>
        <p:nvSpPr>
          <p:cNvPr id="13316" name="TextBox 4">
            <a:extLst>
              <a:ext uri="{FF2B5EF4-FFF2-40B4-BE49-F238E27FC236}">
                <a16:creationId xmlns:a16="http://schemas.microsoft.com/office/drawing/2014/main" id="{AB6AEA8E-0B26-AA4E-B7A6-D5C29AE7DC57}"/>
              </a:ext>
            </a:extLst>
          </p:cNvPr>
          <p:cNvSpPr txBox="1">
            <a:spLocks noChangeArrowheads="1"/>
          </p:cNvSpPr>
          <p:nvPr/>
        </p:nvSpPr>
        <p:spPr bwMode="auto">
          <a:xfrm>
            <a:off x="4845050" y="1874838"/>
            <a:ext cx="3962400" cy="2170112"/>
          </a:xfrm>
          <a:prstGeom prst="rect">
            <a:avLst/>
          </a:prstGeom>
          <a:solidFill>
            <a:schemeClr val="bg1"/>
          </a:solidFill>
          <a:ln w="9525">
            <a:solidFill>
              <a:schemeClr val="tx1"/>
            </a:solidFill>
            <a:miter lim="800000"/>
            <a:headEnd/>
            <a:tailEnd/>
          </a:ln>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50000"/>
              </a:lnSpc>
            </a:pPr>
            <a:r>
              <a:rPr lang="en-US" altLang="en-US" sz="1800"/>
              <a:t>Summary of Land vs. Water Lab:</a:t>
            </a:r>
          </a:p>
          <a:p>
            <a:pPr eaLnBrk="1" hangingPunct="1">
              <a:lnSpc>
                <a:spcPct val="150000"/>
              </a:lnSpc>
            </a:pPr>
            <a:r>
              <a:rPr lang="en-US" altLang="en-US" sz="1800" u="sng"/>
              <a:t>																																</a:t>
            </a:r>
          </a:p>
        </p:txBody>
      </p:sp>
      <p:sp>
        <p:nvSpPr>
          <p:cNvPr id="13317" name="TextBox 5">
            <a:extLst>
              <a:ext uri="{FF2B5EF4-FFF2-40B4-BE49-F238E27FC236}">
                <a16:creationId xmlns:a16="http://schemas.microsoft.com/office/drawing/2014/main" id="{37915CCD-C684-2CAD-46E4-0F3D72254100}"/>
              </a:ext>
            </a:extLst>
          </p:cNvPr>
          <p:cNvSpPr txBox="1">
            <a:spLocks noChangeArrowheads="1"/>
          </p:cNvSpPr>
          <p:nvPr/>
        </p:nvSpPr>
        <p:spPr bwMode="auto">
          <a:xfrm>
            <a:off x="2863850" y="4230688"/>
            <a:ext cx="3962400" cy="2170112"/>
          </a:xfrm>
          <a:prstGeom prst="rect">
            <a:avLst/>
          </a:prstGeom>
          <a:solidFill>
            <a:schemeClr val="bg1"/>
          </a:solidFill>
          <a:ln w="9525">
            <a:solidFill>
              <a:schemeClr val="tx1"/>
            </a:solidFill>
            <a:miter lim="800000"/>
            <a:headEnd/>
            <a:tailEnd/>
          </a:ln>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50000"/>
              </a:lnSpc>
            </a:pPr>
            <a:r>
              <a:rPr lang="en-US" altLang="en-US" sz="1800"/>
              <a:t>Summary of Clouds Lab:</a:t>
            </a:r>
          </a:p>
          <a:p>
            <a:pPr eaLnBrk="1" hangingPunct="1">
              <a:lnSpc>
                <a:spcPct val="150000"/>
              </a:lnSpc>
            </a:pPr>
            <a:r>
              <a:rPr lang="en-US" altLang="en-US" sz="1800" u="sng"/>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9332D-2B13-47E4-68AB-1FFC0D789BD1}"/>
              </a:ext>
            </a:extLst>
          </p:cNvPr>
          <p:cNvSpPr>
            <a:spLocks noGrp="1"/>
          </p:cNvSpPr>
          <p:nvPr>
            <p:ph type="title"/>
          </p:nvPr>
        </p:nvSpPr>
        <p:spPr/>
        <p:txBody>
          <a:bodyPr/>
          <a:lstStyle/>
          <a:p>
            <a:r>
              <a:rPr lang="en-US" altLang="en-US">
                <a:effectLst>
                  <a:outerShdw blurRad="38100" dist="38100" dir="2700000" algn="tl">
                    <a:srgbClr val="C0C0C0"/>
                  </a:outerShdw>
                </a:effectLst>
                <a:ea typeface="ＭＳ Ｐゴシック" panose="020B0600070205080204" pitchFamily="34" charset="-128"/>
              </a:rPr>
              <a:t>What is a budget?</a:t>
            </a:r>
          </a:p>
        </p:txBody>
      </p:sp>
      <p:sp>
        <p:nvSpPr>
          <p:cNvPr id="3" name="Content Placeholder 2">
            <a:extLst>
              <a:ext uri="{FF2B5EF4-FFF2-40B4-BE49-F238E27FC236}">
                <a16:creationId xmlns:a16="http://schemas.microsoft.com/office/drawing/2014/main" id="{233354AB-6636-4D00-8961-7DF3325D1515}"/>
              </a:ext>
            </a:extLst>
          </p:cNvPr>
          <p:cNvSpPr>
            <a:spLocks noGrp="1"/>
          </p:cNvSpPr>
          <p:nvPr>
            <p:ph idx="1"/>
          </p:nvPr>
        </p:nvSpPr>
        <p:spPr/>
        <p:txBody>
          <a:bodyPr/>
          <a:lstStyle/>
          <a:p>
            <a:pPr>
              <a:buFont typeface="Arial" charset="0"/>
              <a:buNone/>
              <a:defRPr/>
            </a:pPr>
            <a:r>
              <a:rPr lang="en-US" sz="3600" b="1" dirty="0">
                <a:solidFill>
                  <a:schemeClr val="accent4">
                    <a:lumMod val="50000"/>
                  </a:schemeClr>
                </a:solidFill>
              </a:rPr>
              <a:t>energy budget </a:t>
            </a:r>
            <a:endParaRPr lang="en-US" sz="3600" dirty="0">
              <a:solidFill>
                <a:schemeClr val="accent4">
                  <a:lumMod val="50000"/>
                </a:schemeClr>
              </a:solidFill>
            </a:endParaRPr>
          </a:p>
          <a:p>
            <a:pPr>
              <a:buFont typeface="Arial" charset="0"/>
              <a:buChar char="•"/>
              <a:defRPr/>
            </a:pPr>
            <a:r>
              <a:rPr lang="en-US" sz="3600" b="1" dirty="0"/>
              <a:t>the ways (and how much) energy is used and transferred on Earth by being absorbed, reflected or radiated</a:t>
            </a:r>
            <a:endParaRPr lang="en-US" sz="3600" dirty="0"/>
          </a:p>
          <a:p>
            <a:pPr>
              <a:buFont typeface="Arial" charset="0"/>
              <a:buChar cha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256A7-63D6-828B-0CD2-B618D6BE52DE}"/>
              </a:ext>
            </a:extLst>
          </p:cNvPr>
          <p:cNvSpPr>
            <a:spLocks noGrp="1"/>
          </p:cNvSpPr>
          <p:nvPr>
            <p:ph type="title"/>
          </p:nvPr>
        </p:nvSpPr>
        <p:spPr/>
        <p:txBody>
          <a:bodyPr/>
          <a:lstStyle/>
          <a:p>
            <a:r>
              <a:rPr lang="en-US" altLang="en-US">
                <a:effectLst>
                  <a:outerShdw blurRad="38100" dist="38100" dir="2700000" algn="tl">
                    <a:srgbClr val="C0C0C0"/>
                  </a:outerShdw>
                </a:effectLst>
                <a:ea typeface="ＭＳ Ｐゴシック" panose="020B0600070205080204" pitchFamily="34" charset="-128"/>
              </a:rPr>
              <a:t>NASA Video</a:t>
            </a:r>
          </a:p>
        </p:txBody>
      </p:sp>
      <p:sp>
        <p:nvSpPr>
          <p:cNvPr id="15362" name="Content Placeholder 2">
            <a:extLst>
              <a:ext uri="{FF2B5EF4-FFF2-40B4-BE49-F238E27FC236}">
                <a16:creationId xmlns:a16="http://schemas.microsoft.com/office/drawing/2014/main" id="{ED6F6983-50AC-6EBC-0C65-FEE132C7992A}"/>
              </a:ext>
            </a:extLst>
          </p:cNvPr>
          <p:cNvSpPr>
            <a:spLocks noGrp="1"/>
          </p:cNvSpPr>
          <p:nvPr>
            <p:ph idx="1"/>
          </p:nvPr>
        </p:nvSpPr>
        <p:spPr>
          <a:xfrm>
            <a:off x="619125" y="850900"/>
            <a:ext cx="8229600" cy="931863"/>
          </a:xfrm>
        </p:spPr>
        <p:txBody>
          <a:bodyPr/>
          <a:lstStyle/>
          <a:p>
            <a:r>
              <a:rPr lang="en-US" altLang="en-US" b="1">
                <a:ea typeface="ＭＳ Ｐゴシック" panose="020B0600070205080204" pitchFamily="34" charset="-128"/>
              </a:rPr>
              <a:t>NASA Real World: Monitoring Earth's Energy Budget with CERES</a:t>
            </a:r>
            <a:endParaRPr lang="en-US" altLang="en-US">
              <a:ea typeface="ＭＳ Ｐゴシック" panose="020B0600070205080204" pitchFamily="34" charset="-128"/>
            </a:endParaRPr>
          </a:p>
        </p:txBody>
      </p:sp>
      <p:pic>
        <p:nvPicPr>
          <p:cNvPr id="15363" name="Picture 2">
            <a:hlinkClick r:id="rId3"/>
            <a:extLst>
              <a:ext uri="{FF2B5EF4-FFF2-40B4-BE49-F238E27FC236}">
                <a16:creationId xmlns:a16="http://schemas.microsoft.com/office/drawing/2014/main" id="{E578E2A5-87FB-81D0-DA67-6361BB50E6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9350" y="2033588"/>
            <a:ext cx="497205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A385A9BB-BB48-BAB0-9041-115A14ED8C52}"/>
              </a:ext>
            </a:extLst>
          </p:cNvPr>
          <p:cNvSpPr txBox="1"/>
          <p:nvPr/>
        </p:nvSpPr>
        <p:spPr>
          <a:xfrm>
            <a:off x="856593" y="5696267"/>
            <a:ext cx="7877504" cy="461665"/>
          </a:xfrm>
          <a:prstGeom prst="rect">
            <a:avLst/>
          </a:prstGeom>
          <a:noFill/>
        </p:spPr>
        <p:txBody>
          <a:bodyPr wrap="square">
            <a:spAutoFit/>
          </a:bodyPr>
          <a:lstStyle/>
          <a:p>
            <a:r>
              <a:rPr lang="en-US" dirty="0">
                <a:hlinkClick r:id="rId5"/>
              </a:rPr>
              <a:t>https://youtu.be/t9B8gGQtJzo?si=vMXfot50Z7KpNOvm</a:t>
            </a:r>
            <a:r>
              <a:rPr lang="en-US" dirty="0"/>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674CD-C79E-435D-20C4-CB2671D97B48}"/>
              </a:ext>
            </a:extLst>
          </p:cNvPr>
          <p:cNvSpPr>
            <a:spLocks noGrp="1"/>
          </p:cNvSpPr>
          <p:nvPr>
            <p:ph type="title"/>
          </p:nvPr>
        </p:nvSpPr>
        <p:spPr/>
        <p:txBody>
          <a:bodyPr/>
          <a:lstStyle/>
          <a:p>
            <a:r>
              <a:rPr lang="en-US" altLang="en-US">
                <a:effectLst>
                  <a:outerShdw blurRad="38100" dist="38100" dir="2700000" algn="tl">
                    <a:srgbClr val="C0C0C0"/>
                  </a:outerShdw>
                </a:effectLst>
                <a:ea typeface="ＭＳ Ｐゴシック" panose="020B0600070205080204" pitchFamily="34" charset="-128"/>
              </a:rPr>
              <a:t>Video Notes</a:t>
            </a:r>
          </a:p>
        </p:txBody>
      </p:sp>
      <p:sp>
        <p:nvSpPr>
          <p:cNvPr id="16386" name="Content Placeholder 2">
            <a:extLst>
              <a:ext uri="{FF2B5EF4-FFF2-40B4-BE49-F238E27FC236}">
                <a16:creationId xmlns:a16="http://schemas.microsoft.com/office/drawing/2014/main" id="{D4AEDB36-9A71-D309-DB94-FA078A190C79}"/>
              </a:ext>
            </a:extLst>
          </p:cNvPr>
          <p:cNvSpPr>
            <a:spLocks noGrp="1"/>
          </p:cNvSpPr>
          <p:nvPr>
            <p:ph idx="1"/>
          </p:nvPr>
        </p:nvSpPr>
        <p:spPr>
          <a:xfrm>
            <a:off x="619125" y="1362075"/>
            <a:ext cx="8229600" cy="590550"/>
          </a:xfrm>
        </p:spPr>
        <p:txBody>
          <a:bodyPr/>
          <a:lstStyle/>
          <a:p>
            <a:r>
              <a:rPr lang="en-US" altLang="en-US" b="1">
                <a:ea typeface="ＭＳ Ｐゴシック" panose="020B0600070205080204" pitchFamily="34" charset="-128"/>
              </a:rPr>
              <a:t>Key points from the video: </a:t>
            </a:r>
            <a:endParaRPr lang="en-US" altLang="en-US">
              <a:ea typeface="ＭＳ Ｐゴシック" panose="020B0600070205080204" pitchFamily="34" charset="-128"/>
            </a:endParaRPr>
          </a:p>
        </p:txBody>
      </p:sp>
      <p:sp>
        <p:nvSpPr>
          <p:cNvPr id="5" name="Content Placeholder 2">
            <a:extLst>
              <a:ext uri="{FF2B5EF4-FFF2-40B4-BE49-F238E27FC236}">
                <a16:creationId xmlns:a16="http://schemas.microsoft.com/office/drawing/2014/main" id="{10173269-7826-13F2-BCC7-4AFBB5E5C30E}"/>
              </a:ext>
            </a:extLst>
          </p:cNvPr>
          <p:cNvSpPr txBox="1">
            <a:spLocks/>
          </p:cNvSpPr>
          <p:nvPr/>
        </p:nvSpPr>
        <p:spPr bwMode="auto">
          <a:xfrm>
            <a:off x="787400" y="1952625"/>
            <a:ext cx="7497763" cy="281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marL="342900" indent="-342900">
              <a:spcBef>
                <a:spcPct val="20000"/>
              </a:spcBef>
              <a:buFont typeface="Arial" charset="0"/>
              <a:buNone/>
              <a:defRPr/>
            </a:pPr>
            <a:r>
              <a:rPr lang="en-US" sz="2800" dirty="0">
                <a:solidFill>
                  <a:srgbClr val="000099"/>
                </a:solidFill>
                <a:latin typeface="+mn-lt"/>
                <a:ea typeface="ＭＳ Ｐゴシック" charset="-128"/>
                <a:cs typeface="ＭＳ Ｐゴシック" charset="-128"/>
              </a:rPr>
              <a:t>	</a:t>
            </a:r>
            <a:r>
              <a:rPr lang="en-US" sz="2800" u="sng" dirty="0">
                <a:solidFill>
                  <a:srgbClr val="000099"/>
                </a:solidFill>
                <a:latin typeface="+mn-lt"/>
                <a:ea typeface="ＭＳ Ｐゴシック" charset="-128"/>
                <a:cs typeface="ＭＳ Ｐゴシック" charset="-128"/>
              </a:rPr>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1B96C-2C09-D2EC-5EB4-1930A1E7325A}"/>
              </a:ext>
            </a:extLst>
          </p:cNvPr>
          <p:cNvSpPr>
            <a:spLocks noGrp="1"/>
          </p:cNvSpPr>
          <p:nvPr>
            <p:ph type="title"/>
          </p:nvPr>
        </p:nvSpPr>
        <p:spPr/>
        <p:txBody>
          <a:bodyPr/>
          <a:lstStyle/>
          <a:p>
            <a:r>
              <a:rPr lang="en-US" altLang="en-US">
                <a:effectLst>
                  <a:outerShdw blurRad="38100" dist="38100" dir="2700000" algn="tl">
                    <a:srgbClr val="C0C0C0"/>
                  </a:outerShdw>
                </a:effectLst>
                <a:ea typeface="ＭＳ Ｐゴシック" panose="020B0600070205080204" pitchFamily="34" charset="-128"/>
              </a:rPr>
              <a:t>The Greenhouse Effect</a:t>
            </a:r>
          </a:p>
        </p:txBody>
      </p:sp>
      <p:sp>
        <p:nvSpPr>
          <p:cNvPr id="17410" name="Content Placeholder 4">
            <a:extLst>
              <a:ext uri="{FF2B5EF4-FFF2-40B4-BE49-F238E27FC236}">
                <a16:creationId xmlns:a16="http://schemas.microsoft.com/office/drawing/2014/main" id="{9842DEE9-A628-CCDC-978E-66E76A693252}"/>
              </a:ext>
            </a:extLst>
          </p:cNvPr>
          <p:cNvSpPr>
            <a:spLocks noGrp="1"/>
          </p:cNvSpPr>
          <p:nvPr>
            <p:ph idx="1"/>
          </p:nvPr>
        </p:nvSpPr>
        <p:spPr>
          <a:xfrm>
            <a:off x="619125" y="5486400"/>
            <a:ext cx="8229600" cy="1085850"/>
          </a:xfrm>
        </p:spPr>
        <p:txBody>
          <a:bodyPr/>
          <a:lstStyle/>
          <a:p>
            <a:r>
              <a:rPr lang="en-US" altLang="en-US" sz="1600">
                <a:ea typeface="ＭＳ Ｐゴシック" panose="020B0600070205080204" pitchFamily="34" charset="-128"/>
              </a:rPr>
              <a:t>A layer of greenhouse gases – primarily water vapor, and including much smaller amounts of carbon dioxide, methane and nitrous oxide – act as a thermal blanket for the Earth, absorbing heat and warming the surface to a life-supporting average of 59 degrees Fahrenheit (15 degrees Celsius).  Source:  </a:t>
            </a:r>
            <a:r>
              <a:rPr lang="en-US" altLang="en-US" sz="1600">
                <a:ea typeface="ＭＳ Ｐゴシック" panose="020B0600070205080204" pitchFamily="34" charset="-128"/>
                <a:hlinkClick r:id="rId3"/>
              </a:rPr>
              <a:t>http://climate.nasa.gov/causes</a:t>
            </a:r>
            <a:endParaRPr lang="en-US" altLang="en-US" sz="1600">
              <a:ea typeface="ＭＳ Ｐゴシック" panose="020B0600070205080204" pitchFamily="34" charset="-128"/>
            </a:endParaRPr>
          </a:p>
        </p:txBody>
      </p:sp>
      <p:pic>
        <p:nvPicPr>
          <p:cNvPr id="17411" name="Picture 4" descr="A layer of greenhouse gases – primarily water vapor, and including much smaller amounts&#10;of carbon dioxide, methane and nitrous oxide – act as a thermal blanket for the Earth, absorbing heat and warming the surface to a life-supporting average of 59 degrees Fahrenheit (15 degrees Celsius).">
            <a:extLst>
              <a:ext uri="{FF2B5EF4-FFF2-40B4-BE49-F238E27FC236}">
                <a16:creationId xmlns:a16="http://schemas.microsoft.com/office/drawing/2014/main" id="{8C5698FE-A48E-268A-306F-8C72C204E5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3488" y="833438"/>
            <a:ext cx="7185025" cy="445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5" descr="Screen Clipping">
            <a:extLst>
              <a:ext uri="{FF2B5EF4-FFF2-40B4-BE49-F238E27FC236}">
                <a16:creationId xmlns:a16="http://schemas.microsoft.com/office/drawing/2014/main" id="{4170D2E3-838E-C564-E50E-5D8836D5EEE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28938" y="1587500"/>
            <a:ext cx="3022600" cy="29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C8C0529E-CFDA-D024-62C8-7DFC6C19FD1B}"/>
              </a:ext>
            </a:extLst>
          </p:cNvPr>
          <p:cNvSpPr>
            <a:spLocks noGrp="1"/>
          </p:cNvSpPr>
          <p:nvPr>
            <p:ph type="title"/>
          </p:nvPr>
        </p:nvSpPr>
        <p:spPr>
          <a:xfrm>
            <a:off x="2635250" y="98425"/>
            <a:ext cx="5649913" cy="492125"/>
          </a:xfrm>
        </p:spPr>
        <p:txBody>
          <a:bodyPr/>
          <a:lstStyle/>
          <a:p>
            <a:r>
              <a:rPr lang="en-US" altLang="en-US">
                <a:effectLst>
                  <a:outerShdw blurRad="38100" dist="38100" dir="2700000" algn="tl">
                    <a:srgbClr val="C0C0C0"/>
                  </a:outerShdw>
                </a:effectLst>
                <a:ea typeface="ＭＳ Ｐゴシック" panose="020B0600070205080204" pitchFamily="34" charset="-128"/>
              </a:rPr>
              <a:t>Acting out the Global Energy Budget</a:t>
            </a:r>
          </a:p>
        </p:txBody>
      </p:sp>
      <p:pic>
        <p:nvPicPr>
          <p:cNvPr id="18435" name="Picture 3">
            <a:extLst>
              <a:ext uri="{FF2B5EF4-FFF2-40B4-BE49-F238E27FC236}">
                <a16:creationId xmlns:a16="http://schemas.microsoft.com/office/drawing/2014/main" id="{D8B1C716-CB7E-B26F-B5A4-3F9F08F08E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738" y="969963"/>
            <a:ext cx="2736850"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2">
            <a:extLst>
              <a:ext uri="{FF2B5EF4-FFF2-40B4-BE49-F238E27FC236}">
                <a16:creationId xmlns:a16="http://schemas.microsoft.com/office/drawing/2014/main" id="{559ADE68-3163-8248-5B32-9E5049BDCB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5800" y="4105275"/>
            <a:ext cx="3379788" cy="258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3">
            <a:extLst>
              <a:ext uri="{FF2B5EF4-FFF2-40B4-BE49-F238E27FC236}">
                <a16:creationId xmlns:a16="http://schemas.microsoft.com/office/drawing/2014/main" id="{8DD98856-D04A-D3F9-2350-1330ABE6725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8675" y="4879975"/>
            <a:ext cx="3611563" cy="162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7">
            <a:extLst>
              <a:ext uri="{FF2B5EF4-FFF2-40B4-BE49-F238E27FC236}">
                <a16:creationId xmlns:a16="http://schemas.microsoft.com/office/drawing/2014/main" id="{DF63FA7D-3988-1F48-D70A-DE0A7FC2D8F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34100" y="744538"/>
            <a:ext cx="3009900"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7A47FA94-70F9-D069-6CB4-D1D9DE7BD66D}"/>
              </a:ext>
            </a:extLst>
          </p:cNvPr>
          <p:cNvSpPr/>
          <p:nvPr/>
        </p:nvSpPr>
        <p:spPr>
          <a:xfrm>
            <a:off x="2046288" y="3455988"/>
            <a:ext cx="1177925" cy="554037"/>
          </a:xfrm>
          <a:prstGeom prst="rect">
            <a:avLst/>
          </a:prstGeom>
        </p:spPr>
        <p:txBody>
          <a:bodyPr>
            <a:spAutoFit/>
          </a:bodyPr>
          <a:lstStyle/>
          <a:p>
            <a:pPr algn="ctr">
              <a:defRPr sz="1000" b="1" i="0" u="none" strike="noStrike" kern="1200" spc="0" baseline="0">
                <a:solidFill>
                  <a:srgbClr val="C00000"/>
                </a:solidFill>
                <a:latin typeface="+mn-lt"/>
                <a:ea typeface="+mn-ea"/>
                <a:cs typeface="+mn-cs"/>
              </a:defRPr>
            </a:pPr>
            <a:r>
              <a:rPr lang="en-US" sz="1000" b="1">
                <a:solidFill>
                  <a:srgbClr val="C00000"/>
                </a:solidFill>
                <a:latin typeface="+mn-lt"/>
                <a:ea typeface="+mn-ea"/>
              </a:rPr>
              <a:t>Absorbed by land and oceans</a:t>
            </a:r>
            <a:r>
              <a:rPr lang="en-US" sz="1000" b="1" dirty="0">
                <a:solidFill>
                  <a:srgbClr val="C00000"/>
                </a:solidFill>
                <a:latin typeface="+mn-lt"/>
                <a:ea typeface="+mn-ea"/>
              </a:rPr>
              <a:t>
</a:t>
            </a:r>
            <a:r>
              <a:rPr lang="en-US" sz="1000" b="1">
                <a:solidFill>
                  <a:srgbClr val="C00000"/>
                </a:solidFill>
                <a:latin typeface="+mn-lt"/>
                <a:ea typeface="+mn-ea"/>
              </a:rPr>
              <a:t>51%</a:t>
            </a:r>
            <a:endParaRPr lang="en-US" sz="1000" b="1" dirty="0">
              <a:solidFill>
                <a:srgbClr val="C00000"/>
              </a:solidFill>
              <a:latin typeface="+mn-lt"/>
              <a:ea typeface="+mn-ea"/>
            </a:endParaRPr>
          </a:p>
        </p:txBody>
      </p:sp>
      <p:sp>
        <p:nvSpPr>
          <p:cNvPr id="9" name="Rectangle 8">
            <a:extLst>
              <a:ext uri="{FF2B5EF4-FFF2-40B4-BE49-F238E27FC236}">
                <a16:creationId xmlns:a16="http://schemas.microsoft.com/office/drawing/2014/main" id="{AF0A4FFF-66E6-39A5-0776-EA8FC21D254E}"/>
              </a:ext>
            </a:extLst>
          </p:cNvPr>
          <p:cNvSpPr/>
          <p:nvPr/>
        </p:nvSpPr>
        <p:spPr>
          <a:xfrm>
            <a:off x="2960688" y="4249738"/>
            <a:ext cx="1116012" cy="554037"/>
          </a:xfrm>
          <a:prstGeom prst="rect">
            <a:avLst/>
          </a:prstGeom>
        </p:spPr>
        <p:txBody>
          <a:bodyPr>
            <a:spAutoFit/>
          </a:bodyPr>
          <a:lstStyle/>
          <a:p>
            <a:pPr algn="ctr">
              <a:defRPr sz="1000" b="1" i="0" u="none" strike="noStrike" kern="1200" spc="0" baseline="0">
                <a:solidFill>
                  <a:srgbClr val="ED7D31"/>
                </a:solidFill>
                <a:latin typeface="+mn-lt"/>
                <a:ea typeface="+mn-ea"/>
                <a:cs typeface="+mn-cs"/>
              </a:defRPr>
            </a:pPr>
            <a:r>
              <a:rPr lang="en-US" sz="1000" b="1">
                <a:solidFill>
                  <a:schemeClr val="accent6"/>
                </a:solidFill>
                <a:latin typeface="+mn-lt"/>
                <a:ea typeface="+mn-ea"/>
              </a:rPr>
              <a:t>Absorbed by clouds</a:t>
            </a:r>
            <a:r>
              <a:rPr lang="en-US" sz="1000" b="1" dirty="0">
                <a:solidFill>
                  <a:schemeClr val="accent6"/>
                </a:solidFill>
                <a:latin typeface="+mn-lt"/>
                <a:ea typeface="+mn-ea"/>
              </a:rPr>
              <a:t> </a:t>
            </a:r>
          </a:p>
          <a:p>
            <a:pPr algn="ctr">
              <a:defRPr sz="1000" b="1" i="0" u="none" strike="noStrike" kern="1200" spc="0" baseline="0">
                <a:solidFill>
                  <a:srgbClr val="ED7D31"/>
                </a:solidFill>
                <a:latin typeface="+mn-lt"/>
                <a:ea typeface="+mn-ea"/>
                <a:cs typeface="+mn-cs"/>
              </a:defRPr>
            </a:pPr>
            <a:r>
              <a:rPr lang="en-US" sz="1000" b="1">
                <a:solidFill>
                  <a:schemeClr val="accent6"/>
                </a:solidFill>
                <a:latin typeface="+mn-lt"/>
                <a:ea typeface="+mn-ea"/>
              </a:rPr>
              <a:t>3%</a:t>
            </a:r>
            <a:endParaRPr lang="en-US" sz="1000" b="1" dirty="0">
              <a:solidFill>
                <a:schemeClr val="accent6"/>
              </a:solidFill>
              <a:latin typeface="+mn-lt"/>
              <a:ea typeface="+mn-ea"/>
            </a:endParaRPr>
          </a:p>
        </p:txBody>
      </p:sp>
      <p:sp>
        <p:nvSpPr>
          <p:cNvPr id="13" name="Rectangle 12">
            <a:extLst>
              <a:ext uri="{FF2B5EF4-FFF2-40B4-BE49-F238E27FC236}">
                <a16:creationId xmlns:a16="http://schemas.microsoft.com/office/drawing/2014/main" id="{0F61353C-3683-B077-47B1-0AA59182F26B}"/>
              </a:ext>
            </a:extLst>
          </p:cNvPr>
          <p:cNvSpPr/>
          <p:nvPr/>
        </p:nvSpPr>
        <p:spPr>
          <a:xfrm>
            <a:off x="4316413" y="4787900"/>
            <a:ext cx="1352550" cy="554038"/>
          </a:xfrm>
          <a:prstGeom prst="rect">
            <a:avLst/>
          </a:prstGeom>
        </p:spPr>
        <p:txBody>
          <a:bodyPr>
            <a:spAutoFit/>
          </a:bodyPr>
          <a:lstStyle/>
          <a:p>
            <a:pPr algn="ctr">
              <a:defRPr sz="1000" b="1" i="0" u="none" strike="noStrike" kern="1200" spc="0" baseline="0">
                <a:solidFill>
                  <a:srgbClr val="FFC000"/>
                </a:solidFill>
                <a:latin typeface="+mn-lt"/>
                <a:ea typeface="+mn-ea"/>
                <a:cs typeface="+mn-cs"/>
              </a:defRPr>
            </a:pPr>
            <a:r>
              <a:rPr lang="en-US" sz="1000" b="1">
                <a:solidFill>
                  <a:srgbClr val="FFC000"/>
                </a:solidFill>
                <a:latin typeface="+mn-lt"/>
                <a:ea typeface="+mn-ea"/>
              </a:rPr>
              <a:t>Absorbed by atmosphere</a:t>
            </a:r>
            <a:r>
              <a:rPr lang="en-US" sz="1000" b="1" dirty="0">
                <a:solidFill>
                  <a:srgbClr val="FFC000"/>
                </a:solidFill>
                <a:latin typeface="+mn-lt"/>
                <a:ea typeface="+mn-ea"/>
              </a:rPr>
              <a:t>
</a:t>
            </a:r>
            <a:r>
              <a:rPr lang="en-US" sz="1000" b="1">
                <a:solidFill>
                  <a:srgbClr val="FFC000"/>
                </a:solidFill>
                <a:latin typeface="+mn-lt"/>
                <a:ea typeface="+mn-ea"/>
              </a:rPr>
              <a:t>16%</a:t>
            </a:r>
            <a:endParaRPr lang="en-US" sz="1000" b="1" dirty="0">
              <a:solidFill>
                <a:srgbClr val="FFC000"/>
              </a:solidFill>
              <a:latin typeface="+mn-lt"/>
              <a:ea typeface="+mn-ea"/>
            </a:endParaRPr>
          </a:p>
        </p:txBody>
      </p:sp>
      <p:sp>
        <p:nvSpPr>
          <p:cNvPr id="14" name="Rectangle 13">
            <a:extLst>
              <a:ext uri="{FF2B5EF4-FFF2-40B4-BE49-F238E27FC236}">
                <a16:creationId xmlns:a16="http://schemas.microsoft.com/office/drawing/2014/main" id="{E8729894-CA66-8E98-DFA1-0417ACF56773}"/>
              </a:ext>
            </a:extLst>
          </p:cNvPr>
          <p:cNvSpPr/>
          <p:nvPr/>
        </p:nvSpPr>
        <p:spPr>
          <a:xfrm>
            <a:off x="5929313" y="2611438"/>
            <a:ext cx="1525587" cy="554037"/>
          </a:xfrm>
          <a:prstGeom prst="rect">
            <a:avLst/>
          </a:prstGeom>
        </p:spPr>
        <p:txBody>
          <a:bodyPr>
            <a:spAutoFit/>
          </a:bodyPr>
          <a:lstStyle/>
          <a:p>
            <a:pPr algn="ctr">
              <a:defRPr sz="1000" b="1" i="0" u="none" strike="noStrike" kern="1200" spc="0" baseline="0">
                <a:solidFill>
                  <a:srgbClr val="70AD47"/>
                </a:solidFill>
                <a:latin typeface="+mn-lt"/>
                <a:ea typeface="+mn-ea"/>
                <a:cs typeface="+mn-cs"/>
              </a:defRPr>
            </a:pPr>
            <a:r>
              <a:rPr lang="en-US" sz="1000" b="1">
                <a:solidFill>
                  <a:schemeClr val="accent3"/>
                </a:solidFill>
                <a:latin typeface="+mn-lt"/>
                <a:ea typeface="+mn-ea"/>
              </a:rPr>
              <a:t>Reflected by Earth's surface</a:t>
            </a:r>
            <a:r>
              <a:rPr lang="en-US" sz="1000" b="1" dirty="0">
                <a:solidFill>
                  <a:schemeClr val="accent3"/>
                </a:solidFill>
                <a:latin typeface="+mn-lt"/>
                <a:ea typeface="+mn-ea"/>
              </a:rPr>
              <a:t>
</a:t>
            </a:r>
            <a:r>
              <a:rPr lang="en-US" sz="1000" b="1">
                <a:solidFill>
                  <a:schemeClr val="accent3"/>
                </a:solidFill>
                <a:latin typeface="+mn-lt"/>
                <a:ea typeface="+mn-ea"/>
              </a:rPr>
              <a:t>4%</a:t>
            </a:r>
            <a:endParaRPr lang="en-US" sz="1000" b="1" dirty="0">
              <a:solidFill>
                <a:schemeClr val="accent3"/>
              </a:solidFill>
              <a:latin typeface="+mn-lt"/>
              <a:ea typeface="+mn-ea"/>
            </a:endParaRPr>
          </a:p>
        </p:txBody>
      </p:sp>
      <p:sp>
        <p:nvSpPr>
          <p:cNvPr id="17" name="Rectangle 16">
            <a:extLst>
              <a:ext uri="{FF2B5EF4-FFF2-40B4-BE49-F238E27FC236}">
                <a16:creationId xmlns:a16="http://schemas.microsoft.com/office/drawing/2014/main" id="{1C75B82E-3EE2-C926-2451-3CD6D9CC58B9}"/>
              </a:ext>
            </a:extLst>
          </p:cNvPr>
          <p:cNvSpPr/>
          <p:nvPr/>
        </p:nvSpPr>
        <p:spPr>
          <a:xfrm>
            <a:off x="5219700" y="1519238"/>
            <a:ext cx="1247775" cy="400050"/>
          </a:xfrm>
          <a:prstGeom prst="rect">
            <a:avLst/>
          </a:prstGeom>
        </p:spPr>
        <p:txBody>
          <a:bodyPr wrap="none">
            <a:spAutoFit/>
          </a:bodyPr>
          <a:lstStyle/>
          <a:p>
            <a:pPr algn="ctr">
              <a:defRPr sz="1000" b="1" i="0" u="none" strike="noStrike" kern="1200" spc="0" baseline="0">
                <a:solidFill>
                  <a:srgbClr val="5B9BD5"/>
                </a:solidFill>
                <a:latin typeface="+mn-lt"/>
                <a:ea typeface="+mn-ea"/>
                <a:cs typeface="+mn-cs"/>
              </a:defRPr>
            </a:pPr>
            <a:r>
              <a:rPr lang="en-US" sz="1000" b="1">
                <a:solidFill>
                  <a:srgbClr val="5B9BD5"/>
                </a:solidFill>
                <a:latin typeface="+mn-lt"/>
                <a:ea typeface="+mn-ea"/>
              </a:rPr>
              <a:t>Reflected by clouds</a:t>
            </a:r>
            <a:r>
              <a:rPr lang="en-US" sz="1000" b="1" dirty="0">
                <a:solidFill>
                  <a:srgbClr val="5B9BD5"/>
                </a:solidFill>
                <a:latin typeface="+mn-lt"/>
                <a:ea typeface="+mn-ea"/>
              </a:rPr>
              <a:t> </a:t>
            </a:r>
          </a:p>
          <a:p>
            <a:pPr algn="ctr">
              <a:defRPr sz="1000" b="1" i="0" u="none" strike="noStrike" kern="1200" spc="0" baseline="0">
                <a:solidFill>
                  <a:srgbClr val="5B9BD5"/>
                </a:solidFill>
                <a:latin typeface="+mn-lt"/>
                <a:ea typeface="+mn-ea"/>
                <a:cs typeface="+mn-cs"/>
              </a:defRPr>
            </a:pPr>
            <a:r>
              <a:rPr lang="en-US" sz="1000" b="1">
                <a:solidFill>
                  <a:srgbClr val="5B9BD5"/>
                </a:solidFill>
                <a:latin typeface="+mn-lt"/>
                <a:ea typeface="+mn-ea"/>
              </a:rPr>
              <a:t>20%</a:t>
            </a:r>
            <a:endParaRPr lang="en-US" sz="1000" b="1" dirty="0">
              <a:solidFill>
                <a:srgbClr val="5B9BD5"/>
              </a:solidFill>
              <a:latin typeface="+mn-lt"/>
              <a:ea typeface="+mn-ea"/>
            </a:endParaRPr>
          </a:p>
        </p:txBody>
      </p:sp>
      <p:sp>
        <p:nvSpPr>
          <p:cNvPr id="18" name="Rectangle 17">
            <a:extLst>
              <a:ext uri="{FF2B5EF4-FFF2-40B4-BE49-F238E27FC236}">
                <a16:creationId xmlns:a16="http://schemas.microsoft.com/office/drawing/2014/main" id="{636462FA-C8E7-488A-0432-0CF313C197F0}"/>
              </a:ext>
            </a:extLst>
          </p:cNvPr>
          <p:cNvSpPr/>
          <p:nvPr/>
        </p:nvSpPr>
        <p:spPr>
          <a:xfrm>
            <a:off x="4168775" y="765175"/>
            <a:ext cx="1427163" cy="554038"/>
          </a:xfrm>
          <a:prstGeom prst="rect">
            <a:avLst/>
          </a:prstGeom>
        </p:spPr>
        <p:txBody>
          <a:bodyPr>
            <a:spAutoFit/>
          </a:bodyPr>
          <a:lstStyle/>
          <a:p>
            <a:pPr algn="ctr">
              <a:defRPr sz="1000" b="1" i="0" u="none" strike="noStrike" kern="1200" spc="0" baseline="0">
                <a:solidFill>
                  <a:srgbClr val="4472C4"/>
                </a:solidFill>
                <a:latin typeface="+mn-lt"/>
                <a:ea typeface="+mn-ea"/>
                <a:cs typeface="+mn-cs"/>
              </a:defRPr>
            </a:pPr>
            <a:r>
              <a:rPr lang="en-US" sz="1000" b="1">
                <a:solidFill>
                  <a:schemeClr val="tx2"/>
                </a:solidFill>
                <a:latin typeface="+mn-lt"/>
                <a:ea typeface="+mn-ea"/>
              </a:rPr>
              <a:t>Reflected by atmosphere</a:t>
            </a:r>
            <a:r>
              <a:rPr lang="en-US" sz="1000" b="1" dirty="0">
                <a:solidFill>
                  <a:schemeClr val="tx2"/>
                </a:solidFill>
                <a:latin typeface="+mn-lt"/>
                <a:ea typeface="+mn-ea"/>
              </a:rPr>
              <a:t>
</a:t>
            </a:r>
            <a:r>
              <a:rPr lang="en-US" sz="1000" b="1">
                <a:solidFill>
                  <a:schemeClr val="tx2"/>
                </a:solidFill>
                <a:latin typeface="+mn-lt"/>
                <a:ea typeface="+mn-ea"/>
              </a:rPr>
              <a:t>6%</a:t>
            </a:r>
            <a:endParaRPr lang="en-US" sz="1000" b="1" dirty="0">
              <a:solidFill>
                <a:schemeClr val="tx2"/>
              </a:solidFill>
              <a:latin typeface="+mn-lt"/>
              <a:ea typeface="+mn-ea"/>
            </a:endParaRPr>
          </a:p>
        </p:txBody>
      </p:sp>
      <p:cxnSp>
        <p:nvCxnSpPr>
          <p:cNvPr id="20" name="Straight Arrow Connector 19">
            <a:extLst>
              <a:ext uri="{FF2B5EF4-FFF2-40B4-BE49-F238E27FC236}">
                <a16:creationId xmlns:a16="http://schemas.microsoft.com/office/drawing/2014/main" id="{23A3DC59-1299-5D49-78DB-E1DF1D5282FC}"/>
              </a:ext>
            </a:extLst>
          </p:cNvPr>
          <p:cNvCxnSpPr>
            <a:cxnSpLocks noChangeShapeType="1"/>
          </p:cNvCxnSpPr>
          <p:nvPr/>
        </p:nvCxnSpPr>
        <p:spPr bwMode="auto">
          <a:xfrm flipV="1">
            <a:off x="2867025" y="3041650"/>
            <a:ext cx="844550" cy="360363"/>
          </a:xfrm>
          <a:prstGeom prst="straightConnector1">
            <a:avLst/>
          </a:prstGeom>
          <a:noFill/>
          <a:ln w="57150">
            <a:solidFill>
              <a:schemeClr val="tx1"/>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3" name="Straight Arrow Connector 22">
            <a:extLst>
              <a:ext uri="{FF2B5EF4-FFF2-40B4-BE49-F238E27FC236}">
                <a16:creationId xmlns:a16="http://schemas.microsoft.com/office/drawing/2014/main" id="{E66DF751-C2E5-12C1-23C5-EA57D5DBDC0A}"/>
              </a:ext>
            </a:extLst>
          </p:cNvPr>
          <p:cNvCxnSpPr>
            <a:cxnSpLocks noChangeShapeType="1"/>
          </p:cNvCxnSpPr>
          <p:nvPr/>
        </p:nvCxnSpPr>
        <p:spPr bwMode="auto">
          <a:xfrm flipH="1">
            <a:off x="4692650" y="1347788"/>
            <a:ext cx="115888" cy="725487"/>
          </a:xfrm>
          <a:prstGeom prst="straightConnector1">
            <a:avLst/>
          </a:prstGeom>
          <a:noFill/>
          <a:ln w="57150">
            <a:solidFill>
              <a:schemeClr val="tx1"/>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5" name="Straight Arrow Connector 24">
            <a:extLst>
              <a:ext uri="{FF2B5EF4-FFF2-40B4-BE49-F238E27FC236}">
                <a16:creationId xmlns:a16="http://schemas.microsoft.com/office/drawing/2014/main" id="{C8140960-DE20-233B-D9A2-7E9122009071}"/>
              </a:ext>
            </a:extLst>
          </p:cNvPr>
          <p:cNvCxnSpPr>
            <a:cxnSpLocks noChangeShapeType="1"/>
          </p:cNvCxnSpPr>
          <p:nvPr/>
        </p:nvCxnSpPr>
        <p:spPr bwMode="auto">
          <a:xfrm flipH="1">
            <a:off x="5175250" y="1971675"/>
            <a:ext cx="563563" cy="704850"/>
          </a:xfrm>
          <a:prstGeom prst="straightConnector1">
            <a:avLst/>
          </a:prstGeom>
          <a:noFill/>
          <a:ln w="57150">
            <a:solidFill>
              <a:schemeClr val="tx1"/>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7" name="Straight Arrow Connector 26">
            <a:extLst>
              <a:ext uri="{FF2B5EF4-FFF2-40B4-BE49-F238E27FC236}">
                <a16:creationId xmlns:a16="http://schemas.microsoft.com/office/drawing/2014/main" id="{37BD0347-E757-878F-4AFB-BD9534B0E705}"/>
              </a:ext>
            </a:extLst>
          </p:cNvPr>
          <p:cNvCxnSpPr>
            <a:cxnSpLocks noChangeShapeType="1"/>
          </p:cNvCxnSpPr>
          <p:nvPr/>
        </p:nvCxnSpPr>
        <p:spPr bwMode="auto">
          <a:xfrm flipH="1">
            <a:off x="5668963" y="2944813"/>
            <a:ext cx="752475" cy="366712"/>
          </a:xfrm>
          <a:prstGeom prst="straightConnector1">
            <a:avLst/>
          </a:prstGeom>
          <a:noFill/>
          <a:ln w="57150">
            <a:solidFill>
              <a:schemeClr val="tx1"/>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0" name="Straight Arrow Connector 29">
            <a:extLst>
              <a:ext uri="{FF2B5EF4-FFF2-40B4-BE49-F238E27FC236}">
                <a16:creationId xmlns:a16="http://schemas.microsoft.com/office/drawing/2014/main" id="{3C426E9C-5E9B-98B0-2D1D-5079DC77B675}"/>
              </a:ext>
            </a:extLst>
          </p:cNvPr>
          <p:cNvCxnSpPr>
            <a:cxnSpLocks noChangeShapeType="1"/>
          </p:cNvCxnSpPr>
          <p:nvPr/>
        </p:nvCxnSpPr>
        <p:spPr bwMode="auto">
          <a:xfrm flipV="1">
            <a:off x="5010150" y="3884613"/>
            <a:ext cx="257175" cy="823912"/>
          </a:xfrm>
          <a:prstGeom prst="straightConnector1">
            <a:avLst/>
          </a:prstGeom>
          <a:noFill/>
          <a:ln w="57150">
            <a:solidFill>
              <a:schemeClr val="tx1"/>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2" name="Straight Arrow Connector 31">
            <a:extLst>
              <a:ext uri="{FF2B5EF4-FFF2-40B4-BE49-F238E27FC236}">
                <a16:creationId xmlns:a16="http://schemas.microsoft.com/office/drawing/2014/main" id="{850D4C9E-FBC2-9D49-32DB-8B4913EEC0C2}"/>
              </a:ext>
            </a:extLst>
          </p:cNvPr>
          <p:cNvCxnSpPr>
            <a:cxnSpLocks noChangeShapeType="1"/>
          </p:cNvCxnSpPr>
          <p:nvPr/>
        </p:nvCxnSpPr>
        <p:spPr bwMode="auto">
          <a:xfrm flipV="1">
            <a:off x="3760788" y="4100513"/>
            <a:ext cx="931862" cy="487362"/>
          </a:xfrm>
          <a:prstGeom prst="straightConnector1">
            <a:avLst/>
          </a:prstGeom>
          <a:noFill/>
          <a:ln w="57150">
            <a:solidFill>
              <a:schemeClr val="tx1"/>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E3864-4B23-2F5F-DEA9-99F877A6C062}"/>
              </a:ext>
            </a:extLst>
          </p:cNvPr>
          <p:cNvSpPr>
            <a:spLocks noGrp="1"/>
          </p:cNvSpPr>
          <p:nvPr>
            <p:ph type="title"/>
          </p:nvPr>
        </p:nvSpPr>
        <p:spPr/>
        <p:txBody>
          <a:bodyPr/>
          <a:lstStyle/>
          <a:p>
            <a:r>
              <a:rPr lang="en-US" altLang="en-US">
                <a:effectLst>
                  <a:outerShdw blurRad="38100" dist="38100" dir="2700000" algn="tl">
                    <a:srgbClr val="C0C0C0"/>
                  </a:outerShdw>
                </a:effectLst>
                <a:ea typeface="ＭＳ Ｐゴシック" panose="020B0600070205080204" pitchFamily="34" charset="-128"/>
              </a:rPr>
              <a:t>Global Energy Budget</a:t>
            </a:r>
          </a:p>
        </p:txBody>
      </p:sp>
      <p:sp>
        <p:nvSpPr>
          <p:cNvPr id="19458" name="Content Placeholder 2">
            <a:extLst>
              <a:ext uri="{FF2B5EF4-FFF2-40B4-BE49-F238E27FC236}">
                <a16:creationId xmlns:a16="http://schemas.microsoft.com/office/drawing/2014/main" id="{505812B5-3EBA-E481-41F6-E70C44E347AA}"/>
              </a:ext>
            </a:extLst>
          </p:cNvPr>
          <p:cNvSpPr>
            <a:spLocks noGrp="1"/>
          </p:cNvSpPr>
          <p:nvPr>
            <p:ph idx="1"/>
          </p:nvPr>
        </p:nvSpPr>
        <p:spPr>
          <a:xfrm>
            <a:off x="382588" y="801688"/>
            <a:ext cx="2868612" cy="5324475"/>
          </a:xfrm>
        </p:spPr>
        <p:txBody>
          <a:bodyPr/>
          <a:lstStyle/>
          <a:p>
            <a:pPr>
              <a:buFont typeface="Arial" panose="020B0604020202020204" pitchFamily="34" charset="0"/>
              <a:buNone/>
            </a:pPr>
            <a:r>
              <a:rPr lang="en-US" altLang="en-US" sz="2400" b="1">
                <a:ea typeface="ＭＳ Ｐゴシック" panose="020B0600070205080204" pitchFamily="34" charset="-128"/>
              </a:rPr>
              <a:t>Study the Earth's Energy Budget. </a:t>
            </a:r>
            <a:endParaRPr lang="en-US" altLang="en-US" sz="2400">
              <a:ea typeface="ＭＳ Ｐゴシック" panose="020B0600070205080204" pitchFamily="34" charset="-128"/>
            </a:endParaRPr>
          </a:p>
          <a:p>
            <a:pPr>
              <a:buFont typeface="Arial" panose="020B0604020202020204" pitchFamily="34" charset="0"/>
              <a:buNone/>
            </a:pPr>
            <a:r>
              <a:rPr lang="en-US" altLang="en-US" sz="2400" b="1">
                <a:ea typeface="ＭＳ Ｐゴシック" panose="020B0600070205080204" pitchFamily="34" charset="-128"/>
                <a:sym typeface="Wingdings" pitchFamily="2" charset="2"/>
              </a:rPr>
              <a:t></a:t>
            </a:r>
            <a:r>
              <a:rPr lang="en-US" altLang="en-US" sz="2400" b="1">
                <a:ea typeface="ＭＳ Ｐゴシック" panose="020B0600070205080204" pitchFamily="34" charset="-128"/>
              </a:rPr>
              <a:t>What is absorbing and reflecting the Sun's energy? </a:t>
            </a:r>
            <a:endParaRPr lang="en-US" altLang="en-US" sz="2400">
              <a:ea typeface="ＭＳ Ｐゴシック" panose="020B0600070205080204" pitchFamily="34" charset="-128"/>
            </a:endParaRPr>
          </a:p>
          <a:p>
            <a:pPr>
              <a:buFont typeface="Arial" panose="020B0604020202020204" pitchFamily="34" charset="0"/>
              <a:buNone/>
            </a:pPr>
            <a:r>
              <a:rPr lang="en-US" altLang="en-US" sz="2400" b="1">
                <a:ea typeface="ＭＳ Ｐゴシック" panose="020B0600070205080204" pitchFamily="34" charset="-128"/>
                <a:sym typeface="Wingdings" pitchFamily="2" charset="2"/>
              </a:rPr>
              <a:t></a:t>
            </a:r>
            <a:r>
              <a:rPr lang="en-US" altLang="en-US" sz="2400" b="1">
                <a:ea typeface="ＭＳ Ｐゴシック" panose="020B0600070205080204" pitchFamily="34" charset="-128"/>
              </a:rPr>
              <a:t>Where is most of the energy being absorbed? </a:t>
            </a:r>
            <a:endParaRPr lang="en-US" altLang="en-US" sz="2400">
              <a:ea typeface="ＭＳ Ｐゴシック" panose="020B0600070205080204" pitchFamily="34" charset="-128"/>
            </a:endParaRPr>
          </a:p>
          <a:p>
            <a:pPr>
              <a:buFont typeface="Arial" panose="020B0604020202020204" pitchFamily="34" charset="0"/>
              <a:buNone/>
            </a:pPr>
            <a:r>
              <a:rPr lang="en-US" altLang="en-US" sz="2400" b="1">
                <a:ea typeface="ＭＳ Ｐゴシック" panose="020B0600070205080204" pitchFamily="34" charset="-128"/>
                <a:sym typeface="Wingdings" pitchFamily="2" charset="2"/>
              </a:rPr>
              <a:t></a:t>
            </a:r>
            <a:r>
              <a:rPr lang="en-US" altLang="en-US" sz="2400" b="1">
                <a:ea typeface="ＭＳ Ｐゴシック" panose="020B0600070205080204" pitchFamily="34" charset="-128"/>
              </a:rPr>
              <a:t>What carries a large percentage of heat back into the atmosphere?</a:t>
            </a:r>
            <a:endParaRPr lang="en-US" altLang="en-US" sz="2400">
              <a:ea typeface="ＭＳ Ｐゴシック" panose="020B0600070205080204" pitchFamily="34" charset="-128"/>
            </a:endParaRPr>
          </a:p>
        </p:txBody>
      </p:sp>
      <p:pic>
        <p:nvPicPr>
          <p:cNvPr id="19459" name="Picture 2">
            <a:extLst>
              <a:ext uri="{FF2B5EF4-FFF2-40B4-BE49-F238E27FC236}">
                <a16:creationId xmlns:a16="http://schemas.microsoft.com/office/drawing/2014/main" id="{F82F8DBC-8C1B-84EB-828B-9EB6F718B7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1200" y="801688"/>
            <a:ext cx="5892800" cy="450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hlinkClick r:id="rId4"/>
            <a:extLst>
              <a:ext uri="{FF2B5EF4-FFF2-40B4-BE49-F238E27FC236}">
                <a16:creationId xmlns:a16="http://schemas.microsoft.com/office/drawing/2014/main" id="{8AA9B9AA-CD7A-F34D-42A4-BA8B99522449}"/>
              </a:ext>
            </a:extLst>
          </p:cNvPr>
          <p:cNvSpPr/>
          <p:nvPr/>
        </p:nvSpPr>
        <p:spPr>
          <a:xfrm>
            <a:off x="4292600" y="5562600"/>
            <a:ext cx="3992563" cy="461963"/>
          </a:xfrm>
          <a:prstGeom prst="rect">
            <a:avLst/>
          </a:prstGeom>
        </p:spPr>
        <p:txBody>
          <a:bodyPr>
            <a:spAutoFit/>
          </a:bodyPr>
          <a:lstStyle/>
          <a:p>
            <a:pPr>
              <a:defRPr/>
            </a:pPr>
            <a:r>
              <a:rPr lang="en-US" b="1" dirty="0">
                <a:solidFill>
                  <a:schemeClr val="accent4">
                    <a:lumMod val="50000"/>
                  </a:schemeClr>
                </a:solidFill>
                <a:latin typeface="Arial" charset="0"/>
                <a:ea typeface="ＭＳ Ｐゴシック" charset="0"/>
                <a:cs typeface="ＭＳ Ｐゴシック" charset="0"/>
              </a:rPr>
              <a:t>Animated Energy Budget</a:t>
            </a:r>
            <a:endParaRPr lang="en-US" dirty="0">
              <a:solidFill>
                <a:schemeClr val="accent4">
                  <a:lumMod val="50000"/>
                </a:schemeClr>
              </a:solidFill>
              <a:latin typeface="Arial" charset="0"/>
              <a:ea typeface="ＭＳ Ｐゴシック" charset="0"/>
              <a:cs typeface="ＭＳ Ｐゴシック" charset="0"/>
            </a:endParaRPr>
          </a:p>
        </p:txBody>
      </p:sp>
      <p:sp>
        <p:nvSpPr>
          <p:cNvPr id="19461" name="Rectangle 6">
            <a:extLst>
              <a:ext uri="{FF2B5EF4-FFF2-40B4-BE49-F238E27FC236}">
                <a16:creationId xmlns:a16="http://schemas.microsoft.com/office/drawing/2014/main" id="{DC4F4FF8-186D-C185-AF58-80FB3E2E431C}"/>
              </a:ext>
            </a:extLst>
          </p:cNvPr>
          <p:cNvSpPr>
            <a:spLocks noChangeArrowheads="1"/>
          </p:cNvSpPr>
          <p:nvPr/>
        </p:nvSpPr>
        <p:spPr bwMode="auto">
          <a:xfrm>
            <a:off x="3505200" y="6097588"/>
            <a:ext cx="5638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a:hlinkClick r:id="rId4"/>
              </a:rPr>
              <a:t>http://earthguide.ucsd.edu/earthguide/diagrams/energybalance/</a:t>
            </a:r>
            <a:endParaRPr lang="en-US" altLang="en-US" sz="14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D0432-0563-2E06-A965-56405403E2EA}"/>
              </a:ext>
            </a:extLst>
          </p:cNvPr>
          <p:cNvSpPr>
            <a:spLocks noGrp="1"/>
          </p:cNvSpPr>
          <p:nvPr>
            <p:ph type="title"/>
          </p:nvPr>
        </p:nvSpPr>
        <p:spPr>
          <a:xfrm>
            <a:off x="1720850" y="98425"/>
            <a:ext cx="6564313" cy="492125"/>
          </a:xfrm>
        </p:spPr>
        <p:txBody>
          <a:bodyPr/>
          <a:lstStyle/>
          <a:p>
            <a:r>
              <a:rPr lang="en-US" altLang="en-US">
                <a:effectLst>
                  <a:outerShdw blurRad="38100" dist="38100" dir="2700000" algn="tl">
                    <a:srgbClr val="C0C0C0"/>
                  </a:outerShdw>
                </a:effectLst>
                <a:ea typeface="ＭＳ Ｐゴシック" panose="020B0600070205080204" pitchFamily="34" charset="-128"/>
              </a:rPr>
              <a:t>Incoming Radiation – January versus June</a:t>
            </a:r>
          </a:p>
        </p:txBody>
      </p:sp>
      <p:pic>
        <p:nvPicPr>
          <p:cNvPr id="20482" name="Picture 2">
            <a:extLst>
              <a:ext uri="{FF2B5EF4-FFF2-40B4-BE49-F238E27FC236}">
                <a16:creationId xmlns:a16="http://schemas.microsoft.com/office/drawing/2014/main" id="{1F355044-6777-CEC8-39C8-243AA4F9EF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363" y="590550"/>
            <a:ext cx="4611687" cy="303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3">
            <a:extLst>
              <a:ext uri="{FF2B5EF4-FFF2-40B4-BE49-F238E27FC236}">
                <a16:creationId xmlns:a16="http://schemas.microsoft.com/office/drawing/2014/main" id="{48643F26-C4CA-0ABB-09E8-7C0F1E9F64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1938" y="3622675"/>
            <a:ext cx="4824412" cy="318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A24CC-CE4F-96C2-801A-2EC8085A2B5A}"/>
              </a:ext>
            </a:extLst>
          </p:cNvPr>
          <p:cNvSpPr>
            <a:spLocks noGrp="1"/>
          </p:cNvSpPr>
          <p:nvPr>
            <p:ph type="title"/>
          </p:nvPr>
        </p:nvSpPr>
        <p:spPr/>
        <p:txBody>
          <a:bodyPr/>
          <a:lstStyle/>
          <a:p>
            <a:r>
              <a:rPr lang="en-US" altLang="en-US">
                <a:effectLst>
                  <a:outerShdw blurRad="38100" dist="38100" dir="2700000" algn="tl">
                    <a:srgbClr val="C0C0C0"/>
                  </a:outerShdw>
                </a:effectLst>
                <a:ea typeface="ＭＳ Ｐゴシック" panose="020B0600070205080204" pitchFamily="34" charset="-128"/>
              </a:rPr>
              <a:t>Earth’s Land Cover</a:t>
            </a:r>
          </a:p>
        </p:txBody>
      </p:sp>
      <p:pic>
        <p:nvPicPr>
          <p:cNvPr id="21506" name="Picture 6">
            <a:extLst>
              <a:ext uri="{FF2B5EF4-FFF2-40B4-BE49-F238E27FC236}">
                <a16:creationId xmlns:a16="http://schemas.microsoft.com/office/drawing/2014/main" id="{5AEBCFDC-77E9-E4F6-9942-01D34CB529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025" y="590550"/>
            <a:ext cx="8159750" cy="413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507" name="Group 13">
            <a:extLst>
              <a:ext uri="{FF2B5EF4-FFF2-40B4-BE49-F238E27FC236}">
                <a16:creationId xmlns:a16="http://schemas.microsoft.com/office/drawing/2014/main" id="{6D54C49C-0822-EFC3-764F-9E824E1799BE}"/>
              </a:ext>
            </a:extLst>
          </p:cNvPr>
          <p:cNvGrpSpPr>
            <a:grpSpLocks/>
          </p:cNvGrpSpPr>
          <p:nvPr/>
        </p:nvGrpSpPr>
        <p:grpSpPr bwMode="auto">
          <a:xfrm>
            <a:off x="1744663" y="4483100"/>
            <a:ext cx="6143625" cy="2355850"/>
            <a:chOff x="1744866" y="4483679"/>
            <a:chExt cx="6143771" cy="2354551"/>
          </a:xfrm>
        </p:grpSpPr>
        <p:pic>
          <p:nvPicPr>
            <p:cNvPr id="21508" name="Picture 7">
              <a:extLst>
                <a:ext uri="{FF2B5EF4-FFF2-40B4-BE49-F238E27FC236}">
                  <a16:creationId xmlns:a16="http://schemas.microsoft.com/office/drawing/2014/main" id="{91648BCF-0D5D-261D-68E2-87748219A6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1348" y="4483679"/>
              <a:ext cx="1937289" cy="2354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7">
              <a:extLst>
                <a:ext uri="{FF2B5EF4-FFF2-40B4-BE49-F238E27FC236}">
                  <a16:creationId xmlns:a16="http://schemas.microsoft.com/office/drawing/2014/main" id="{86E25AC9-D632-6C93-277D-BBE10F3651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68133" y="4483679"/>
              <a:ext cx="2083215" cy="2317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7">
              <a:extLst>
                <a:ext uri="{FF2B5EF4-FFF2-40B4-BE49-F238E27FC236}">
                  <a16:creationId xmlns:a16="http://schemas.microsoft.com/office/drawing/2014/main" id="{5BB0BCCA-C9D8-0CD4-D9A3-892A7C59F00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44866" y="4483679"/>
              <a:ext cx="2123267" cy="2317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5C9F6-65DA-A1C9-95CA-63DC6D187D0C}"/>
              </a:ext>
            </a:extLst>
          </p:cNvPr>
          <p:cNvSpPr>
            <a:spLocks noGrp="1"/>
          </p:cNvSpPr>
          <p:nvPr>
            <p:ph type="title"/>
          </p:nvPr>
        </p:nvSpPr>
        <p:spPr/>
        <p:txBody>
          <a:bodyPr/>
          <a:lstStyle/>
          <a:p>
            <a:r>
              <a:rPr lang="en-US" altLang="en-US">
                <a:effectLst>
                  <a:outerShdw blurRad="38100" dist="38100" dir="2700000" algn="tl">
                    <a:srgbClr val="C0C0C0"/>
                  </a:outerShdw>
                </a:effectLst>
                <a:ea typeface="ＭＳ Ｐゴシック" panose="020B0600070205080204" pitchFamily="34" charset="-128"/>
              </a:rPr>
              <a:t>Reflected Radiation - January</a:t>
            </a:r>
          </a:p>
        </p:txBody>
      </p:sp>
      <p:pic>
        <p:nvPicPr>
          <p:cNvPr id="22530" name="Picture 2">
            <a:extLst>
              <a:ext uri="{FF2B5EF4-FFF2-40B4-BE49-F238E27FC236}">
                <a16:creationId xmlns:a16="http://schemas.microsoft.com/office/drawing/2014/main" id="{90D4DCE1-E93D-E83B-E2D8-DE65EE10EE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 y="730250"/>
            <a:ext cx="8332788" cy="554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0">
            <a:extLst>
              <a:ext uri="{FF2B5EF4-FFF2-40B4-BE49-F238E27FC236}">
                <a16:creationId xmlns:a16="http://schemas.microsoft.com/office/drawing/2014/main" id="{CC43E6E5-E6CE-6195-780A-7908B8485C67}"/>
              </a:ext>
            </a:extLst>
          </p:cNvPr>
          <p:cNvSpPr>
            <a:spLocks noGrp="1"/>
          </p:cNvSpPr>
          <p:nvPr>
            <p:ph type="title"/>
          </p:nvPr>
        </p:nvSpPr>
        <p:spPr>
          <a:xfrm>
            <a:off x="1312863" y="100013"/>
            <a:ext cx="6905625" cy="561975"/>
          </a:xfrm>
        </p:spPr>
        <p:txBody>
          <a:bodyPr>
            <a:normAutofit/>
          </a:bodyPr>
          <a:lstStyle/>
          <a:p>
            <a:r>
              <a:rPr lang="en-US" altLang="en-US">
                <a:effectLst>
                  <a:outerShdw blurRad="38100" dist="38100" dir="2700000" algn="tl">
                    <a:srgbClr val="C0C0C0"/>
                  </a:outerShdw>
                </a:effectLst>
                <a:ea typeface="ＭＳ Ｐゴシック" panose="020B0600070205080204" pitchFamily="34" charset="-128"/>
              </a:rPr>
              <a:t>Guiding Questions</a:t>
            </a:r>
          </a:p>
        </p:txBody>
      </p:sp>
      <p:sp>
        <p:nvSpPr>
          <p:cNvPr id="5122" name="Rectangle 119">
            <a:extLst>
              <a:ext uri="{FF2B5EF4-FFF2-40B4-BE49-F238E27FC236}">
                <a16:creationId xmlns:a16="http://schemas.microsoft.com/office/drawing/2014/main" id="{8CE63221-21AF-5A52-D7B8-27F38DCAC0ED}"/>
              </a:ext>
            </a:extLst>
          </p:cNvPr>
          <p:cNvSpPr>
            <a:spLocks noGrp="1" noChangeArrowheads="1"/>
          </p:cNvSpPr>
          <p:nvPr>
            <p:ph sz="half" idx="4294967295"/>
          </p:nvPr>
        </p:nvSpPr>
        <p:spPr>
          <a:xfrm>
            <a:off x="1047750" y="1017588"/>
            <a:ext cx="7947025" cy="6037262"/>
          </a:xfrm>
        </p:spPr>
        <p:txBody>
          <a:bodyPr/>
          <a:lstStyle/>
          <a:p>
            <a:pPr>
              <a:buClr>
                <a:schemeClr val="tx2"/>
              </a:buClr>
            </a:pPr>
            <a:r>
              <a:rPr lang="en-US" altLang="en-US" sz="2200">
                <a:solidFill>
                  <a:schemeClr val="accent2"/>
                </a:solidFill>
                <a:latin typeface="Arial" panose="020B0604020202020204" pitchFamily="34" charset="0"/>
                <a:ea typeface="ＭＳ Ｐゴシック" panose="020B0600070205080204" pitchFamily="34" charset="-128"/>
              </a:rPr>
              <a:t>Energy:  </a:t>
            </a:r>
            <a:r>
              <a:rPr lang="en-US" altLang="en-US" sz="2200">
                <a:latin typeface="Arial" panose="020B0604020202020204" pitchFamily="34" charset="0"/>
                <a:ea typeface="ＭＳ Ｐゴシック" panose="020B0600070205080204" pitchFamily="34" charset="-128"/>
              </a:rPr>
              <a:t>What do radiation, reflection and absorption mean?</a:t>
            </a:r>
          </a:p>
          <a:p>
            <a:pPr>
              <a:buClr>
                <a:schemeClr val="tx2"/>
              </a:buClr>
            </a:pPr>
            <a:r>
              <a:rPr lang="en-US" altLang="en-US" sz="2200">
                <a:solidFill>
                  <a:schemeClr val="accent2"/>
                </a:solidFill>
                <a:latin typeface="Arial" panose="020B0604020202020204" pitchFamily="34" charset="0"/>
                <a:ea typeface="ＭＳ Ｐゴシック" panose="020B0600070205080204" pitchFamily="34" charset="-128"/>
              </a:rPr>
              <a:t>Energy on Earth:  </a:t>
            </a:r>
            <a:r>
              <a:rPr lang="en-US" altLang="en-US" sz="2200">
                <a:latin typeface="Arial" panose="020B0604020202020204" pitchFamily="34" charset="0"/>
                <a:ea typeface="ＭＳ Ｐゴシック" panose="020B0600070205080204" pitchFamily="34" charset="-128"/>
              </a:rPr>
              <a:t>What factors can affect how energy is absorbed, reflected and radiated from Earth?</a:t>
            </a:r>
          </a:p>
          <a:p>
            <a:pPr>
              <a:buClr>
                <a:schemeClr val="tx2"/>
              </a:buClr>
              <a:buFont typeface="Arial" panose="020B0604020202020204" pitchFamily="34" charset="0"/>
              <a:buNone/>
            </a:pPr>
            <a:endParaRPr lang="en-US" altLang="en-US" sz="2200">
              <a:latin typeface="Arial" panose="020B0604020202020204" pitchFamily="34" charset="0"/>
              <a:ea typeface="ＭＳ Ｐゴシック" panose="020B0600070205080204" pitchFamily="34" charset="-128"/>
            </a:endParaRPr>
          </a:p>
          <a:p>
            <a:pPr>
              <a:buClr>
                <a:schemeClr val="tx2"/>
              </a:buClr>
              <a:buFont typeface="Arial" panose="020B0604020202020204" pitchFamily="34" charset="0"/>
              <a:buNone/>
            </a:pPr>
            <a:r>
              <a:rPr lang="en-US" altLang="en-US" sz="2200">
                <a:latin typeface="Arial" panose="020B0604020202020204" pitchFamily="34" charset="0"/>
                <a:ea typeface="ＭＳ Ｐゴシック" panose="020B0600070205080204" pitchFamily="34" charset="-128"/>
              </a:rPr>
              <a:t> </a:t>
            </a:r>
            <a:r>
              <a:rPr lang="en-US" altLang="en-US" sz="2200">
                <a:solidFill>
                  <a:schemeClr val="accent2"/>
                </a:solidFill>
                <a:latin typeface="Arial" panose="020B0604020202020204" pitchFamily="34" charset="0"/>
                <a:ea typeface="ＭＳ Ｐゴシック" panose="020B0600070205080204" pitchFamily="34" charset="-128"/>
              </a:rPr>
              <a:t> </a:t>
            </a:r>
            <a:endParaRPr lang="en-US" altLang="en-US" sz="2200">
              <a:latin typeface="Arial" panose="020B0604020202020204" pitchFamily="34" charset="0"/>
              <a:ea typeface="ＭＳ Ｐゴシック" panose="020B0600070205080204" pitchFamily="34" charset="-128"/>
            </a:endParaRPr>
          </a:p>
          <a:p>
            <a:pPr>
              <a:buClr>
                <a:schemeClr val="tx2"/>
              </a:buClr>
            </a:pPr>
            <a:r>
              <a:rPr lang="en-US" altLang="en-US" sz="2200">
                <a:solidFill>
                  <a:schemeClr val="accent2"/>
                </a:solidFill>
                <a:latin typeface="Arial" panose="020B0604020202020204" pitchFamily="34" charset="0"/>
                <a:ea typeface="ＭＳ Ｐゴシック" panose="020B0600070205080204" pitchFamily="34" charset="-128"/>
              </a:rPr>
              <a:t>Heating Earth’s Surface Inquiry Lab:  </a:t>
            </a:r>
            <a:r>
              <a:rPr lang="en-US" altLang="en-US" sz="2200">
                <a:latin typeface="Arial" panose="020B0604020202020204" pitchFamily="34" charset="0"/>
                <a:ea typeface="ＭＳ Ｐゴシック" panose="020B0600070205080204" pitchFamily="34" charset="-128"/>
              </a:rPr>
              <a:t>How does Earth “spend” it’s allowance of energy from the Sun?</a:t>
            </a:r>
          </a:p>
          <a:p>
            <a:pPr>
              <a:buClr>
                <a:schemeClr val="tx2"/>
              </a:buClr>
            </a:pPr>
            <a:r>
              <a:rPr lang="en-US" altLang="en-US" sz="2200">
                <a:solidFill>
                  <a:schemeClr val="accent2"/>
                </a:solidFill>
                <a:latin typeface="Arial" panose="020B0604020202020204" pitchFamily="34" charset="0"/>
                <a:ea typeface="ＭＳ Ｐゴシック" panose="020B0600070205080204" pitchFamily="34" charset="-128"/>
              </a:rPr>
              <a:t>Earth’s energy budget: </a:t>
            </a:r>
            <a:r>
              <a:rPr lang="en-US" altLang="en-US" sz="2200">
                <a:latin typeface="Arial" panose="020B0604020202020204" pitchFamily="34" charset="0"/>
                <a:ea typeface="ＭＳ Ｐゴシック" panose="020B0600070205080204" pitchFamily="34" charset="-128"/>
              </a:rPr>
              <a:t>How is Earth’s energy budget like a monetary budget?</a:t>
            </a:r>
          </a:p>
          <a:p>
            <a:pPr>
              <a:buClr>
                <a:schemeClr val="tx2"/>
              </a:buClr>
            </a:pPr>
            <a:r>
              <a:rPr lang="en-US" altLang="en-US" sz="2200">
                <a:solidFill>
                  <a:schemeClr val="accent2"/>
                </a:solidFill>
                <a:latin typeface="Arial" panose="020B0604020202020204" pitchFamily="34" charset="0"/>
                <a:ea typeface="ＭＳ Ｐゴシック" panose="020B0600070205080204" pitchFamily="34" charset="-128"/>
              </a:rPr>
              <a:t>Using Satellites:  </a:t>
            </a:r>
            <a:r>
              <a:rPr lang="en-US" altLang="en-US" sz="2200">
                <a:latin typeface="Arial" panose="020B0604020202020204" pitchFamily="34" charset="0"/>
                <a:ea typeface="ＭＳ Ｐゴシック" panose="020B0600070205080204" pitchFamily="34" charset="-128"/>
              </a:rPr>
              <a:t>How does NASA use satellite data to study Earth’s energy budget?</a:t>
            </a:r>
          </a:p>
        </p:txBody>
      </p:sp>
      <p:sp>
        <p:nvSpPr>
          <p:cNvPr id="5123" name="Slide Number Placeholder 5">
            <a:extLst>
              <a:ext uri="{FF2B5EF4-FFF2-40B4-BE49-F238E27FC236}">
                <a16:creationId xmlns:a16="http://schemas.microsoft.com/office/drawing/2014/main" id="{9F282C55-D284-1CE5-AFA8-1B2ED97B92C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B1EDAB3F-DAA7-484B-8B42-B38D63DECBF8}" type="slidenum">
              <a:rPr lang="en-US" altLang="en-US" sz="1200">
                <a:solidFill>
                  <a:srgbClr val="898989"/>
                </a:solidFill>
                <a:latin typeface="Calibri" panose="020F0502020204030204" pitchFamily="34" charset="0"/>
              </a:rPr>
              <a:pPr eaLnBrk="1" hangingPunct="1"/>
              <a:t>2</a:t>
            </a:fld>
            <a:endParaRPr lang="en-US" altLang="en-US" sz="1200">
              <a:solidFill>
                <a:srgbClr val="898989"/>
              </a:solidFill>
              <a:latin typeface="Calibri" panose="020F0502020204030204" pitchFamily="34" charset="0"/>
            </a:endParaRPr>
          </a:p>
        </p:txBody>
      </p:sp>
      <p:sp>
        <p:nvSpPr>
          <p:cNvPr id="5" name="Left Brace 4">
            <a:extLst>
              <a:ext uri="{FF2B5EF4-FFF2-40B4-BE49-F238E27FC236}">
                <a16:creationId xmlns:a16="http://schemas.microsoft.com/office/drawing/2014/main" id="{D267A6F9-5007-F256-3919-7995294E278F}"/>
              </a:ext>
            </a:extLst>
          </p:cNvPr>
          <p:cNvSpPr>
            <a:spLocks/>
          </p:cNvSpPr>
          <p:nvPr/>
        </p:nvSpPr>
        <p:spPr bwMode="auto">
          <a:xfrm>
            <a:off x="631825" y="1165225"/>
            <a:ext cx="403225" cy="1346200"/>
          </a:xfrm>
          <a:prstGeom prst="leftBrace">
            <a:avLst>
              <a:gd name="adj1" fmla="val 57616"/>
              <a:gd name="adj2" fmla="val 50000"/>
            </a:avLst>
          </a:prstGeom>
          <a:noFill/>
          <a:ln w="25400">
            <a:solidFill>
              <a:srgbClr val="FFCC00"/>
            </a:solidFill>
            <a:round/>
            <a:headEnd/>
            <a:tailEnd/>
          </a:ln>
          <a:effectLst>
            <a:outerShdw blurRad="63500" dist="20000" dir="5400000" rotWithShape="0">
              <a:srgbClr val="000000">
                <a:alpha val="37999"/>
              </a:srgbClr>
            </a:outerShdw>
          </a:effectLst>
        </p:spPr>
        <p:txBody>
          <a:bodyPr anchor="ctr"/>
          <a:lstStyle/>
          <a:p>
            <a:pPr algn="ctr">
              <a:defRPr/>
            </a:pPr>
            <a:endParaRPr lang="en-US" sz="1800">
              <a:latin typeface="Calibri" charset="0"/>
              <a:ea typeface="ＭＳ Ｐゴシック" charset="0"/>
              <a:cs typeface="ＭＳ Ｐゴシック" charset="0"/>
            </a:endParaRPr>
          </a:p>
        </p:txBody>
      </p:sp>
      <p:sp>
        <p:nvSpPr>
          <p:cNvPr id="7" name="Left Brace 6">
            <a:extLst>
              <a:ext uri="{FF2B5EF4-FFF2-40B4-BE49-F238E27FC236}">
                <a16:creationId xmlns:a16="http://schemas.microsoft.com/office/drawing/2014/main" id="{A4B0D95F-7E65-0F3D-FA9B-E45128C58C9C}"/>
              </a:ext>
            </a:extLst>
          </p:cNvPr>
          <p:cNvSpPr>
            <a:spLocks/>
          </p:cNvSpPr>
          <p:nvPr/>
        </p:nvSpPr>
        <p:spPr bwMode="auto">
          <a:xfrm>
            <a:off x="722313" y="3257550"/>
            <a:ext cx="403225" cy="2352675"/>
          </a:xfrm>
          <a:prstGeom prst="leftBrace">
            <a:avLst>
              <a:gd name="adj1" fmla="val 57621"/>
              <a:gd name="adj2" fmla="val 50000"/>
            </a:avLst>
          </a:prstGeom>
          <a:noFill/>
          <a:ln w="25400">
            <a:solidFill>
              <a:srgbClr val="FFCC00"/>
            </a:solidFill>
            <a:round/>
            <a:headEnd/>
            <a:tailEnd/>
          </a:ln>
          <a:effectLst>
            <a:outerShdw blurRad="63500" dist="20000" dir="5400000" rotWithShape="0">
              <a:srgbClr val="000000">
                <a:alpha val="37999"/>
              </a:srgbClr>
            </a:outerShdw>
          </a:effectLst>
        </p:spPr>
        <p:txBody>
          <a:bodyPr anchor="ctr"/>
          <a:lstStyle/>
          <a:p>
            <a:pPr algn="ctr">
              <a:defRPr/>
            </a:pPr>
            <a:endParaRPr lang="en-US" sz="1800">
              <a:latin typeface="Calibri" charset="0"/>
              <a:ea typeface="ＭＳ Ｐゴシック" charset="0"/>
              <a:cs typeface="ＭＳ Ｐゴシック"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39AB5-33B8-E893-4CC8-68332258D137}"/>
              </a:ext>
            </a:extLst>
          </p:cNvPr>
          <p:cNvSpPr>
            <a:spLocks noGrp="1"/>
          </p:cNvSpPr>
          <p:nvPr>
            <p:ph type="title"/>
          </p:nvPr>
        </p:nvSpPr>
        <p:spPr/>
        <p:txBody>
          <a:bodyPr/>
          <a:lstStyle/>
          <a:p>
            <a:r>
              <a:rPr lang="en-US" altLang="en-US">
                <a:effectLst>
                  <a:outerShdw blurRad="38100" dist="38100" dir="2700000" algn="tl">
                    <a:srgbClr val="C0C0C0"/>
                  </a:outerShdw>
                </a:effectLst>
                <a:ea typeface="ＭＳ Ｐゴシック" panose="020B0600070205080204" pitchFamily="34" charset="-128"/>
              </a:rPr>
              <a:t>Reflected Radiation - June</a:t>
            </a:r>
          </a:p>
        </p:txBody>
      </p:sp>
      <p:pic>
        <p:nvPicPr>
          <p:cNvPr id="23554" name="Picture 2">
            <a:extLst>
              <a:ext uri="{FF2B5EF4-FFF2-40B4-BE49-F238E27FC236}">
                <a16:creationId xmlns:a16="http://schemas.microsoft.com/office/drawing/2014/main" id="{22EC8C32-C23D-B9CC-4C0D-460E4C1996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893763"/>
            <a:ext cx="8178800" cy="560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CC362-4185-C58D-A75D-7E80882846BD}"/>
              </a:ext>
            </a:extLst>
          </p:cNvPr>
          <p:cNvSpPr>
            <a:spLocks noGrp="1"/>
          </p:cNvSpPr>
          <p:nvPr>
            <p:ph type="title"/>
          </p:nvPr>
        </p:nvSpPr>
        <p:spPr/>
        <p:txBody>
          <a:bodyPr/>
          <a:lstStyle/>
          <a:p>
            <a:r>
              <a:rPr lang="en-US" altLang="en-US">
                <a:effectLst>
                  <a:outerShdw blurRad="38100" dist="38100" dir="2700000" algn="tl">
                    <a:srgbClr val="C0C0C0"/>
                  </a:outerShdw>
                </a:effectLst>
                <a:ea typeface="ＭＳ Ｐゴシック" panose="020B0600070205080204" pitchFamily="34" charset="-128"/>
              </a:rPr>
              <a:t>Summarizer</a:t>
            </a:r>
          </a:p>
        </p:txBody>
      </p:sp>
      <p:sp>
        <p:nvSpPr>
          <p:cNvPr id="24578" name="Content Placeholder 2">
            <a:extLst>
              <a:ext uri="{FF2B5EF4-FFF2-40B4-BE49-F238E27FC236}">
                <a16:creationId xmlns:a16="http://schemas.microsoft.com/office/drawing/2014/main" id="{6D266499-6311-DE25-0E0F-5663531D8E69}"/>
              </a:ext>
            </a:extLst>
          </p:cNvPr>
          <p:cNvSpPr>
            <a:spLocks noGrp="1"/>
          </p:cNvSpPr>
          <p:nvPr>
            <p:ph idx="1"/>
          </p:nvPr>
        </p:nvSpPr>
        <p:spPr>
          <a:xfrm>
            <a:off x="619125" y="1549400"/>
            <a:ext cx="3006725" cy="1924050"/>
          </a:xfrm>
        </p:spPr>
        <p:txBody>
          <a:bodyPr/>
          <a:lstStyle/>
          <a:p>
            <a:pPr>
              <a:buFont typeface="Arial" panose="020B0604020202020204" pitchFamily="34" charset="0"/>
              <a:buNone/>
            </a:pPr>
            <a:r>
              <a:rPr lang="en-US" altLang="en-US" b="1">
                <a:ea typeface="ＭＳ Ｐゴシック" panose="020B0600070205080204" pitchFamily="34" charset="-128"/>
              </a:rPr>
              <a:t>Describe what the Global Energy Budget is and how it works. </a:t>
            </a:r>
          </a:p>
          <a:p>
            <a:endParaRPr lang="en-US" altLang="en-US">
              <a:ea typeface="ＭＳ Ｐゴシック" panose="020B0600070205080204" pitchFamily="34" charset="-128"/>
            </a:endParaRPr>
          </a:p>
        </p:txBody>
      </p:sp>
      <p:sp>
        <p:nvSpPr>
          <p:cNvPr id="4" name="Content Placeholder 2">
            <a:extLst>
              <a:ext uri="{FF2B5EF4-FFF2-40B4-BE49-F238E27FC236}">
                <a16:creationId xmlns:a16="http://schemas.microsoft.com/office/drawing/2014/main" id="{E9EB7D32-2A41-AD2B-311D-C6DD668F1FAB}"/>
              </a:ext>
            </a:extLst>
          </p:cNvPr>
          <p:cNvSpPr txBox="1">
            <a:spLocks/>
          </p:cNvSpPr>
          <p:nvPr/>
        </p:nvSpPr>
        <p:spPr bwMode="auto">
          <a:xfrm>
            <a:off x="771525" y="4459288"/>
            <a:ext cx="8031163" cy="2033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a:defRPr/>
            </a:pPr>
            <a:r>
              <a:rPr lang="en-US" sz="2800" b="1" dirty="0">
                <a:solidFill>
                  <a:srgbClr val="000099"/>
                </a:solidFill>
                <a:latin typeface="+mn-lt"/>
                <a:ea typeface="ＭＳ Ｐゴシック" charset="0"/>
                <a:cs typeface="ＭＳ Ｐゴシック" charset="0"/>
              </a:rPr>
              <a:t>What would happen if the surface of Earth changed to be more or less reflective? If there were more or less clouds all the time? How are the oceans and other water important to the Global Energy Budget?</a:t>
            </a:r>
            <a:endParaRPr lang="en-US" sz="2800" dirty="0">
              <a:solidFill>
                <a:srgbClr val="000099"/>
              </a:solidFill>
              <a:latin typeface="+mn-lt"/>
              <a:ea typeface="ＭＳ Ｐゴシック" charset="0"/>
              <a:cs typeface="ＭＳ Ｐゴシック" charset="0"/>
            </a:endParaRPr>
          </a:p>
          <a:p>
            <a:pPr marL="342900" indent="-342900">
              <a:spcBef>
                <a:spcPct val="20000"/>
              </a:spcBef>
              <a:buFont typeface="Arial" charset="0"/>
              <a:buChar char="•"/>
              <a:defRPr/>
            </a:pPr>
            <a:endParaRPr lang="en-US" sz="2800" dirty="0">
              <a:solidFill>
                <a:srgbClr val="000099"/>
              </a:solidFill>
              <a:latin typeface="+mn-lt"/>
              <a:ea typeface="ＭＳ Ｐゴシック" charset="-128"/>
              <a:cs typeface="ＭＳ Ｐゴシック" charset="-128"/>
            </a:endParaRPr>
          </a:p>
        </p:txBody>
      </p:sp>
      <p:pic>
        <p:nvPicPr>
          <p:cNvPr id="24580" name="Picture 2">
            <a:extLst>
              <a:ext uri="{FF2B5EF4-FFF2-40B4-BE49-F238E27FC236}">
                <a16:creationId xmlns:a16="http://schemas.microsoft.com/office/drawing/2014/main" id="{A15821CA-8BD7-9E20-574B-54C19724CE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5850" y="590550"/>
            <a:ext cx="5176838" cy="386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13364-AFE0-C885-0670-01CBA547CF05}"/>
              </a:ext>
            </a:extLst>
          </p:cNvPr>
          <p:cNvSpPr>
            <a:spLocks noGrp="1"/>
          </p:cNvSpPr>
          <p:nvPr>
            <p:ph type="title"/>
          </p:nvPr>
        </p:nvSpPr>
        <p:spPr/>
        <p:txBody>
          <a:bodyPr/>
          <a:lstStyle/>
          <a:p>
            <a:pPr>
              <a:defRPr/>
            </a:pPr>
            <a:endParaRPr lang="en-US"/>
          </a:p>
        </p:txBody>
      </p:sp>
      <p:sp>
        <p:nvSpPr>
          <p:cNvPr id="25602" name="Content Placeholder 2">
            <a:extLst>
              <a:ext uri="{FF2B5EF4-FFF2-40B4-BE49-F238E27FC236}">
                <a16:creationId xmlns:a16="http://schemas.microsoft.com/office/drawing/2014/main" id="{102B8689-672A-AF14-3A8A-66848D7475E0}"/>
              </a:ext>
            </a:extLst>
          </p:cNvPr>
          <p:cNvSpPr>
            <a:spLocks noGrp="1"/>
          </p:cNvSpPr>
          <p:nvPr>
            <p:ph idx="1"/>
          </p:nvPr>
        </p:nvSpPr>
        <p:spPr>
          <a:xfrm>
            <a:off x="2122488" y="2743200"/>
            <a:ext cx="5688012" cy="1009650"/>
          </a:xfrm>
        </p:spPr>
        <p:txBody>
          <a:bodyPr/>
          <a:lstStyle/>
          <a:p>
            <a:pPr>
              <a:buFont typeface="Arial" panose="020B0604020202020204" pitchFamily="34" charset="0"/>
              <a:buNone/>
            </a:pPr>
            <a:r>
              <a:rPr lang="en-US" altLang="en-US" sz="5400">
                <a:ea typeface="ＭＳ Ｐゴシック" panose="020B0600070205080204" pitchFamily="34" charset="-128"/>
              </a:rPr>
              <a:t>Extension Activities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D759D-BB21-2E5F-30EF-58A92B4215D7}"/>
              </a:ext>
            </a:extLst>
          </p:cNvPr>
          <p:cNvSpPr>
            <a:spLocks noGrp="1"/>
          </p:cNvSpPr>
          <p:nvPr>
            <p:ph type="title"/>
          </p:nvPr>
        </p:nvSpPr>
        <p:spPr>
          <a:xfrm>
            <a:off x="1457325" y="98425"/>
            <a:ext cx="6827838" cy="492125"/>
          </a:xfrm>
        </p:spPr>
        <p:txBody>
          <a:bodyPr/>
          <a:lstStyle/>
          <a:p>
            <a:r>
              <a:rPr lang="en-US" altLang="en-US">
                <a:effectLst>
                  <a:outerShdw blurRad="38100" dist="38100" dir="2700000" algn="tl">
                    <a:srgbClr val="C0C0C0"/>
                  </a:outerShdw>
                </a:effectLst>
                <a:ea typeface="ＭＳ Ｐゴシック" panose="020B0600070205080204" pitchFamily="34" charset="-128"/>
              </a:rPr>
              <a:t>Aqua CERES: Tracking Earth’s Heat Balance</a:t>
            </a:r>
          </a:p>
        </p:txBody>
      </p:sp>
      <p:sp>
        <p:nvSpPr>
          <p:cNvPr id="26626" name="TextBox 4">
            <a:extLst>
              <a:ext uri="{FF2B5EF4-FFF2-40B4-BE49-F238E27FC236}">
                <a16:creationId xmlns:a16="http://schemas.microsoft.com/office/drawing/2014/main" id="{06517E01-7468-EB53-D618-4B0F681DFA0C}"/>
              </a:ext>
            </a:extLst>
          </p:cNvPr>
          <p:cNvSpPr txBox="1">
            <a:spLocks noChangeArrowheads="1"/>
          </p:cNvSpPr>
          <p:nvPr/>
        </p:nvSpPr>
        <p:spPr bwMode="auto">
          <a:xfrm>
            <a:off x="7773988" y="6338888"/>
            <a:ext cx="10223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000"/>
              <a:t>Source: NASA</a:t>
            </a:r>
          </a:p>
        </p:txBody>
      </p:sp>
      <p:pic>
        <p:nvPicPr>
          <p:cNvPr id="26627" name="Picture 3">
            <a:hlinkClick r:id="rId3"/>
            <a:extLst>
              <a:ext uri="{FF2B5EF4-FFF2-40B4-BE49-F238E27FC236}">
                <a16:creationId xmlns:a16="http://schemas.microsoft.com/office/drawing/2014/main" id="{25E0FA41-BF04-FC22-2F51-9CD163A515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3800" y="1290638"/>
            <a:ext cx="7091363" cy="422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FE9A7-DAC5-D38E-2432-89698F479A2A}"/>
              </a:ext>
            </a:extLst>
          </p:cNvPr>
          <p:cNvSpPr>
            <a:spLocks noGrp="1"/>
          </p:cNvSpPr>
          <p:nvPr>
            <p:ph type="title"/>
          </p:nvPr>
        </p:nvSpPr>
        <p:spPr>
          <a:xfrm>
            <a:off x="309563" y="98425"/>
            <a:ext cx="7975600" cy="492125"/>
          </a:xfrm>
        </p:spPr>
        <p:txBody>
          <a:bodyPr/>
          <a:lstStyle/>
          <a:p>
            <a:r>
              <a:rPr lang="en-US" altLang="en-US">
                <a:effectLst>
                  <a:outerShdw blurRad="38100" dist="38100" dir="2700000" algn="tl">
                    <a:srgbClr val="C0C0C0"/>
                  </a:outerShdw>
                </a:effectLst>
                <a:ea typeface="ＭＳ Ｐゴシック" panose="020B0600070205080204" pitchFamily="34" charset="-128"/>
              </a:rPr>
              <a:t>Average Clear-Sky Outgoing Radiation</a:t>
            </a:r>
          </a:p>
        </p:txBody>
      </p:sp>
      <p:pic>
        <p:nvPicPr>
          <p:cNvPr id="27650" name="Picture 2" descr="This is the legend for the clear-sky outgoing shortwave flux&#10;animation, indicating the magnitude of the energy flux.">
            <a:extLst>
              <a:ext uri="{FF2B5EF4-FFF2-40B4-BE49-F238E27FC236}">
                <a16:creationId xmlns:a16="http://schemas.microsoft.com/office/drawing/2014/main" id="{E4D73D97-7696-FE8C-0EBB-6175520F9B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5088" y="4835525"/>
            <a:ext cx="469265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3">
            <a:hlinkClick r:id="rId4"/>
            <a:extLst>
              <a:ext uri="{FF2B5EF4-FFF2-40B4-BE49-F238E27FC236}">
                <a16:creationId xmlns:a16="http://schemas.microsoft.com/office/drawing/2014/main" id="{7C9B9F20-B127-CCB5-D092-4FE66644D0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8113" y="836613"/>
            <a:ext cx="6877050" cy="368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Box 5">
            <a:extLst>
              <a:ext uri="{FF2B5EF4-FFF2-40B4-BE49-F238E27FC236}">
                <a16:creationId xmlns:a16="http://schemas.microsoft.com/office/drawing/2014/main" id="{B71C7C7D-784F-8532-C043-A739E88CB81C}"/>
              </a:ext>
            </a:extLst>
          </p:cNvPr>
          <p:cNvSpPr txBox="1">
            <a:spLocks noChangeArrowheads="1"/>
          </p:cNvSpPr>
          <p:nvPr/>
        </p:nvSpPr>
        <p:spPr bwMode="auto">
          <a:xfrm>
            <a:off x="4138613" y="6338888"/>
            <a:ext cx="46339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000"/>
              <a:t>Source: NASA/Goddard Space Flight Center Conceptual Image Lab</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71A91-018E-F94B-3D38-3C3EB4AAEB23}"/>
              </a:ext>
            </a:extLst>
          </p:cNvPr>
          <p:cNvSpPr>
            <a:spLocks noGrp="1"/>
          </p:cNvSpPr>
          <p:nvPr>
            <p:ph type="title"/>
          </p:nvPr>
        </p:nvSpPr>
        <p:spPr>
          <a:xfrm>
            <a:off x="1874838" y="98425"/>
            <a:ext cx="6410325" cy="492125"/>
          </a:xfrm>
        </p:spPr>
        <p:txBody>
          <a:bodyPr/>
          <a:lstStyle/>
          <a:p>
            <a:r>
              <a:rPr lang="en-US" altLang="en-US">
                <a:effectLst>
                  <a:outerShdw blurRad="38100" dist="38100" dir="2700000" algn="tl">
                    <a:srgbClr val="C0C0C0"/>
                  </a:outerShdw>
                </a:effectLst>
                <a:ea typeface="ＭＳ Ｐゴシック" panose="020B0600070205080204" pitchFamily="34" charset="-128"/>
              </a:rPr>
              <a:t>Average Clear-Sky Albedo Animation</a:t>
            </a:r>
          </a:p>
        </p:txBody>
      </p:sp>
      <p:pic>
        <p:nvPicPr>
          <p:cNvPr id="28674" name="Picture 2" descr="This is the legend for the clear-sky albedo&#10;animation, indicating the fraction of solar radiation reflected.">
            <a:extLst>
              <a:ext uri="{FF2B5EF4-FFF2-40B4-BE49-F238E27FC236}">
                <a16:creationId xmlns:a16="http://schemas.microsoft.com/office/drawing/2014/main" id="{0E90CE90-A287-7576-9E9E-77F6F042F5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6025" y="4802188"/>
            <a:ext cx="5464175"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4" descr="This animation shows the monthly average clear-sky albedo&#10;from CERES for July 2002 through June 2004.">
            <a:hlinkClick r:id="rId4"/>
            <a:extLst>
              <a:ext uri="{FF2B5EF4-FFF2-40B4-BE49-F238E27FC236}">
                <a16:creationId xmlns:a16="http://schemas.microsoft.com/office/drawing/2014/main" id="{07240AD3-77F3-8913-E94E-6068DA688E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9700" y="1189038"/>
            <a:ext cx="6875463" cy="343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Box 5">
            <a:extLst>
              <a:ext uri="{FF2B5EF4-FFF2-40B4-BE49-F238E27FC236}">
                <a16:creationId xmlns:a16="http://schemas.microsoft.com/office/drawing/2014/main" id="{EE79EF08-BE86-7415-9254-13F22AE0C814}"/>
              </a:ext>
            </a:extLst>
          </p:cNvPr>
          <p:cNvSpPr txBox="1">
            <a:spLocks noChangeArrowheads="1"/>
          </p:cNvSpPr>
          <p:nvPr/>
        </p:nvSpPr>
        <p:spPr bwMode="auto">
          <a:xfrm>
            <a:off x="4138613" y="6338888"/>
            <a:ext cx="46339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000"/>
              <a:t>Source: NASA/Goddard Space Flight Center Conceptual Image Lab</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254CC-E262-D94C-38D5-43D97966F912}"/>
              </a:ext>
            </a:extLst>
          </p:cNvPr>
          <p:cNvSpPr>
            <a:spLocks noGrp="1"/>
          </p:cNvSpPr>
          <p:nvPr>
            <p:ph type="title"/>
          </p:nvPr>
        </p:nvSpPr>
        <p:spPr>
          <a:xfrm>
            <a:off x="1271588" y="98425"/>
            <a:ext cx="7013575" cy="492125"/>
          </a:xfrm>
        </p:spPr>
        <p:txBody>
          <a:bodyPr/>
          <a:lstStyle/>
          <a:p>
            <a:r>
              <a:rPr lang="en-US" altLang="en-US">
                <a:effectLst>
                  <a:outerShdw blurRad="38100" dist="38100" dir="2700000" algn="tl">
                    <a:srgbClr val="C0C0C0"/>
                  </a:outerShdw>
                </a:effectLst>
                <a:ea typeface="ＭＳ Ｐゴシック" panose="020B0600070205080204" pitchFamily="34" charset="-128"/>
              </a:rPr>
              <a:t>Seasonal Changes in Earth’s Surface Albedo</a:t>
            </a:r>
          </a:p>
        </p:txBody>
      </p:sp>
      <p:pic>
        <p:nvPicPr>
          <p:cNvPr id="29698" name="Picture 2" descr="http://photojournal.jpl.nasa.gov/jpeg/PIA04378.jpg">
            <a:extLst>
              <a:ext uri="{FF2B5EF4-FFF2-40B4-BE49-F238E27FC236}">
                <a16:creationId xmlns:a16="http://schemas.microsoft.com/office/drawing/2014/main" id="{00AB34DF-A8DE-91A5-FAFB-F4C52093F5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8188" y="698500"/>
            <a:ext cx="5151437" cy="589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07CFC-F669-C59E-FDBF-FFA77288DC90}"/>
              </a:ext>
            </a:extLst>
          </p:cNvPr>
          <p:cNvSpPr>
            <a:spLocks noGrp="1"/>
          </p:cNvSpPr>
          <p:nvPr>
            <p:ph type="title"/>
          </p:nvPr>
        </p:nvSpPr>
        <p:spPr/>
        <p:txBody>
          <a:bodyPr/>
          <a:lstStyle/>
          <a:p>
            <a:pPr>
              <a:defRPr/>
            </a:pPr>
            <a:endParaRPr lang="en-US"/>
          </a:p>
        </p:txBody>
      </p:sp>
      <p:sp>
        <p:nvSpPr>
          <p:cNvPr id="30722" name="Content Placeholder 2">
            <a:extLst>
              <a:ext uri="{FF2B5EF4-FFF2-40B4-BE49-F238E27FC236}">
                <a16:creationId xmlns:a16="http://schemas.microsoft.com/office/drawing/2014/main" id="{470C031D-4326-1495-7A8F-C4B3C48BD97C}"/>
              </a:ext>
            </a:extLst>
          </p:cNvPr>
          <p:cNvSpPr>
            <a:spLocks noGrp="1"/>
          </p:cNvSpPr>
          <p:nvPr>
            <p:ph idx="1"/>
          </p:nvPr>
        </p:nvSpPr>
        <p:spPr>
          <a:xfrm>
            <a:off x="2060575" y="2635250"/>
            <a:ext cx="5688013" cy="1890713"/>
          </a:xfrm>
        </p:spPr>
        <p:txBody>
          <a:bodyPr/>
          <a:lstStyle/>
          <a:p>
            <a:pPr algn="ctr">
              <a:buFont typeface="Arial" panose="020B0604020202020204" pitchFamily="34" charset="0"/>
              <a:buNone/>
            </a:pPr>
            <a:r>
              <a:rPr lang="en-US" altLang="en-US" sz="5400">
                <a:ea typeface="ＭＳ Ｐゴシック" panose="020B0600070205080204" pitchFamily="34" charset="-128"/>
              </a:rPr>
              <a:t>Differentiation and Re-teaching</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8C8B7-310B-FF80-82C6-28C72ACF92B6}"/>
              </a:ext>
            </a:extLst>
          </p:cNvPr>
          <p:cNvSpPr>
            <a:spLocks noGrp="1"/>
          </p:cNvSpPr>
          <p:nvPr>
            <p:ph type="title"/>
          </p:nvPr>
        </p:nvSpPr>
        <p:spPr/>
        <p:txBody>
          <a:bodyPr/>
          <a:lstStyle/>
          <a:p>
            <a:r>
              <a:rPr lang="en-US" altLang="en-US">
                <a:effectLst>
                  <a:outerShdw blurRad="38100" dist="38100" dir="2700000" algn="tl">
                    <a:srgbClr val="C0C0C0"/>
                  </a:outerShdw>
                </a:effectLst>
                <a:ea typeface="ＭＳ Ｐゴシック" panose="020B0600070205080204" pitchFamily="34" charset="-128"/>
              </a:rPr>
              <a:t>Word Splash</a:t>
            </a:r>
          </a:p>
        </p:txBody>
      </p:sp>
      <p:sp>
        <p:nvSpPr>
          <p:cNvPr id="31746" name="Content Placeholder 2">
            <a:extLst>
              <a:ext uri="{FF2B5EF4-FFF2-40B4-BE49-F238E27FC236}">
                <a16:creationId xmlns:a16="http://schemas.microsoft.com/office/drawing/2014/main" id="{556E75D2-0BE8-A5E0-243A-F33B66FE2187}"/>
              </a:ext>
            </a:extLst>
          </p:cNvPr>
          <p:cNvSpPr>
            <a:spLocks noGrp="1"/>
          </p:cNvSpPr>
          <p:nvPr>
            <p:ph idx="1"/>
          </p:nvPr>
        </p:nvSpPr>
        <p:spPr>
          <a:xfrm>
            <a:off x="3890963" y="3103563"/>
            <a:ext cx="2328862" cy="604837"/>
          </a:xfrm>
        </p:spPr>
        <p:txBody>
          <a:bodyPr/>
          <a:lstStyle/>
          <a:p>
            <a:pPr>
              <a:buFont typeface="Arial" panose="020B0604020202020204" pitchFamily="34" charset="0"/>
              <a:buNone/>
            </a:pPr>
            <a:r>
              <a:rPr lang="en-US" altLang="en-US" sz="3600">
                <a:ea typeface="ＭＳ Ｐゴシック" panose="020B0600070205080204" pitchFamily="34" charset="-128"/>
              </a:rPr>
              <a:t>reflection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FB8E6-F0C3-7E6F-86B4-3AFC580449F9}"/>
              </a:ext>
            </a:extLst>
          </p:cNvPr>
          <p:cNvSpPr>
            <a:spLocks noGrp="1"/>
          </p:cNvSpPr>
          <p:nvPr>
            <p:ph type="title"/>
          </p:nvPr>
        </p:nvSpPr>
        <p:spPr/>
        <p:txBody>
          <a:bodyPr/>
          <a:lstStyle/>
          <a:p>
            <a:r>
              <a:rPr lang="en-US" altLang="en-US">
                <a:effectLst>
                  <a:outerShdw blurRad="38100" dist="38100" dir="2700000" algn="tl">
                    <a:srgbClr val="C0C0C0"/>
                  </a:outerShdw>
                </a:effectLst>
                <a:ea typeface="ＭＳ Ｐゴシック" panose="020B0600070205080204" pitchFamily="34" charset="-128"/>
              </a:rPr>
              <a:t>Word Splash</a:t>
            </a:r>
          </a:p>
        </p:txBody>
      </p:sp>
      <p:sp>
        <p:nvSpPr>
          <p:cNvPr id="32770" name="Content Placeholder 2">
            <a:extLst>
              <a:ext uri="{FF2B5EF4-FFF2-40B4-BE49-F238E27FC236}">
                <a16:creationId xmlns:a16="http://schemas.microsoft.com/office/drawing/2014/main" id="{F1F411F3-EDD8-024E-D051-49FC92A93A4B}"/>
              </a:ext>
            </a:extLst>
          </p:cNvPr>
          <p:cNvSpPr>
            <a:spLocks noGrp="1"/>
          </p:cNvSpPr>
          <p:nvPr>
            <p:ph idx="1"/>
          </p:nvPr>
        </p:nvSpPr>
        <p:spPr>
          <a:xfrm>
            <a:off x="3890963" y="3103563"/>
            <a:ext cx="2328862" cy="604837"/>
          </a:xfrm>
        </p:spPr>
        <p:txBody>
          <a:bodyPr/>
          <a:lstStyle/>
          <a:p>
            <a:pPr>
              <a:buFont typeface="Arial" panose="020B0604020202020204" pitchFamily="34" charset="0"/>
              <a:buNone/>
            </a:pPr>
            <a:r>
              <a:rPr lang="en-US" altLang="en-US" sz="3600">
                <a:ea typeface="ＭＳ Ｐゴシック" panose="020B0600070205080204" pitchFamily="34" charset="-128"/>
              </a:rPr>
              <a:t>radiation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B89DB-5DBD-6A09-0D73-FA908AE753DE}"/>
              </a:ext>
            </a:extLst>
          </p:cNvPr>
          <p:cNvSpPr>
            <a:spLocks noGrp="1"/>
          </p:cNvSpPr>
          <p:nvPr>
            <p:ph type="title"/>
          </p:nvPr>
        </p:nvSpPr>
        <p:spPr/>
        <p:txBody>
          <a:bodyPr/>
          <a:lstStyle/>
          <a:p>
            <a:r>
              <a:rPr lang="en-US" altLang="en-US">
                <a:effectLst>
                  <a:outerShdw blurRad="38100" dist="38100" dir="2700000" algn="tl">
                    <a:srgbClr val="C0C0C0"/>
                  </a:outerShdw>
                </a:effectLst>
                <a:ea typeface="ＭＳ Ｐゴシック" panose="020B0600070205080204" pitchFamily="34" charset="-128"/>
              </a:rPr>
              <a:t>Engage</a:t>
            </a:r>
          </a:p>
        </p:txBody>
      </p:sp>
      <p:sp>
        <p:nvSpPr>
          <p:cNvPr id="6146" name="Content Placeholder 2">
            <a:extLst>
              <a:ext uri="{FF2B5EF4-FFF2-40B4-BE49-F238E27FC236}">
                <a16:creationId xmlns:a16="http://schemas.microsoft.com/office/drawing/2014/main" id="{4995913B-8397-FF4D-F74B-9E75140059DB}"/>
              </a:ext>
            </a:extLst>
          </p:cNvPr>
          <p:cNvSpPr>
            <a:spLocks noGrp="1"/>
          </p:cNvSpPr>
          <p:nvPr>
            <p:ph idx="1"/>
          </p:nvPr>
        </p:nvSpPr>
        <p:spPr/>
        <p:txBody>
          <a:bodyPr/>
          <a:lstStyle/>
          <a:p>
            <a:r>
              <a:rPr lang="en-US" altLang="en-US" sz="4400">
                <a:ea typeface="ＭＳ Ｐゴシック" panose="020B0600070205080204" pitchFamily="34" charset="-128"/>
              </a:rPr>
              <a:t>Important vocabulary words for today are </a:t>
            </a:r>
            <a:r>
              <a:rPr lang="en-US" altLang="en-US" sz="4400" b="1">
                <a:solidFill>
                  <a:schemeClr val="tx1"/>
                </a:solidFill>
                <a:ea typeface="ＭＳ Ｐゴシック" panose="020B0600070205080204" pitchFamily="34" charset="-128"/>
              </a:rPr>
              <a:t>radiation</a:t>
            </a:r>
            <a:r>
              <a:rPr lang="en-US" altLang="en-US" sz="4400">
                <a:solidFill>
                  <a:schemeClr val="tx1"/>
                </a:solidFill>
                <a:ea typeface="ＭＳ Ｐゴシック" panose="020B0600070205080204" pitchFamily="34" charset="-128"/>
              </a:rPr>
              <a:t>, </a:t>
            </a:r>
            <a:r>
              <a:rPr lang="en-US" altLang="en-US" sz="4400" b="1">
                <a:solidFill>
                  <a:schemeClr val="tx1"/>
                </a:solidFill>
                <a:ea typeface="ＭＳ Ｐゴシック" panose="020B0600070205080204" pitchFamily="34" charset="-128"/>
              </a:rPr>
              <a:t>reflection</a:t>
            </a:r>
            <a:r>
              <a:rPr lang="en-US" altLang="en-US" sz="4400">
                <a:solidFill>
                  <a:schemeClr val="tx1"/>
                </a:solidFill>
                <a:ea typeface="ＭＳ Ｐゴシック" panose="020B0600070205080204" pitchFamily="34" charset="-128"/>
              </a:rPr>
              <a:t> </a:t>
            </a:r>
            <a:r>
              <a:rPr lang="en-US" altLang="en-US" sz="4400">
                <a:ea typeface="ＭＳ Ｐゴシック" panose="020B0600070205080204" pitchFamily="34" charset="-128"/>
              </a:rPr>
              <a:t>and</a:t>
            </a:r>
            <a:r>
              <a:rPr lang="en-US" altLang="en-US" sz="4400">
                <a:solidFill>
                  <a:schemeClr val="tx1"/>
                </a:solidFill>
                <a:ea typeface="ＭＳ Ｐゴシック" panose="020B0600070205080204" pitchFamily="34" charset="-128"/>
              </a:rPr>
              <a:t> </a:t>
            </a:r>
            <a:r>
              <a:rPr lang="en-US" altLang="en-US" sz="4400" b="1">
                <a:solidFill>
                  <a:schemeClr val="tx1"/>
                </a:solidFill>
                <a:ea typeface="ＭＳ Ｐゴシック" panose="020B0600070205080204" pitchFamily="34" charset="-128"/>
              </a:rPr>
              <a:t>absorption</a:t>
            </a:r>
            <a:r>
              <a:rPr lang="en-US" altLang="en-US" sz="4400">
                <a:ea typeface="ＭＳ Ｐゴシック" panose="020B0600070205080204" pitchFamily="34" charset="-128"/>
              </a:rPr>
              <a:t>.  Brainstorm a list of any words or phrases you think of related to those three.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E1D38-9BAC-A501-BB28-6CA93F43A4FC}"/>
              </a:ext>
            </a:extLst>
          </p:cNvPr>
          <p:cNvSpPr>
            <a:spLocks noGrp="1"/>
          </p:cNvSpPr>
          <p:nvPr>
            <p:ph type="title"/>
          </p:nvPr>
        </p:nvSpPr>
        <p:spPr/>
        <p:txBody>
          <a:bodyPr/>
          <a:lstStyle/>
          <a:p>
            <a:r>
              <a:rPr lang="en-US" altLang="en-US">
                <a:effectLst>
                  <a:outerShdw blurRad="38100" dist="38100" dir="2700000" algn="tl">
                    <a:srgbClr val="C0C0C0"/>
                  </a:outerShdw>
                </a:effectLst>
                <a:ea typeface="ＭＳ Ｐゴシック" panose="020B0600070205080204" pitchFamily="34" charset="-128"/>
              </a:rPr>
              <a:t>Word Splash</a:t>
            </a:r>
          </a:p>
        </p:txBody>
      </p:sp>
      <p:sp>
        <p:nvSpPr>
          <p:cNvPr id="33794" name="Content Placeholder 2">
            <a:extLst>
              <a:ext uri="{FF2B5EF4-FFF2-40B4-BE49-F238E27FC236}">
                <a16:creationId xmlns:a16="http://schemas.microsoft.com/office/drawing/2014/main" id="{A5A8E543-5384-A916-7492-91006EE45032}"/>
              </a:ext>
            </a:extLst>
          </p:cNvPr>
          <p:cNvSpPr>
            <a:spLocks noGrp="1"/>
          </p:cNvSpPr>
          <p:nvPr>
            <p:ph idx="1"/>
          </p:nvPr>
        </p:nvSpPr>
        <p:spPr>
          <a:xfrm>
            <a:off x="3716338" y="3103563"/>
            <a:ext cx="2330450" cy="604837"/>
          </a:xfrm>
        </p:spPr>
        <p:txBody>
          <a:bodyPr/>
          <a:lstStyle/>
          <a:p>
            <a:pPr>
              <a:buFont typeface="Arial" panose="020B0604020202020204" pitchFamily="34" charset="0"/>
              <a:buNone/>
            </a:pPr>
            <a:r>
              <a:rPr lang="en-US" altLang="en-US" sz="3600">
                <a:ea typeface="ＭＳ Ｐゴシック" panose="020B0600070205080204" pitchFamily="34" charset="-128"/>
              </a:rPr>
              <a:t>absorption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236E3-AB57-A909-C621-CCB0697C4CF9}"/>
              </a:ext>
            </a:extLst>
          </p:cNvPr>
          <p:cNvSpPr>
            <a:spLocks noGrp="1"/>
          </p:cNvSpPr>
          <p:nvPr>
            <p:ph type="title"/>
          </p:nvPr>
        </p:nvSpPr>
        <p:spPr/>
        <p:txBody>
          <a:bodyPr/>
          <a:lstStyle/>
          <a:p>
            <a:r>
              <a:rPr lang="en-US" altLang="en-US">
                <a:effectLst>
                  <a:outerShdw blurRad="38100" dist="38100" dir="2700000" algn="tl">
                    <a:srgbClr val="C0C0C0"/>
                  </a:outerShdw>
                </a:effectLst>
                <a:ea typeface="ＭＳ Ｐゴシック" panose="020B0600070205080204" pitchFamily="34" charset="-128"/>
              </a:rPr>
              <a:t>Global Energy Budget</a:t>
            </a:r>
          </a:p>
        </p:txBody>
      </p:sp>
      <p:pic>
        <p:nvPicPr>
          <p:cNvPr id="34818" name="Picture 19">
            <a:extLst>
              <a:ext uri="{FF2B5EF4-FFF2-40B4-BE49-F238E27FC236}">
                <a16:creationId xmlns:a16="http://schemas.microsoft.com/office/drawing/2014/main" id="{5C280D27-1792-24EF-A02A-64ACFB40A9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758825"/>
            <a:ext cx="6230937" cy="457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Rectangle 4">
            <a:extLst>
              <a:ext uri="{FF2B5EF4-FFF2-40B4-BE49-F238E27FC236}">
                <a16:creationId xmlns:a16="http://schemas.microsoft.com/office/drawing/2014/main" id="{F97AA4A2-F237-18BD-BD4B-F4EA4F1F0416}"/>
              </a:ext>
            </a:extLst>
          </p:cNvPr>
          <p:cNvSpPr>
            <a:spLocks noChangeArrowheads="1"/>
          </p:cNvSpPr>
          <p:nvPr/>
        </p:nvSpPr>
        <p:spPr bwMode="auto">
          <a:xfrm>
            <a:off x="6705600" y="4478338"/>
            <a:ext cx="2209800"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a:solidFill>
                  <a:srgbClr val="FF0000"/>
                </a:solidFill>
              </a:rPr>
              <a:t>16% is absorbed </a:t>
            </a:r>
            <a:r>
              <a:rPr lang="en-US" altLang="en-US" sz="1800" b="1"/>
              <a:t>by gases and dust in the air and </a:t>
            </a:r>
            <a:r>
              <a:rPr lang="en-US" altLang="en-US" sz="1800" b="1">
                <a:solidFill>
                  <a:srgbClr val="002060"/>
                </a:solidFill>
              </a:rPr>
              <a:t>6% reflected</a:t>
            </a:r>
            <a:endParaRPr lang="en-US" altLang="en-US" sz="1800">
              <a:solidFill>
                <a:srgbClr val="002060"/>
              </a:solidFill>
            </a:endParaRPr>
          </a:p>
        </p:txBody>
      </p:sp>
      <p:sp>
        <p:nvSpPr>
          <p:cNvPr id="34820" name="Rectangle 5">
            <a:extLst>
              <a:ext uri="{FF2B5EF4-FFF2-40B4-BE49-F238E27FC236}">
                <a16:creationId xmlns:a16="http://schemas.microsoft.com/office/drawing/2014/main" id="{75EC37D2-0CDA-0A94-48D0-7DE6F8935F8D}"/>
              </a:ext>
            </a:extLst>
          </p:cNvPr>
          <p:cNvSpPr>
            <a:spLocks noChangeArrowheads="1"/>
          </p:cNvSpPr>
          <p:nvPr/>
        </p:nvSpPr>
        <p:spPr bwMode="auto">
          <a:xfrm>
            <a:off x="6435725" y="3556000"/>
            <a:ext cx="21336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a:solidFill>
                  <a:srgbClr val="002060"/>
                </a:solidFill>
              </a:rPr>
              <a:t>4% reflected </a:t>
            </a:r>
            <a:r>
              <a:rPr lang="en-US" altLang="en-US" sz="1800" b="1"/>
              <a:t>by surface and back into atmosphere</a:t>
            </a:r>
            <a:endParaRPr lang="en-US" altLang="en-US" sz="1800"/>
          </a:p>
        </p:txBody>
      </p:sp>
      <p:sp>
        <p:nvSpPr>
          <p:cNvPr id="34821" name="Rectangle 6">
            <a:extLst>
              <a:ext uri="{FF2B5EF4-FFF2-40B4-BE49-F238E27FC236}">
                <a16:creationId xmlns:a16="http://schemas.microsoft.com/office/drawing/2014/main" id="{51FB0B18-1099-67A8-B839-8C251308C4A2}"/>
              </a:ext>
            </a:extLst>
          </p:cNvPr>
          <p:cNvSpPr>
            <a:spLocks noChangeArrowheads="1"/>
          </p:cNvSpPr>
          <p:nvPr/>
        </p:nvSpPr>
        <p:spPr bwMode="auto">
          <a:xfrm>
            <a:off x="6588125" y="2433638"/>
            <a:ext cx="247967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a:solidFill>
                  <a:srgbClr val="002060"/>
                </a:solidFill>
              </a:rPr>
              <a:t>20% of sunlight reflected </a:t>
            </a:r>
            <a:r>
              <a:rPr lang="en-US" altLang="en-US" sz="1800" b="1"/>
              <a:t>by clouds and </a:t>
            </a:r>
            <a:r>
              <a:rPr lang="en-US" altLang="en-US" sz="1800" b="1">
                <a:solidFill>
                  <a:srgbClr val="FF0000"/>
                </a:solidFill>
              </a:rPr>
              <a:t>3% is absorbed</a:t>
            </a:r>
            <a:endParaRPr lang="en-US" altLang="en-US" sz="1800">
              <a:solidFill>
                <a:srgbClr val="FF0000"/>
              </a:solidFill>
            </a:endParaRPr>
          </a:p>
        </p:txBody>
      </p:sp>
      <p:sp>
        <p:nvSpPr>
          <p:cNvPr id="8" name="Rectangle 7">
            <a:extLst>
              <a:ext uri="{FF2B5EF4-FFF2-40B4-BE49-F238E27FC236}">
                <a16:creationId xmlns:a16="http://schemas.microsoft.com/office/drawing/2014/main" id="{CE8B1F4E-C5B0-EECD-B1B5-9F39FAFAA9A5}"/>
              </a:ext>
            </a:extLst>
          </p:cNvPr>
          <p:cNvSpPr/>
          <p:nvPr/>
        </p:nvSpPr>
        <p:spPr>
          <a:xfrm>
            <a:off x="6435725" y="758825"/>
            <a:ext cx="2479675" cy="1477963"/>
          </a:xfrm>
          <a:prstGeom prst="rect">
            <a:avLst/>
          </a:prstGeom>
        </p:spPr>
        <p:txBody>
          <a:bodyPr>
            <a:spAutoFit/>
          </a:bodyPr>
          <a:lstStyle/>
          <a:p>
            <a:pPr>
              <a:defRPr/>
            </a:pPr>
            <a:r>
              <a:rPr lang="en-US" sz="1800" b="1" dirty="0">
                <a:latin typeface="Arial" charset="0"/>
                <a:ea typeface="ＭＳ Ｐゴシック" charset="0"/>
                <a:cs typeface="ＭＳ Ｐゴシック" charset="0"/>
              </a:rPr>
              <a:t>Some </a:t>
            </a:r>
            <a:r>
              <a:rPr lang="en-US" sz="1800" b="1" dirty="0">
                <a:solidFill>
                  <a:schemeClr val="accent4">
                    <a:lumMod val="50000"/>
                  </a:schemeClr>
                </a:solidFill>
                <a:latin typeface="Arial" charset="0"/>
                <a:ea typeface="ＭＳ Ｐゴシック" charset="0"/>
                <a:cs typeface="ＭＳ Ｐゴシック" charset="0"/>
              </a:rPr>
              <a:t>absorbed heat is radiated back into atm</a:t>
            </a:r>
            <a:r>
              <a:rPr lang="en-US" sz="1800" b="1" dirty="0">
                <a:latin typeface="Arial" charset="0"/>
                <a:ea typeface="ＭＳ Ｐゴシック" charset="0"/>
                <a:cs typeface="ＭＳ Ｐゴシック" charset="0"/>
              </a:rPr>
              <a:t>. *a large % as latent heat in water vapor</a:t>
            </a:r>
            <a:endParaRPr lang="en-US" sz="1800" dirty="0">
              <a:latin typeface="Arial" charset="0"/>
              <a:ea typeface="ＭＳ Ｐゴシック" charset="0"/>
              <a:cs typeface="ＭＳ Ｐゴシック" charset="0"/>
            </a:endParaRPr>
          </a:p>
        </p:txBody>
      </p:sp>
      <p:sp>
        <p:nvSpPr>
          <p:cNvPr id="34823" name="Rectangle 8">
            <a:extLst>
              <a:ext uri="{FF2B5EF4-FFF2-40B4-BE49-F238E27FC236}">
                <a16:creationId xmlns:a16="http://schemas.microsoft.com/office/drawing/2014/main" id="{63D84F72-2DC1-EF01-9356-F5A7CA6B043D}"/>
              </a:ext>
            </a:extLst>
          </p:cNvPr>
          <p:cNvSpPr>
            <a:spLocks noChangeArrowheads="1"/>
          </p:cNvSpPr>
          <p:nvPr/>
        </p:nvSpPr>
        <p:spPr bwMode="auto">
          <a:xfrm>
            <a:off x="6380163" y="5680075"/>
            <a:ext cx="19050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a:solidFill>
                  <a:srgbClr val="FF0000"/>
                </a:solidFill>
              </a:rPr>
              <a:t>51% of energy absorbed</a:t>
            </a:r>
            <a:r>
              <a:rPr lang="en-US" altLang="en-US" sz="1800" b="1"/>
              <a:t> by land and water</a:t>
            </a:r>
            <a:endParaRPr lang="en-US" altLang="en-US" sz="18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608D0-096A-B65A-D80A-C2B4623C0A58}"/>
              </a:ext>
            </a:extLst>
          </p:cNvPr>
          <p:cNvSpPr>
            <a:spLocks noGrp="1"/>
          </p:cNvSpPr>
          <p:nvPr>
            <p:ph type="title"/>
          </p:nvPr>
        </p:nvSpPr>
        <p:spPr/>
        <p:txBody>
          <a:bodyPr/>
          <a:lstStyle/>
          <a:p>
            <a:r>
              <a:rPr lang="en-US" altLang="en-US">
                <a:effectLst>
                  <a:outerShdw blurRad="38100" dist="38100" dir="2700000" algn="tl">
                    <a:srgbClr val="C0C0C0"/>
                  </a:outerShdw>
                </a:effectLst>
                <a:ea typeface="ＭＳ Ｐゴシック" panose="020B0600070205080204" pitchFamily="34" charset="-128"/>
              </a:rPr>
              <a:t>Global Energy Budget</a:t>
            </a:r>
          </a:p>
        </p:txBody>
      </p:sp>
      <p:pic>
        <p:nvPicPr>
          <p:cNvPr id="35842" name="Picture 19">
            <a:extLst>
              <a:ext uri="{FF2B5EF4-FFF2-40B4-BE49-F238E27FC236}">
                <a16:creationId xmlns:a16="http://schemas.microsoft.com/office/drawing/2014/main" id="{C3D3579F-3589-FA68-9512-0816056E01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788" y="758825"/>
            <a:ext cx="8201025" cy="602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Rectangle 4">
            <a:extLst>
              <a:ext uri="{FF2B5EF4-FFF2-40B4-BE49-F238E27FC236}">
                <a16:creationId xmlns:a16="http://schemas.microsoft.com/office/drawing/2014/main" id="{AEB9A85F-DC6C-F51C-8239-9D7F15427B5F}"/>
              </a:ext>
            </a:extLst>
          </p:cNvPr>
          <p:cNvSpPr>
            <a:spLocks noChangeArrowheads="1"/>
          </p:cNvSpPr>
          <p:nvPr/>
        </p:nvSpPr>
        <p:spPr bwMode="auto">
          <a:xfrm>
            <a:off x="279400" y="2816225"/>
            <a:ext cx="2209800"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a:solidFill>
                  <a:srgbClr val="FF0000"/>
                </a:solidFill>
              </a:rPr>
              <a:t>16% is absorbed </a:t>
            </a:r>
            <a:r>
              <a:rPr lang="en-US" altLang="en-US" sz="1800" b="1"/>
              <a:t>by gases and dust in the air and </a:t>
            </a:r>
            <a:r>
              <a:rPr lang="en-US" altLang="en-US" sz="1800" b="1">
                <a:solidFill>
                  <a:srgbClr val="002060"/>
                </a:solidFill>
              </a:rPr>
              <a:t>6% reflected</a:t>
            </a:r>
            <a:endParaRPr lang="en-US" altLang="en-US" sz="1800">
              <a:solidFill>
                <a:srgbClr val="002060"/>
              </a:solidFill>
            </a:endParaRPr>
          </a:p>
        </p:txBody>
      </p:sp>
      <p:sp>
        <p:nvSpPr>
          <p:cNvPr id="35844" name="Rectangle 5">
            <a:extLst>
              <a:ext uri="{FF2B5EF4-FFF2-40B4-BE49-F238E27FC236}">
                <a16:creationId xmlns:a16="http://schemas.microsoft.com/office/drawing/2014/main" id="{48861930-A19B-E8FC-FCDA-CBAE281E4FB4}"/>
              </a:ext>
            </a:extLst>
          </p:cNvPr>
          <p:cNvSpPr>
            <a:spLocks noChangeArrowheads="1"/>
          </p:cNvSpPr>
          <p:nvPr/>
        </p:nvSpPr>
        <p:spPr bwMode="auto">
          <a:xfrm>
            <a:off x="5521325" y="4756150"/>
            <a:ext cx="2133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a:solidFill>
                  <a:srgbClr val="002060"/>
                </a:solidFill>
              </a:rPr>
              <a:t>4% reflected </a:t>
            </a:r>
            <a:r>
              <a:rPr lang="en-US" altLang="en-US" sz="1800" b="1"/>
              <a:t>by surface and back into atmosphere</a:t>
            </a:r>
            <a:endParaRPr lang="en-US" altLang="en-US" sz="1800"/>
          </a:p>
        </p:txBody>
      </p:sp>
      <p:sp>
        <p:nvSpPr>
          <p:cNvPr id="35845" name="Rectangle 6">
            <a:extLst>
              <a:ext uri="{FF2B5EF4-FFF2-40B4-BE49-F238E27FC236}">
                <a16:creationId xmlns:a16="http://schemas.microsoft.com/office/drawing/2014/main" id="{740500C7-A9F6-8EAC-A0D5-3F2CA89B4093}"/>
              </a:ext>
            </a:extLst>
          </p:cNvPr>
          <p:cNvSpPr>
            <a:spLocks noChangeArrowheads="1"/>
          </p:cNvSpPr>
          <p:nvPr/>
        </p:nvSpPr>
        <p:spPr bwMode="auto">
          <a:xfrm>
            <a:off x="2011363" y="4719638"/>
            <a:ext cx="24796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a:solidFill>
                  <a:srgbClr val="002060"/>
                </a:solidFill>
              </a:rPr>
              <a:t>20% of sunlight reflected </a:t>
            </a:r>
            <a:r>
              <a:rPr lang="en-US" altLang="en-US" sz="1800" b="1"/>
              <a:t>by clouds and </a:t>
            </a:r>
            <a:r>
              <a:rPr lang="en-US" altLang="en-US" sz="1800" b="1">
                <a:solidFill>
                  <a:srgbClr val="FF0000"/>
                </a:solidFill>
              </a:rPr>
              <a:t>3% is absorbed</a:t>
            </a:r>
            <a:endParaRPr lang="en-US" altLang="en-US" sz="1800">
              <a:solidFill>
                <a:srgbClr val="FF0000"/>
              </a:solidFill>
            </a:endParaRPr>
          </a:p>
        </p:txBody>
      </p:sp>
      <p:sp>
        <p:nvSpPr>
          <p:cNvPr id="8" name="Rectangle 7">
            <a:extLst>
              <a:ext uri="{FF2B5EF4-FFF2-40B4-BE49-F238E27FC236}">
                <a16:creationId xmlns:a16="http://schemas.microsoft.com/office/drawing/2014/main" id="{DB573C8F-01D6-1289-8878-1D2D183E5AC8}"/>
              </a:ext>
            </a:extLst>
          </p:cNvPr>
          <p:cNvSpPr/>
          <p:nvPr/>
        </p:nvSpPr>
        <p:spPr>
          <a:xfrm>
            <a:off x="6588125" y="3278188"/>
            <a:ext cx="2479675" cy="1477962"/>
          </a:xfrm>
          <a:prstGeom prst="rect">
            <a:avLst/>
          </a:prstGeom>
        </p:spPr>
        <p:txBody>
          <a:bodyPr>
            <a:spAutoFit/>
          </a:bodyPr>
          <a:lstStyle/>
          <a:p>
            <a:pPr>
              <a:defRPr/>
            </a:pPr>
            <a:r>
              <a:rPr lang="en-US" sz="1800" b="1" dirty="0">
                <a:latin typeface="Arial" charset="0"/>
                <a:ea typeface="ＭＳ Ｐゴシック" charset="0"/>
                <a:cs typeface="ＭＳ Ｐゴシック" charset="0"/>
              </a:rPr>
              <a:t>Some </a:t>
            </a:r>
            <a:r>
              <a:rPr lang="en-US" sz="1800" b="1" dirty="0">
                <a:solidFill>
                  <a:schemeClr val="accent4">
                    <a:lumMod val="50000"/>
                  </a:schemeClr>
                </a:solidFill>
                <a:latin typeface="Arial" charset="0"/>
                <a:ea typeface="ＭＳ Ｐゴシック" charset="0"/>
                <a:cs typeface="ＭＳ Ｐゴシック" charset="0"/>
              </a:rPr>
              <a:t>absorbed heat is radiated back into atm</a:t>
            </a:r>
            <a:r>
              <a:rPr lang="en-US" sz="1800" b="1" dirty="0">
                <a:latin typeface="Arial" charset="0"/>
                <a:ea typeface="ＭＳ Ｐゴシック" charset="0"/>
                <a:cs typeface="ＭＳ Ｐゴシック" charset="0"/>
              </a:rPr>
              <a:t>. *a large % as latent heat in water vapor</a:t>
            </a:r>
            <a:endParaRPr lang="en-US" sz="1800" dirty="0">
              <a:latin typeface="Arial" charset="0"/>
              <a:ea typeface="ＭＳ Ｐゴシック" charset="0"/>
              <a:cs typeface="ＭＳ Ｐゴシック" charset="0"/>
            </a:endParaRPr>
          </a:p>
        </p:txBody>
      </p:sp>
      <p:sp>
        <p:nvSpPr>
          <p:cNvPr id="35847" name="Rectangle 8">
            <a:extLst>
              <a:ext uri="{FF2B5EF4-FFF2-40B4-BE49-F238E27FC236}">
                <a16:creationId xmlns:a16="http://schemas.microsoft.com/office/drawing/2014/main" id="{C7B5CDD6-20C5-946F-C109-24FD730455CC}"/>
              </a:ext>
            </a:extLst>
          </p:cNvPr>
          <p:cNvSpPr>
            <a:spLocks noChangeArrowheads="1"/>
          </p:cNvSpPr>
          <p:nvPr/>
        </p:nvSpPr>
        <p:spPr bwMode="auto">
          <a:xfrm>
            <a:off x="3978275" y="4017963"/>
            <a:ext cx="19050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a:solidFill>
                  <a:srgbClr val="FF0000"/>
                </a:solidFill>
              </a:rPr>
              <a:t>51% of energy absorbed</a:t>
            </a:r>
            <a:r>
              <a:rPr lang="en-US" altLang="en-US" sz="1800" b="1"/>
              <a:t> by land and water</a:t>
            </a:r>
            <a:endParaRPr lang="en-US" altLang="en-US" sz="1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E54F2-1E29-7810-BD4F-1DEDC452F46E}"/>
              </a:ext>
            </a:extLst>
          </p:cNvPr>
          <p:cNvSpPr>
            <a:spLocks noGrp="1"/>
          </p:cNvSpPr>
          <p:nvPr>
            <p:ph type="title"/>
          </p:nvPr>
        </p:nvSpPr>
        <p:spPr/>
        <p:txBody>
          <a:bodyPr/>
          <a:lstStyle/>
          <a:p>
            <a:r>
              <a:rPr lang="en-US" altLang="en-US">
                <a:effectLst>
                  <a:outerShdw blurRad="38100" dist="38100" dir="2700000" algn="tl">
                    <a:srgbClr val="C0C0C0"/>
                  </a:outerShdw>
                </a:effectLst>
                <a:ea typeface="ＭＳ Ｐゴシック" panose="020B0600070205080204" pitchFamily="34" charset="-128"/>
              </a:rPr>
              <a:t>Think-Pair-Share</a:t>
            </a:r>
          </a:p>
        </p:txBody>
      </p:sp>
      <p:sp>
        <p:nvSpPr>
          <p:cNvPr id="3" name="Content Placeholder 2">
            <a:extLst>
              <a:ext uri="{FF2B5EF4-FFF2-40B4-BE49-F238E27FC236}">
                <a16:creationId xmlns:a16="http://schemas.microsoft.com/office/drawing/2014/main" id="{E3C9CBB8-05E4-A958-416E-4547D8F1542D}"/>
              </a:ext>
            </a:extLst>
          </p:cNvPr>
          <p:cNvSpPr>
            <a:spLocks noGrp="1"/>
          </p:cNvSpPr>
          <p:nvPr>
            <p:ph idx="1"/>
          </p:nvPr>
        </p:nvSpPr>
        <p:spPr>
          <a:xfrm>
            <a:off x="4456113" y="850900"/>
            <a:ext cx="4494212" cy="5324475"/>
          </a:xfrm>
        </p:spPr>
        <p:txBody>
          <a:bodyPr/>
          <a:lstStyle/>
          <a:p>
            <a:pPr>
              <a:buFont typeface="Arial" charset="0"/>
              <a:buChar char="•"/>
              <a:defRPr/>
            </a:pPr>
            <a:r>
              <a:rPr lang="en-US" sz="2400" b="1" dirty="0">
                <a:solidFill>
                  <a:srgbClr val="7030A0"/>
                </a:solidFill>
              </a:rPr>
              <a:t>THINK: </a:t>
            </a:r>
            <a:r>
              <a:rPr lang="en-US" sz="2400" b="1" dirty="0"/>
              <a:t>Look at the picture of the Earth. Think about any factors that might affect how energy is absorbed, radiated or reflected from Earth. Describe them and how they would make a difference (heating or cooling).</a:t>
            </a:r>
          </a:p>
          <a:p>
            <a:pPr>
              <a:buFont typeface="Arial" charset="0"/>
              <a:buChar char="•"/>
              <a:defRPr/>
            </a:pPr>
            <a:r>
              <a:rPr lang="en-US" sz="2400" b="1" dirty="0">
                <a:solidFill>
                  <a:srgbClr val="002060"/>
                </a:solidFill>
              </a:rPr>
              <a:t>PAIR:  </a:t>
            </a:r>
            <a:r>
              <a:rPr lang="en-US" sz="2400" b="1" dirty="0"/>
              <a:t>Share at least one idea with your partner.</a:t>
            </a:r>
            <a:endParaRPr lang="en-US" sz="2400" dirty="0"/>
          </a:p>
          <a:p>
            <a:pPr>
              <a:buFont typeface="Arial" charset="0"/>
              <a:buChar char="•"/>
              <a:defRPr/>
            </a:pPr>
            <a:r>
              <a:rPr lang="en-US" sz="2400" b="1" dirty="0">
                <a:solidFill>
                  <a:schemeClr val="accent4">
                    <a:lumMod val="50000"/>
                  </a:schemeClr>
                </a:solidFill>
              </a:rPr>
              <a:t>SHARE: </a:t>
            </a:r>
            <a:r>
              <a:rPr lang="en-US" sz="2400" b="1" dirty="0"/>
              <a:t>Raise your hand if you'd like to share something you and your partner discussed.</a:t>
            </a:r>
            <a:endParaRPr lang="en-US" sz="2400" dirty="0"/>
          </a:p>
          <a:p>
            <a:pPr>
              <a:buFont typeface="Arial" charset="0"/>
              <a:buChar char="•"/>
              <a:defRPr/>
            </a:pPr>
            <a:endParaRPr lang="en-US" dirty="0"/>
          </a:p>
        </p:txBody>
      </p:sp>
      <p:pic>
        <p:nvPicPr>
          <p:cNvPr id="7171" name="Picture 2">
            <a:extLst>
              <a:ext uri="{FF2B5EF4-FFF2-40B4-BE49-F238E27FC236}">
                <a16:creationId xmlns:a16="http://schemas.microsoft.com/office/drawing/2014/main" id="{89EF9D7B-AC58-F2A1-FCBE-2784941AAD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0" y="1495425"/>
            <a:ext cx="401161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D320B-9322-7871-6841-EFDA23263518}"/>
              </a:ext>
            </a:extLst>
          </p:cNvPr>
          <p:cNvSpPr>
            <a:spLocks noGrp="1"/>
          </p:cNvSpPr>
          <p:nvPr>
            <p:ph type="title"/>
          </p:nvPr>
        </p:nvSpPr>
        <p:spPr>
          <a:xfrm>
            <a:off x="1689100" y="98425"/>
            <a:ext cx="6596063" cy="492125"/>
          </a:xfrm>
        </p:spPr>
        <p:txBody>
          <a:bodyPr/>
          <a:lstStyle/>
          <a:p>
            <a:r>
              <a:rPr lang="en-US" altLang="en-US">
                <a:effectLst>
                  <a:outerShdw blurRad="38100" dist="38100" dir="2700000" algn="tl">
                    <a:srgbClr val="C0C0C0"/>
                  </a:outerShdw>
                </a:effectLst>
                <a:ea typeface="ＭＳ Ｐゴシック" panose="020B0600070205080204" pitchFamily="34" charset="-128"/>
              </a:rPr>
              <a:t>Reflection and Absorption Animation</a:t>
            </a:r>
          </a:p>
        </p:txBody>
      </p:sp>
      <p:pic>
        <p:nvPicPr>
          <p:cNvPr id="8194" name="Picture 2">
            <a:hlinkClick r:id="rId3"/>
            <a:extLst>
              <a:ext uri="{FF2B5EF4-FFF2-40B4-BE49-F238E27FC236}">
                <a16:creationId xmlns:a16="http://schemas.microsoft.com/office/drawing/2014/main" id="{8D3FED9A-8C85-E121-26E5-4892808B202E}"/>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503363" y="715963"/>
            <a:ext cx="6369050" cy="5222875"/>
          </a:xfrm>
        </p:spPr>
      </p:pic>
      <p:sp>
        <p:nvSpPr>
          <p:cNvPr id="8195" name="TextBox 4">
            <a:extLst>
              <a:ext uri="{FF2B5EF4-FFF2-40B4-BE49-F238E27FC236}">
                <a16:creationId xmlns:a16="http://schemas.microsoft.com/office/drawing/2014/main" id="{9CC5E80E-D874-6FD5-60A3-26D7E1C1B0F8}"/>
              </a:ext>
            </a:extLst>
          </p:cNvPr>
          <p:cNvSpPr txBox="1">
            <a:spLocks noChangeArrowheads="1"/>
          </p:cNvSpPr>
          <p:nvPr/>
        </p:nvSpPr>
        <p:spPr bwMode="auto">
          <a:xfrm>
            <a:off x="4510088" y="5816600"/>
            <a:ext cx="46339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000"/>
              <a:t>Source: NASA/Goddard Space Flight Center Conceptual Image Lab</a:t>
            </a:r>
          </a:p>
        </p:txBody>
      </p:sp>
      <p:sp>
        <p:nvSpPr>
          <p:cNvPr id="8196" name="Rectangle 2">
            <a:extLst>
              <a:ext uri="{FF2B5EF4-FFF2-40B4-BE49-F238E27FC236}">
                <a16:creationId xmlns:a16="http://schemas.microsoft.com/office/drawing/2014/main" id="{6B13F119-EA83-61E2-480B-C5FC92FA20B7}"/>
              </a:ext>
            </a:extLst>
          </p:cNvPr>
          <p:cNvSpPr>
            <a:spLocks noChangeArrowheads="1"/>
          </p:cNvSpPr>
          <p:nvPr/>
        </p:nvSpPr>
        <p:spPr bwMode="auto">
          <a:xfrm>
            <a:off x="765175" y="6142038"/>
            <a:ext cx="79009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a:t>For more information or other formats of this animation, go to: </a:t>
            </a:r>
            <a:r>
              <a:rPr lang="en-US" altLang="en-US" sz="1400">
                <a:hlinkClick r:id="rId5"/>
              </a:rPr>
              <a:t>http://svs.gsfc.nasa.gov/goto?20094</a:t>
            </a:r>
            <a:r>
              <a:rPr lang="en-US" altLang="en-US" sz="1400"/>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81254-23FE-5FCB-22E2-7FDF2EFAE357}"/>
              </a:ext>
            </a:extLst>
          </p:cNvPr>
          <p:cNvSpPr>
            <a:spLocks noGrp="1"/>
          </p:cNvSpPr>
          <p:nvPr>
            <p:ph type="title"/>
          </p:nvPr>
        </p:nvSpPr>
        <p:spPr/>
        <p:txBody>
          <a:bodyPr/>
          <a:lstStyle/>
          <a:p>
            <a:r>
              <a:rPr lang="en-US" altLang="en-US">
                <a:effectLst>
                  <a:outerShdw blurRad="38100" dist="38100" dir="2700000" algn="tl">
                    <a:srgbClr val="C0C0C0"/>
                  </a:outerShdw>
                </a:effectLst>
                <a:ea typeface="ＭＳ Ｐゴシック" panose="020B0600070205080204" pitchFamily="34" charset="-128"/>
              </a:rPr>
              <a:t>Other vocabulary</a:t>
            </a:r>
          </a:p>
        </p:txBody>
      </p:sp>
      <p:sp>
        <p:nvSpPr>
          <p:cNvPr id="3" name="Content Placeholder 2">
            <a:extLst>
              <a:ext uri="{FF2B5EF4-FFF2-40B4-BE49-F238E27FC236}">
                <a16:creationId xmlns:a16="http://schemas.microsoft.com/office/drawing/2014/main" id="{D744D23B-5A39-DE30-3CA7-5F12039F5BB6}"/>
              </a:ext>
            </a:extLst>
          </p:cNvPr>
          <p:cNvSpPr>
            <a:spLocks noGrp="1"/>
          </p:cNvSpPr>
          <p:nvPr>
            <p:ph idx="1"/>
          </p:nvPr>
        </p:nvSpPr>
        <p:spPr/>
        <p:txBody>
          <a:bodyPr/>
          <a:lstStyle/>
          <a:p>
            <a:pPr>
              <a:buFont typeface="Arial" panose="020B0604020202020204" pitchFamily="34" charset="0"/>
              <a:buNone/>
            </a:pPr>
            <a:r>
              <a:rPr lang="en-US" altLang="en-US" sz="3600" b="1">
                <a:solidFill>
                  <a:srgbClr val="403152"/>
                </a:solidFill>
                <a:ea typeface="ＭＳ Ｐゴシック" panose="020B0600070205080204" pitchFamily="34" charset="-128"/>
              </a:rPr>
              <a:t>albedo</a:t>
            </a:r>
            <a:r>
              <a:rPr lang="en-US" altLang="en-US" sz="3600" b="1">
                <a:ea typeface="ＭＳ Ｐゴシック" panose="020B0600070205080204" pitchFamily="34" charset="-128"/>
              </a:rPr>
              <a:t> – how much of the light energy hitting a surface is reflected</a:t>
            </a:r>
          </a:p>
          <a:p>
            <a:pPr>
              <a:buFont typeface="Arial" panose="020B0604020202020204" pitchFamily="34" charset="0"/>
              <a:buNone/>
            </a:pPr>
            <a:r>
              <a:rPr lang="en-US" altLang="en-US" sz="3600" b="1">
                <a:solidFill>
                  <a:srgbClr val="403152"/>
                </a:solidFill>
                <a:ea typeface="ＭＳ Ｐゴシック" panose="020B0600070205080204" pitchFamily="34" charset="-128"/>
              </a:rPr>
              <a:t>convection</a:t>
            </a:r>
            <a:r>
              <a:rPr lang="en-US" altLang="en-US" sz="3600" b="1">
                <a:ea typeface="ＭＳ Ｐゴシック" panose="020B0600070205080204" pitchFamily="34" charset="-128"/>
              </a:rPr>
              <a:t> – a fluid (like air or water) circulating</a:t>
            </a:r>
          </a:p>
          <a:p>
            <a:pPr>
              <a:buFont typeface="Arial" panose="020B0604020202020204" pitchFamily="34" charset="0"/>
              <a:buNone/>
            </a:pPr>
            <a:r>
              <a:rPr lang="en-US" altLang="en-US" sz="3600" b="1">
                <a:solidFill>
                  <a:srgbClr val="403152"/>
                </a:solidFill>
                <a:ea typeface="ＭＳ Ｐゴシック" panose="020B0600070205080204" pitchFamily="34" charset="-128"/>
              </a:rPr>
              <a:t>conduction</a:t>
            </a:r>
            <a:r>
              <a:rPr lang="en-US" altLang="en-US" sz="3600" b="1">
                <a:ea typeface="ＭＳ Ｐゴシック" panose="020B0600070205080204" pitchFamily="34" charset="-128"/>
              </a:rPr>
              <a:t> – heat transferred when materials touch</a:t>
            </a:r>
          </a:p>
          <a:p>
            <a:pPr>
              <a:buFont typeface="Arial" panose="020B0604020202020204" pitchFamily="34" charset="0"/>
              <a:buNone/>
            </a:pPr>
            <a:r>
              <a:rPr lang="en-US" altLang="en-US" sz="3600" b="1">
                <a:solidFill>
                  <a:srgbClr val="403152"/>
                </a:solidFill>
                <a:ea typeface="ＭＳ Ｐゴシック" panose="020B0600070205080204" pitchFamily="34" charset="-128"/>
              </a:rPr>
              <a:t>infrared</a:t>
            </a:r>
            <a:r>
              <a:rPr lang="en-US" altLang="en-US" sz="3600" b="1">
                <a:ea typeface="ＭＳ Ｐゴシック" panose="020B0600070205080204" pitchFamily="34" charset="-128"/>
              </a:rPr>
              <a:t> – a part of the electromagnetic spectrum we feel as heat</a:t>
            </a:r>
            <a:endParaRPr lang="en-US" altLang="en-US" sz="3600">
              <a:ea typeface="ＭＳ Ｐゴシック" panose="020B0600070205080204" pitchFamily="34" charset="-128"/>
            </a:endParaRPr>
          </a:p>
          <a:p>
            <a:endParaRPr lang="en-US" altLang="en-US">
              <a:ea typeface="ＭＳ Ｐゴシック" panose="020B0600070205080204" pitchFamily="34"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9F96B-05C8-CC16-6DA3-6326E6437555}"/>
              </a:ext>
            </a:extLst>
          </p:cNvPr>
          <p:cNvSpPr>
            <a:spLocks noGrp="1"/>
          </p:cNvSpPr>
          <p:nvPr>
            <p:ph type="title"/>
          </p:nvPr>
        </p:nvSpPr>
        <p:spPr/>
        <p:txBody>
          <a:bodyPr/>
          <a:lstStyle/>
          <a:p>
            <a:r>
              <a:rPr lang="en-US" altLang="en-US">
                <a:effectLst>
                  <a:outerShdw blurRad="38100" dist="38100" dir="2700000" algn="tl">
                    <a:srgbClr val="C0C0C0"/>
                  </a:outerShdw>
                </a:effectLst>
                <a:ea typeface="ＭＳ Ｐゴシック" panose="020B0600070205080204" pitchFamily="34" charset="-128"/>
              </a:rPr>
              <a:t>Heating Earth’s Surfaces Labs</a:t>
            </a:r>
          </a:p>
        </p:txBody>
      </p:sp>
      <p:sp>
        <p:nvSpPr>
          <p:cNvPr id="3" name="Content Placeholder 2">
            <a:extLst>
              <a:ext uri="{FF2B5EF4-FFF2-40B4-BE49-F238E27FC236}">
                <a16:creationId xmlns:a16="http://schemas.microsoft.com/office/drawing/2014/main" id="{A69A2A18-FD2C-8BB0-D00C-291F1F8F4F06}"/>
              </a:ext>
            </a:extLst>
          </p:cNvPr>
          <p:cNvSpPr>
            <a:spLocks noGrp="1"/>
          </p:cNvSpPr>
          <p:nvPr>
            <p:ph idx="1"/>
          </p:nvPr>
        </p:nvSpPr>
        <p:spPr>
          <a:xfrm>
            <a:off x="619125" y="850900"/>
            <a:ext cx="8229600" cy="5622925"/>
          </a:xfrm>
        </p:spPr>
        <p:txBody>
          <a:bodyPr/>
          <a:lstStyle/>
          <a:p>
            <a:pPr>
              <a:buFont typeface="Arial" charset="0"/>
              <a:buNone/>
              <a:defRPr/>
            </a:pPr>
            <a:r>
              <a:rPr lang="en-US" sz="2400" b="1" dirty="0">
                <a:solidFill>
                  <a:schemeClr val="accent4">
                    <a:lumMod val="50000"/>
                  </a:schemeClr>
                </a:solidFill>
              </a:rPr>
              <a:t>Big Question: How does the Earth "spend" its energy allowance from the Sun?</a:t>
            </a:r>
            <a:endParaRPr lang="en-US" sz="2400" dirty="0">
              <a:solidFill>
                <a:schemeClr val="accent4">
                  <a:lumMod val="50000"/>
                </a:schemeClr>
              </a:solidFill>
            </a:endParaRPr>
          </a:p>
          <a:p>
            <a:pPr>
              <a:buFont typeface="Arial" charset="0"/>
              <a:buNone/>
              <a:defRPr/>
            </a:pPr>
            <a:endParaRPr lang="en-US" sz="2400" b="1" dirty="0"/>
          </a:p>
          <a:p>
            <a:pPr>
              <a:buFont typeface="Arial" charset="0"/>
              <a:buNone/>
              <a:defRPr/>
            </a:pPr>
            <a:r>
              <a:rPr lang="en-US" sz="2400" b="1" dirty="0"/>
              <a:t>You will be divided into six groups, each with five people.</a:t>
            </a:r>
            <a:endParaRPr lang="en-US" sz="2400" dirty="0"/>
          </a:p>
          <a:p>
            <a:pPr>
              <a:buFont typeface="Arial" charset="0"/>
              <a:buNone/>
              <a:defRPr/>
            </a:pPr>
            <a:endParaRPr lang="en-US" sz="2400" b="1" dirty="0"/>
          </a:p>
          <a:p>
            <a:pPr>
              <a:buFont typeface="Arial" charset="0"/>
              <a:buNone/>
              <a:defRPr/>
            </a:pPr>
            <a:r>
              <a:rPr lang="en-US" sz="2400" b="1" dirty="0"/>
              <a:t>Roles:</a:t>
            </a:r>
            <a:endParaRPr lang="en-US" sz="2400" dirty="0"/>
          </a:p>
          <a:p>
            <a:pPr>
              <a:buFont typeface="Arial" charset="0"/>
              <a:buChar char="•"/>
              <a:defRPr/>
            </a:pPr>
            <a:r>
              <a:rPr lang="en-US" sz="2400" b="1" dirty="0"/>
              <a:t>Task Manager - reads the procedures, makes sure the group is following directions and being SAFE</a:t>
            </a:r>
            <a:endParaRPr lang="en-US" sz="2400" dirty="0"/>
          </a:p>
          <a:p>
            <a:pPr>
              <a:buFont typeface="Arial" charset="0"/>
              <a:buChar char="•"/>
              <a:defRPr/>
            </a:pPr>
            <a:r>
              <a:rPr lang="en-US" sz="2400" b="1" dirty="0"/>
              <a:t>Timekeeper - starts and stops stopwatch</a:t>
            </a:r>
            <a:endParaRPr lang="en-US" sz="2400" dirty="0"/>
          </a:p>
          <a:p>
            <a:pPr>
              <a:buFont typeface="Arial" charset="0"/>
              <a:buChar char="•"/>
              <a:defRPr/>
            </a:pPr>
            <a:r>
              <a:rPr lang="en-US" sz="2400" b="1" dirty="0"/>
              <a:t>Data Reader 1 - calls out one set of data</a:t>
            </a:r>
            <a:endParaRPr lang="en-US" sz="2400" dirty="0"/>
          </a:p>
          <a:p>
            <a:pPr>
              <a:buFont typeface="Arial" charset="0"/>
              <a:buChar char="•"/>
              <a:defRPr/>
            </a:pPr>
            <a:r>
              <a:rPr lang="en-US" sz="2400" b="1" dirty="0"/>
              <a:t>Data Reader 2 - calls out the other set of data</a:t>
            </a:r>
            <a:endParaRPr lang="en-US" sz="2400" dirty="0"/>
          </a:p>
          <a:p>
            <a:pPr>
              <a:buFont typeface="Arial" charset="0"/>
              <a:buChar char="•"/>
              <a:defRPr/>
            </a:pPr>
            <a:r>
              <a:rPr lang="en-US" sz="2400" b="1" dirty="0"/>
              <a:t>Recorder - writes down what the data readers call out (although everyone needs to write the data eventually)</a:t>
            </a:r>
            <a:endParaRPr lang="en-US" sz="2400" dirty="0"/>
          </a:p>
          <a:p>
            <a:pPr>
              <a:buFont typeface="Arial" charset="0"/>
              <a:buChar char="•"/>
              <a:defRPr/>
            </a:pPr>
            <a:endParaRPr lang="en-US"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822F8-7F46-E37E-DFA5-E0ED314C9BA0}"/>
              </a:ext>
            </a:extLst>
          </p:cNvPr>
          <p:cNvSpPr>
            <a:spLocks noGrp="1"/>
          </p:cNvSpPr>
          <p:nvPr>
            <p:ph type="title"/>
          </p:nvPr>
        </p:nvSpPr>
        <p:spPr/>
        <p:txBody>
          <a:bodyPr/>
          <a:lstStyle/>
          <a:p>
            <a:r>
              <a:rPr lang="en-US" altLang="en-US">
                <a:effectLst>
                  <a:outerShdw blurRad="38100" dist="38100" dir="2700000" algn="tl">
                    <a:srgbClr val="C0C0C0"/>
                  </a:outerShdw>
                </a:effectLst>
                <a:ea typeface="ＭＳ Ｐゴシック" panose="020B0600070205080204" pitchFamily="34" charset="-128"/>
              </a:rPr>
              <a:t>Heating Earth’s Surfaces Labs</a:t>
            </a:r>
          </a:p>
        </p:txBody>
      </p:sp>
      <p:sp>
        <p:nvSpPr>
          <p:cNvPr id="11266" name="Content Placeholder 2">
            <a:extLst>
              <a:ext uri="{FF2B5EF4-FFF2-40B4-BE49-F238E27FC236}">
                <a16:creationId xmlns:a16="http://schemas.microsoft.com/office/drawing/2014/main" id="{EDE403E5-2271-74D6-02D0-44229223A9B4}"/>
              </a:ext>
            </a:extLst>
          </p:cNvPr>
          <p:cNvSpPr>
            <a:spLocks noGrp="1"/>
          </p:cNvSpPr>
          <p:nvPr>
            <p:ph idx="1"/>
          </p:nvPr>
        </p:nvSpPr>
        <p:spPr/>
        <p:txBody>
          <a:bodyPr/>
          <a:lstStyle/>
          <a:p>
            <a:pPr>
              <a:buFont typeface="Arial" panose="020B0604020202020204" pitchFamily="34" charset="0"/>
              <a:buNone/>
            </a:pPr>
            <a:r>
              <a:rPr lang="en-US" altLang="en-US" sz="3200" b="1">
                <a:ea typeface="ＭＳ Ｐゴシック" panose="020B0600070205080204" pitchFamily="34" charset="-128"/>
              </a:rPr>
              <a:t>Expectations:</a:t>
            </a:r>
            <a:endParaRPr lang="en-US" altLang="en-US" sz="3200">
              <a:ea typeface="ＭＳ Ｐゴシック" panose="020B0600070205080204" pitchFamily="34" charset="-128"/>
            </a:endParaRPr>
          </a:p>
          <a:p>
            <a:r>
              <a:rPr lang="en-US" altLang="en-US" sz="3200" b="1">
                <a:ea typeface="ＭＳ Ｐゴシック" panose="020B0600070205080204" pitchFamily="34" charset="-128"/>
              </a:rPr>
              <a:t>Make a hypothesis before beginning.</a:t>
            </a:r>
          </a:p>
          <a:p>
            <a:r>
              <a:rPr lang="en-US" altLang="en-US" sz="3200" b="1">
                <a:ea typeface="ＭＳ Ｐゴシック" panose="020B0600070205080204" pitchFamily="34" charset="-128"/>
              </a:rPr>
              <a:t>Stay with your group and do your assigned task.</a:t>
            </a:r>
          </a:p>
          <a:p>
            <a:r>
              <a:rPr lang="en-US" altLang="en-US" sz="3200" b="1">
                <a:ea typeface="ＭＳ Ｐゴシック" panose="020B0600070205080204" pitchFamily="34" charset="-128"/>
              </a:rPr>
              <a:t>Use the equipment appropriately and safely - be especially careful of the heat lamp and shade, as they can get </a:t>
            </a:r>
            <a:r>
              <a:rPr lang="en-US" altLang="en-US" sz="3200" b="1">
                <a:solidFill>
                  <a:srgbClr val="FF0000"/>
                </a:solidFill>
                <a:ea typeface="ＭＳ Ｐゴシック" panose="020B0600070205080204" pitchFamily="34" charset="-128"/>
              </a:rPr>
              <a:t>HOT</a:t>
            </a:r>
            <a:r>
              <a:rPr lang="en-US" altLang="en-US" sz="3200" b="1">
                <a:ea typeface="ＭＳ Ｐゴシック" panose="020B0600070205080204" pitchFamily="34" charset="-128"/>
              </a:rPr>
              <a:t>.</a:t>
            </a:r>
          </a:p>
          <a:p>
            <a:r>
              <a:rPr lang="en-US" altLang="en-US" sz="3200" b="1">
                <a:ea typeface="ＭＳ Ｐゴシック" panose="020B0600070205080204" pitchFamily="34" charset="-128"/>
              </a:rPr>
              <a:t>Be prepared to describe your experiment and results to the class at the end.</a:t>
            </a:r>
            <a:endParaRPr lang="en-US" altLang="en-US" sz="3200">
              <a:ea typeface="ＭＳ Ｐゴシック" panose="020B0600070205080204" pitchFamily="34" charset="-128"/>
            </a:endParaRPr>
          </a:p>
          <a:p>
            <a:pPr>
              <a:buFont typeface="Arial" panose="020B0604020202020204" pitchFamily="34" charset="0"/>
              <a:buNone/>
            </a:pPr>
            <a:endParaRPr lang="en-US" altLang="en-US">
              <a:ea typeface="ＭＳ Ｐゴシック" panose="020B0600070205080204" pitchFamily="34" charset="-12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D5465-F921-4C7C-73BA-E4B3B518B1B4}"/>
              </a:ext>
            </a:extLst>
          </p:cNvPr>
          <p:cNvSpPr>
            <a:spLocks noGrp="1"/>
          </p:cNvSpPr>
          <p:nvPr>
            <p:ph type="title"/>
          </p:nvPr>
        </p:nvSpPr>
        <p:spPr/>
        <p:txBody>
          <a:bodyPr/>
          <a:lstStyle/>
          <a:p>
            <a:r>
              <a:rPr lang="en-US" altLang="en-US">
                <a:effectLst>
                  <a:outerShdw blurRad="38100" dist="38100" dir="2700000" algn="tl">
                    <a:srgbClr val="C0C0C0"/>
                  </a:outerShdw>
                </a:effectLst>
                <a:ea typeface="ＭＳ Ｐゴシック" panose="020B0600070205080204" pitchFamily="34" charset="-128"/>
              </a:rPr>
              <a:t>Heating Earth’s Surfaces Labs</a:t>
            </a:r>
          </a:p>
        </p:txBody>
      </p:sp>
      <p:sp>
        <p:nvSpPr>
          <p:cNvPr id="12290" name="Content Placeholder 2">
            <a:extLst>
              <a:ext uri="{FF2B5EF4-FFF2-40B4-BE49-F238E27FC236}">
                <a16:creationId xmlns:a16="http://schemas.microsoft.com/office/drawing/2014/main" id="{B095A125-A6BB-3269-8DF4-91CF8A89BECD}"/>
              </a:ext>
            </a:extLst>
          </p:cNvPr>
          <p:cNvSpPr>
            <a:spLocks noGrp="1"/>
          </p:cNvSpPr>
          <p:nvPr>
            <p:ph idx="1"/>
          </p:nvPr>
        </p:nvSpPr>
        <p:spPr/>
        <p:txBody>
          <a:bodyPr/>
          <a:lstStyle/>
          <a:p>
            <a:pPr>
              <a:buFont typeface="Arial" panose="020B0604020202020204" pitchFamily="34" charset="0"/>
              <a:buNone/>
            </a:pPr>
            <a:r>
              <a:rPr lang="en-US" altLang="en-US" sz="3200" b="1">
                <a:ea typeface="ＭＳ Ｐゴシック" panose="020B0600070205080204" pitchFamily="34" charset="-128"/>
              </a:rPr>
              <a:t>Other reminders:</a:t>
            </a:r>
            <a:endParaRPr lang="en-US" altLang="en-US" sz="3200">
              <a:ea typeface="ＭＳ Ｐゴシック" panose="020B0600070205080204" pitchFamily="34" charset="-128"/>
            </a:endParaRPr>
          </a:p>
          <a:p>
            <a:r>
              <a:rPr lang="en-US" altLang="en-US" sz="3200" b="1">
                <a:ea typeface="ＭＳ Ｐゴシック" panose="020B0600070205080204" pitchFamily="34" charset="-128"/>
              </a:rPr>
              <a:t>If your thermometer has both Fahrenheit and Celsius, make sure you are recording Celsius.</a:t>
            </a:r>
          </a:p>
          <a:p>
            <a:r>
              <a:rPr lang="en-US" altLang="en-US" sz="3200" b="1">
                <a:ea typeface="ＭＳ Ｐゴシック" panose="020B0600070205080204" pitchFamily="34" charset="-128"/>
              </a:rPr>
              <a:t>Don't stop the stopwatch between data readings - just have the readers call out the numbers, but keep the time going.</a:t>
            </a:r>
          </a:p>
          <a:p>
            <a:r>
              <a:rPr lang="en-US" altLang="en-US" sz="3200" b="1">
                <a:ea typeface="ＭＳ Ｐゴシック" panose="020B0600070205080204" pitchFamily="34" charset="-128"/>
              </a:rPr>
              <a:t>Make sure you move the lamp away when you turn it off for "nighttime" - but be careful it may be </a:t>
            </a:r>
            <a:r>
              <a:rPr lang="en-US" altLang="en-US" sz="3200" b="1">
                <a:solidFill>
                  <a:srgbClr val="FF0000"/>
                </a:solidFill>
                <a:ea typeface="ＭＳ Ｐゴシック" panose="020B0600070205080204" pitchFamily="34" charset="-128"/>
              </a:rPr>
              <a:t>HOT</a:t>
            </a:r>
            <a:r>
              <a:rPr lang="en-US" altLang="en-US" sz="3200" b="1">
                <a:ea typeface="ＭＳ Ｐゴシック" panose="020B0600070205080204" pitchFamily="34" charset="-128"/>
              </a:rPr>
              <a:t>.</a:t>
            </a:r>
            <a:endParaRPr lang="en-US" altLang="en-US" sz="3200">
              <a:ea typeface="ＭＳ Ｐゴシック" panose="020B0600070205080204" pitchFamily="34" charset="-128"/>
            </a:endParaRPr>
          </a:p>
        </p:txBody>
      </p:sp>
    </p:spTree>
  </p:cSld>
  <p:clrMapOvr>
    <a:masterClrMapping/>
  </p:clrMapOvr>
</p:sld>
</file>

<file path=ppt/theme/theme1.xml><?xml version="1.0" encoding="utf-8"?>
<a:theme xmlns:a="http://schemas.openxmlformats.org/drawingml/2006/main" name="K-2 GPM 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K-2 GPM final.potx</Template>
  <TotalTime>5400</TotalTime>
  <Words>4845</Words>
  <Application>Microsoft Macintosh PowerPoint</Application>
  <PresentationFormat>Letter Paper (8.5x11 in)</PresentationFormat>
  <Paragraphs>258</Paragraphs>
  <Slides>32</Slides>
  <Notes>32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32</vt:i4>
      </vt:variant>
    </vt:vector>
  </HeadingPairs>
  <TitlesOfParts>
    <vt:vector size="38" baseType="lpstr">
      <vt:lpstr>Arial</vt:lpstr>
      <vt:lpstr>ＭＳ Ｐゴシック</vt:lpstr>
      <vt:lpstr>Calibri</vt:lpstr>
      <vt:lpstr>Wingdings</vt:lpstr>
      <vt:lpstr>K-2 GPM final</vt:lpstr>
      <vt:lpstr>1_Office Theme</vt:lpstr>
      <vt:lpstr> Global Energy Budget Lesson</vt:lpstr>
      <vt:lpstr>Guiding Questions</vt:lpstr>
      <vt:lpstr>Engage</vt:lpstr>
      <vt:lpstr>Think-Pair-Share</vt:lpstr>
      <vt:lpstr>Reflection and Absorption Animation</vt:lpstr>
      <vt:lpstr>Other vocabulary</vt:lpstr>
      <vt:lpstr>Heating Earth’s Surfaces Labs</vt:lpstr>
      <vt:lpstr>Heating Earth’s Surfaces Labs</vt:lpstr>
      <vt:lpstr>Heating Earth’s Surfaces Labs</vt:lpstr>
      <vt:lpstr>Heating Earth’s Surfaces Labs</vt:lpstr>
      <vt:lpstr>What is a budget?</vt:lpstr>
      <vt:lpstr>NASA Video</vt:lpstr>
      <vt:lpstr>Video Notes</vt:lpstr>
      <vt:lpstr>The Greenhouse Effect</vt:lpstr>
      <vt:lpstr>Acting out the Global Energy Budget</vt:lpstr>
      <vt:lpstr>Global Energy Budget</vt:lpstr>
      <vt:lpstr>Incoming Radiation – January versus June</vt:lpstr>
      <vt:lpstr>Earth’s Land Cover</vt:lpstr>
      <vt:lpstr>Reflected Radiation - January</vt:lpstr>
      <vt:lpstr>Reflected Radiation - June</vt:lpstr>
      <vt:lpstr>Summarizer</vt:lpstr>
      <vt:lpstr>PowerPoint Presentation</vt:lpstr>
      <vt:lpstr>Aqua CERES: Tracking Earth’s Heat Balance</vt:lpstr>
      <vt:lpstr>Average Clear-Sky Outgoing Radiation</vt:lpstr>
      <vt:lpstr>Average Clear-Sky Albedo Animation</vt:lpstr>
      <vt:lpstr>Seasonal Changes in Earth’s Surface Albedo</vt:lpstr>
      <vt:lpstr>PowerPoint Presentation</vt:lpstr>
      <vt:lpstr>Word Splash</vt:lpstr>
      <vt:lpstr>Word Splash</vt:lpstr>
      <vt:lpstr>Word Splash</vt:lpstr>
      <vt:lpstr>Global Energy Budget</vt:lpstr>
      <vt:lpstr>Global Energy Budget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Energy Budget Lesson</dc:title>
  <dc:creator>Kristen Weaver</dc:creator>
  <cp:lastModifiedBy>Janney, Dorian W. (GSFC-612.0)[ADNET Affiliate]</cp:lastModifiedBy>
  <cp:revision>255</cp:revision>
  <dcterms:created xsi:type="dcterms:W3CDTF">2013-03-06T20:29:14Z</dcterms:created>
  <dcterms:modified xsi:type="dcterms:W3CDTF">2023-11-02T17:52:55Z</dcterms:modified>
</cp:coreProperties>
</file>