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7" r:id="rId3"/>
    <p:sldId id="260" r:id="rId4"/>
    <p:sldId id="266" r:id="rId5"/>
    <p:sldId id="259" r:id="rId6"/>
    <p:sldId id="262" r:id="rId7"/>
    <p:sldId id="264"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98D"/>
    <a:srgbClr val="279B8E"/>
    <a:srgbClr val="1C7F8E"/>
    <a:srgbClr val="E9F4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77321" autoAdjust="0"/>
  </p:normalViewPr>
  <p:slideViewPr>
    <p:cSldViewPr snapToGrid="0">
      <p:cViewPr varScale="1">
        <p:scale>
          <a:sx n="53" d="100"/>
          <a:sy n="53" d="100"/>
        </p:scale>
        <p:origin x="13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737B6-01FC-4DA4-8A23-E325F48D48E3}" type="datetimeFigureOut">
              <a:rPr lang="en-US" smtClean="0"/>
              <a:t>11/3/2020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B1A57-793C-482B-A608-085F4D861995}" type="slidenum">
              <a:rPr lang="en-US" smtClean="0"/>
              <a:t>‹#›</a:t>
            </a:fld>
            <a:endParaRPr lang="en-US" dirty="0"/>
          </a:p>
        </p:txBody>
      </p:sp>
    </p:spTree>
    <p:extLst>
      <p:ext uri="{BB962C8B-B14F-4D97-AF65-F5344CB8AC3E}">
        <p14:creationId xmlns:p14="http://schemas.microsoft.com/office/powerpoint/2010/main" val="258951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afternoon. Thanks to NASA for the opportunity to be part of this workshop and for supplying such useful data so reliably and so freely. I’ll start with a description of Fathom Science, then describe what satellite data we use and how. </a:t>
            </a:r>
          </a:p>
          <a:p>
            <a:endParaRPr lang="en-US" dirty="0"/>
          </a:p>
        </p:txBody>
      </p:sp>
      <p:sp>
        <p:nvSpPr>
          <p:cNvPr id="4" name="Slide Number Placeholder 3"/>
          <p:cNvSpPr>
            <a:spLocks noGrp="1"/>
          </p:cNvSpPr>
          <p:nvPr>
            <p:ph type="sldNum" sz="quarter" idx="5"/>
          </p:nvPr>
        </p:nvSpPr>
        <p:spPr/>
        <p:txBody>
          <a:bodyPr/>
          <a:lstStyle/>
          <a:p>
            <a:fld id="{6E6B1A57-793C-482B-A608-085F4D861995}" type="slidenum">
              <a:rPr lang="en-US" smtClean="0"/>
              <a:t>1</a:t>
            </a:fld>
            <a:endParaRPr lang="en-US" dirty="0"/>
          </a:p>
        </p:txBody>
      </p:sp>
    </p:spTree>
    <p:extLst>
      <p:ext uri="{BB962C8B-B14F-4D97-AF65-F5344CB8AC3E}">
        <p14:creationId xmlns:p14="http://schemas.microsoft.com/office/powerpoint/2010/main" val="56706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022" indent="0">
              <a:lnSpc>
                <a:spcPct val="90000"/>
              </a:lnSpc>
              <a:spcAft>
                <a:spcPts val="1200"/>
              </a:spcAft>
              <a:buSzPts val="2220"/>
              <a:buFont typeface="Wingdings" panose="05000000000000000000" pitchFamily="2" charset="2"/>
              <a:buNone/>
            </a:pPr>
            <a:r>
              <a:rPr lang="en-US" dirty="0"/>
              <a:t>Fathom’s founder is Dr. Roy He, who will join the panel discussion at the end of this session. I’m Jennifer Warrillow, VP of Operations. Our team is rounded out by Drs. Joe Zambon and Mike Muglia, who specialize in metocean prediction, computer modeling, and ocean observation. Fathom provides </a:t>
            </a:r>
            <a:r>
              <a:rPr lang="en-US" sz="1200" dirty="0">
                <a:latin typeface="Lato"/>
                <a:ea typeface="Lato"/>
                <a:cs typeface="Lato"/>
                <a:sym typeface="Lato"/>
              </a:rPr>
              <a:t>high-resolution, high-fidelity Marine Environment Analytics, and by that we mean site-specific marine environment information such as SST, SSH, salinity, &amp; density in 4D (x, y, z, time), from the top of atmosphere to bottom of ocean. We’re part of the blue economy, </a:t>
            </a:r>
            <a:r>
              <a:rPr lang="en-US" b="0" i="0" dirty="0">
                <a:solidFill>
                  <a:srgbClr val="333333"/>
                </a:solidFill>
                <a:effectLst/>
                <a:latin typeface="Roboto"/>
              </a:rPr>
              <a:t>refers to economic activities that are based in and which are actively good for the ocean</a:t>
            </a:r>
            <a:r>
              <a:rPr lang="en-US" sz="1200" dirty="0">
                <a:latin typeface="Lato"/>
                <a:ea typeface="Lato"/>
                <a:cs typeface="Lato"/>
                <a:sym typeface="Lato"/>
              </a:rPr>
              <a:t>. Our products deliver information in whatever form our clients need, including maps, data, analyses, forecasts, and hindcasts. Our strength is our expertise in metocean science – which is the union of meteorology and oceanography - </a:t>
            </a:r>
            <a:r>
              <a:rPr lang="en-US" sz="1200" i="1" dirty="0">
                <a:latin typeface="Lato"/>
                <a:ea typeface="Lato"/>
                <a:cs typeface="Lato"/>
                <a:sym typeface="Lato"/>
              </a:rPr>
              <a:t>metocean</a:t>
            </a:r>
            <a:r>
              <a:rPr lang="en-US" sz="1200" dirty="0">
                <a:latin typeface="Lato"/>
                <a:ea typeface="Lato"/>
                <a:cs typeface="Lato"/>
                <a:sym typeface="Lato"/>
              </a:rPr>
              <a:t>. We develop, update, and run our numerical models in-house. Our research has been funded by over $12M in federal &amp; state investment, and our scientists have over 100 publications. Fathom is a spinoff company from North Carolina State University. </a:t>
            </a:r>
            <a:endParaRPr lang="en-US" dirty="0"/>
          </a:p>
        </p:txBody>
      </p:sp>
      <p:sp>
        <p:nvSpPr>
          <p:cNvPr id="4" name="Slide Number Placeholder 3"/>
          <p:cNvSpPr>
            <a:spLocks noGrp="1"/>
          </p:cNvSpPr>
          <p:nvPr>
            <p:ph type="sldNum" sz="quarter" idx="5"/>
          </p:nvPr>
        </p:nvSpPr>
        <p:spPr/>
        <p:txBody>
          <a:bodyPr/>
          <a:lstStyle/>
          <a:p>
            <a:fld id="{6E6B1A57-793C-482B-A608-085F4D861995}" type="slidenum">
              <a:rPr lang="en-US" smtClean="0"/>
              <a:t>2</a:t>
            </a:fld>
            <a:endParaRPr lang="en-US" dirty="0"/>
          </a:p>
        </p:txBody>
      </p:sp>
    </p:spTree>
    <p:extLst>
      <p:ext uri="{BB962C8B-B14F-4D97-AF65-F5344CB8AC3E}">
        <p14:creationId xmlns:p14="http://schemas.microsoft.com/office/powerpoint/2010/main" val="2554210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a:ea typeface="Lato"/>
                <a:cs typeface="Lato"/>
                <a:sym typeface="Lato"/>
              </a:rPr>
              <a:t>Fathom’s Proprietary system ingests real-time observations, including satellite data, into our coupled marine environment model. Specifically, we couple ocean, atmosphere, and wave model components so that as the models run, they pass information to each other. This is critical for accurate understanding of the marine environment. A hurricane is as much an ocean event as it is an atmospheric event. Cloud computing helps us stay agile in scaling up and down to meet computation demands. The result is our metocean information served in the format clients need. </a:t>
            </a:r>
          </a:p>
        </p:txBody>
      </p:sp>
      <p:sp>
        <p:nvSpPr>
          <p:cNvPr id="4" name="Slide Number Placeholder 3"/>
          <p:cNvSpPr>
            <a:spLocks noGrp="1"/>
          </p:cNvSpPr>
          <p:nvPr>
            <p:ph type="sldNum" sz="quarter" idx="5"/>
          </p:nvPr>
        </p:nvSpPr>
        <p:spPr/>
        <p:txBody>
          <a:bodyPr/>
          <a:lstStyle/>
          <a:p>
            <a:fld id="{6E6B1A57-793C-482B-A608-085F4D861995}" type="slidenum">
              <a:rPr lang="en-US" smtClean="0"/>
              <a:t>3</a:t>
            </a:fld>
            <a:endParaRPr lang="en-US" dirty="0"/>
          </a:p>
        </p:txBody>
      </p:sp>
    </p:spTree>
    <p:extLst>
      <p:ext uri="{BB962C8B-B14F-4D97-AF65-F5344CB8AC3E}">
        <p14:creationId xmlns:p14="http://schemas.microsoft.com/office/powerpoint/2010/main" val="378475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Fathom’s coupled ocean-atmosphere-wave modeling system is accurate and high resolution over the whole domain, with ultra-high resolution nesting possible for any specific subdomain. Ultra-hi res is more computationally expensive, so we don’t run it over the whole domain on an operational basis. The system includes river-ocean interfaces to capture coastal flooding events. The domain we focus on currently is the US east coastal ocean, G of Mx, and Caribbean, and have plans to expand to the global ocean. One of the features of this system is that it is extensible to different environments, regions, and configurations. On the right is a product sample: a surface map of the coastal ocean off NC, where color shading shows SST, black arrows are current vectors, and magenta lines are bathymetry. </a:t>
            </a:r>
          </a:p>
        </p:txBody>
      </p:sp>
      <p:sp>
        <p:nvSpPr>
          <p:cNvPr id="4" name="Slide Number Placeholder 3"/>
          <p:cNvSpPr>
            <a:spLocks noGrp="1"/>
          </p:cNvSpPr>
          <p:nvPr>
            <p:ph type="sldNum" sz="quarter" idx="5"/>
          </p:nvPr>
        </p:nvSpPr>
        <p:spPr/>
        <p:txBody>
          <a:bodyPr/>
          <a:lstStyle/>
          <a:p>
            <a:fld id="{6E6B1A57-793C-482B-A608-085F4D861995}" type="slidenum">
              <a:rPr lang="en-US" smtClean="0"/>
              <a:t>4</a:t>
            </a:fld>
            <a:endParaRPr lang="en-US" dirty="0"/>
          </a:p>
        </p:txBody>
      </p:sp>
    </p:spTree>
    <p:extLst>
      <p:ext uri="{BB962C8B-B14F-4D97-AF65-F5344CB8AC3E}">
        <p14:creationId xmlns:p14="http://schemas.microsoft.com/office/powerpoint/2010/main" val="231141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platform technology allows us to serve multiple sectors. We’re focusing on these sectors as present. In the ship routing sector, examples of clients include shipping companies, cruise lines, and the military. In the energy sector, we can serve offshore wind, oil, and gas companies, as well as marine hydrokinetic energy. In the Risk Assessment sector, insurance companies, businesses, and local govts can benefit from our marine environment analytics. For severe weather prediction, we can help govts, military, weather companies, and individuals be prepared. We serve commercial, recreational, and sport fishers currently. And in the tourism and water quality area, examples of clients include local govts, tourism boards, and resorts. </a:t>
            </a:r>
          </a:p>
        </p:txBody>
      </p:sp>
      <p:sp>
        <p:nvSpPr>
          <p:cNvPr id="4" name="Slide Number Placeholder 3"/>
          <p:cNvSpPr>
            <a:spLocks noGrp="1"/>
          </p:cNvSpPr>
          <p:nvPr>
            <p:ph type="sldNum" sz="quarter" idx="5"/>
          </p:nvPr>
        </p:nvSpPr>
        <p:spPr/>
        <p:txBody>
          <a:bodyPr/>
          <a:lstStyle/>
          <a:p>
            <a:fld id="{6E6B1A57-793C-482B-A608-085F4D861995}" type="slidenum">
              <a:rPr lang="en-US" smtClean="0"/>
              <a:t>5</a:t>
            </a:fld>
            <a:endParaRPr lang="en-US" dirty="0"/>
          </a:p>
        </p:txBody>
      </p:sp>
    </p:spTree>
    <p:extLst>
      <p:ext uri="{BB962C8B-B14F-4D97-AF65-F5344CB8AC3E}">
        <p14:creationId xmlns:p14="http://schemas.microsoft.com/office/powerpoint/2010/main" val="239366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specific examples of satellite data that Fathom uses. Apologies to NASA that some of these are NOAA satellites, but this illustrates the types of data we need. We use Satellite data in two ways: first, to constrain the model, where the data is used as input to keep modeled values close to observational values during model runs. Second, we use satellite data to validate model output: by comparing model results to observational data, model accuracy can be assessed. We’re looking forward to using SWOT and Icesat mission data, especially for the very high resolution sea surface altimetry that is key to resolving mesoscale ocean circulation features such as eddies.</a:t>
            </a:r>
          </a:p>
        </p:txBody>
      </p:sp>
      <p:sp>
        <p:nvSpPr>
          <p:cNvPr id="4" name="Slide Number Placeholder 3"/>
          <p:cNvSpPr>
            <a:spLocks noGrp="1"/>
          </p:cNvSpPr>
          <p:nvPr>
            <p:ph type="sldNum" sz="quarter" idx="5"/>
          </p:nvPr>
        </p:nvSpPr>
        <p:spPr/>
        <p:txBody>
          <a:bodyPr/>
          <a:lstStyle/>
          <a:p>
            <a:fld id="{6E6B1A57-793C-482B-A608-085F4D861995}" type="slidenum">
              <a:rPr lang="en-US" smtClean="0"/>
              <a:t>6</a:t>
            </a:fld>
            <a:endParaRPr lang="en-US" dirty="0"/>
          </a:p>
        </p:txBody>
      </p:sp>
    </p:spTree>
    <p:extLst>
      <p:ext uri="{BB962C8B-B14F-4D97-AF65-F5344CB8AC3E}">
        <p14:creationId xmlns:p14="http://schemas.microsoft.com/office/powerpoint/2010/main" val="75561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specific example of the utility to Fathom of GPM precipitation and cloud data. Prediction of compound flooding requires very accurate, high-resolution satellite data. * Fathom used GPM data to model the arrival of Hurricane Florence in NC in Sept. 2018</a:t>
            </a:r>
            <a:r>
              <a:rPr lang="en-US"/>
              <a:t>.  </a:t>
            </a:r>
            <a:r>
              <a:rPr lang="en-US" dirty="0"/>
              <a:t>Compound flooding is a combination of local precipitation plus storm surge plus increased river runoff due to precipitation in the watershed. *The area around Wilmington, NC received over half its annual rainfall in 5 days,*  leading to major compound flooding. Forecasts of events like this are of critical importance to local governments and other users to minimize the risk to life and property. </a:t>
            </a:r>
          </a:p>
        </p:txBody>
      </p:sp>
      <p:sp>
        <p:nvSpPr>
          <p:cNvPr id="4" name="Slide Number Placeholder 3"/>
          <p:cNvSpPr>
            <a:spLocks noGrp="1"/>
          </p:cNvSpPr>
          <p:nvPr>
            <p:ph type="sldNum" sz="quarter" idx="5"/>
          </p:nvPr>
        </p:nvSpPr>
        <p:spPr/>
        <p:txBody>
          <a:bodyPr/>
          <a:lstStyle/>
          <a:p>
            <a:fld id="{6E6B1A57-793C-482B-A608-085F4D861995}" type="slidenum">
              <a:rPr lang="en-US" smtClean="0"/>
              <a:t>7</a:t>
            </a:fld>
            <a:endParaRPr lang="en-US" dirty="0"/>
          </a:p>
        </p:txBody>
      </p:sp>
    </p:spTree>
    <p:extLst>
      <p:ext uri="{BB962C8B-B14F-4D97-AF65-F5344CB8AC3E}">
        <p14:creationId xmlns:p14="http://schemas.microsoft.com/office/powerpoint/2010/main" val="306591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Fathom’s greatest wish for NASA satellite data * is </a:t>
            </a:r>
            <a:r>
              <a:rPr lang="en-US" dirty="0"/>
              <a:t>to </a:t>
            </a:r>
            <a:r>
              <a:rPr lang="en-US"/>
              <a:t>maintain the existing infrastructure and data streams so </a:t>
            </a:r>
            <a:r>
              <a:rPr lang="en-US" dirty="0"/>
              <a:t>we can continue to serve decision makers and other end users. We also would love to have as high resolution as possible data for ssh, sst, and ocean color, on the sub-km scale. </a:t>
            </a:r>
          </a:p>
        </p:txBody>
      </p:sp>
      <p:sp>
        <p:nvSpPr>
          <p:cNvPr id="4" name="Slide Number Placeholder 3"/>
          <p:cNvSpPr>
            <a:spLocks noGrp="1"/>
          </p:cNvSpPr>
          <p:nvPr>
            <p:ph type="sldNum" sz="quarter" idx="5"/>
          </p:nvPr>
        </p:nvSpPr>
        <p:spPr/>
        <p:txBody>
          <a:bodyPr/>
          <a:lstStyle/>
          <a:p>
            <a:fld id="{6E6B1A57-793C-482B-A608-085F4D861995}" type="slidenum">
              <a:rPr lang="en-US" smtClean="0"/>
              <a:t>8</a:t>
            </a:fld>
            <a:endParaRPr lang="en-US" dirty="0"/>
          </a:p>
        </p:txBody>
      </p:sp>
    </p:spTree>
    <p:extLst>
      <p:ext uri="{BB962C8B-B14F-4D97-AF65-F5344CB8AC3E}">
        <p14:creationId xmlns:p14="http://schemas.microsoft.com/office/powerpoint/2010/main" val="66679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FS team, thank </a:t>
            </a:r>
            <a:r>
              <a:rPr lang="en-US"/>
              <a:t>you. </a:t>
            </a:r>
            <a:r>
              <a:rPr lang="en-US" dirty="0"/>
              <a:t>And if Fathom’s </a:t>
            </a:r>
            <a:r>
              <a:rPr lang="en-US" dirty="0" err="1"/>
              <a:t>metocean</a:t>
            </a:r>
            <a:r>
              <a:rPr lang="en-US" dirty="0"/>
              <a:t> analytics can be of use to you, please contact us. </a:t>
            </a:r>
          </a:p>
        </p:txBody>
      </p:sp>
      <p:sp>
        <p:nvSpPr>
          <p:cNvPr id="4" name="Slide Number Placeholder 3"/>
          <p:cNvSpPr>
            <a:spLocks noGrp="1"/>
          </p:cNvSpPr>
          <p:nvPr>
            <p:ph type="sldNum" sz="quarter" idx="5"/>
          </p:nvPr>
        </p:nvSpPr>
        <p:spPr/>
        <p:txBody>
          <a:bodyPr/>
          <a:lstStyle/>
          <a:p>
            <a:fld id="{6E6B1A57-793C-482B-A608-085F4D861995}" type="slidenum">
              <a:rPr lang="en-US" smtClean="0"/>
              <a:t>9</a:t>
            </a:fld>
            <a:endParaRPr lang="en-US" dirty="0"/>
          </a:p>
        </p:txBody>
      </p:sp>
    </p:spTree>
    <p:extLst>
      <p:ext uri="{BB962C8B-B14F-4D97-AF65-F5344CB8AC3E}">
        <p14:creationId xmlns:p14="http://schemas.microsoft.com/office/powerpoint/2010/main" val="1117282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4D6F-5E51-4CFC-8846-36155417AA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2E0E2C-621D-4CF9-A307-FB81D668E0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4538E1-30C6-4A0A-AFB1-27B17FCCC5A6}"/>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5" name="Footer Placeholder 4">
            <a:extLst>
              <a:ext uri="{FF2B5EF4-FFF2-40B4-BE49-F238E27FC236}">
                <a16:creationId xmlns:a16="http://schemas.microsoft.com/office/drawing/2014/main" id="{7A22E540-B4B5-4DAE-A8A1-AB9F97B078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92D6D5-186C-4B38-94BD-08C4706ABD0E}"/>
              </a:ext>
            </a:extLst>
          </p:cNvPr>
          <p:cNvSpPr>
            <a:spLocks noGrp="1"/>
          </p:cNvSpPr>
          <p:nvPr>
            <p:ph type="sldNum" sz="quarter" idx="12"/>
          </p:nvPr>
        </p:nvSpPr>
        <p:spPr/>
        <p:txBody>
          <a:bodyPr/>
          <a:lstStyle/>
          <a:p>
            <a:fld id="{B093E0B8-F75C-4C03-9927-8508998B87E7}" type="slidenum">
              <a:rPr lang="en-US" smtClean="0"/>
              <a:t>‹#›</a:t>
            </a:fld>
            <a:endParaRPr lang="en-US" dirty="0"/>
          </a:p>
        </p:txBody>
      </p:sp>
      <p:pic>
        <p:nvPicPr>
          <p:cNvPr id="8" name="Picture 7">
            <a:extLst>
              <a:ext uri="{FF2B5EF4-FFF2-40B4-BE49-F238E27FC236}">
                <a16:creationId xmlns:a16="http://schemas.microsoft.com/office/drawing/2014/main" id="{04823DE1-924A-46AC-9AA0-8BFAC7E23F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4369" y="47997"/>
            <a:ext cx="851070" cy="1095127"/>
          </a:xfrm>
          <a:prstGeom prst="rect">
            <a:avLst/>
          </a:prstGeom>
        </p:spPr>
      </p:pic>
    </p:spTree>
    <p:extLst>
      <p:ext uri="{BB962C8B-B14F-4D97-AF65-F5344CB8AC3E}">
        <p14:creationId xmlns:p14="http://schemas.microsoft.com/office/powerpoint/2010/main" val="221776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8790D-0183-43AF-95CD-C88570567C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9F0861-C754-4656-B582-A38E6DE8F0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09F21-D65F-4004-B992-0AFDF2EE0F17}"/>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5" name="Footer Placeholder 4">
            <a:extLst>
              <a:ext uri="{FF2B5EF4-FFF2-40B4-BE49-F238E27FC236}">
                <a16:creationId xmlns:a16="http://schemas.microsoft.com/office/drawing/2014/main" id="{CED9DBC9-A166-480B-B6AC-694F80E006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D72153-F24E-479A-BEDA-0929AD4A7816}"/>
              </a:ext>
            </a:extLst>
          </p:cNvPr>
          <p:cNvSpPr>
            <a:spLocks noGrp="1"/>
          </p:cNvSpPr>
          <p:nvPr>
            <p:ph type="sldNum" sz="quarter" idx="12"/>
          </p:nvPr>
        </p:nvSpPr>
        <p:spPr/>
        <p:txBody>
          <a:bodyPr/>
          <a:lstStyle/>
          <a:p>
            <a:fld id="{B093E0B8-F75C-4C03-9927-8508998B87E7}" type="slidenum">
              <a:rPr lang="en-US" smtClean="0"/>
              <a:t>‹#›</a:t>
            </a:fld>
            <a:endParaRPr lang="en-US" dirty="0"/>
          </a:p>
        </p:txBody>
      </p:sp>
    </p:spTree>
    <p:extLst>
      <p:ext uri="{BB962C8B-B14F-4D97-AF65-F5344CB8AC3E}">
        <p14:creationId xmlns:p14="http://schemas.microsoft.com/office/powerpoint/2010/main" val="269935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BBF676-DD91-48CD-B1E3-14E8F13A39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EF533-9982-43CA-B595-EABAE0D832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DB187-CE00-44B7-BDCD-801E7D807CA6}"/>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5" name="Footer Placeholder 4">
            <a:extLst>
              <a:ext uri="{FF2B5EF4-FFF2-40B4-BE49-F238E27FC236}">
                <a16:creationId xmlns:a16="http://schemas.microsoft.com/office/drawing/2014/main" id="{42725F6A-83AB-4E29-909B-3006555B6F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43DA8F-F33A-44BA-A911-4997C6A9DE7C}"/>
              </a:ext>
            </a:extLst>
          </p:cNvPr>
          <p:cNvSpPr>
            <a:spLocks noGrp="1"/>
          </p:cNvSpPr>
          <p:nvPr>
            <p:ph type="sldNum" sz="quarter" idx="12"/>
          </p:nvPr>
        </p:nvSpPr>
        <p:spPr/>
        <p:txBody>
          <a:bodyPr/>
          <a:lstStyle/>
          <a:p>
            <a:fld id="{B093E0B8-F75C-4C03-9927-8508998B87E7}" type="slidenum">
              <a:rPr lang="en-US" smtClean="0"/>
              <a:t>‹#›</a:t>
            </a:fld>
            <a:endParaRPr lang="en-US" dirty="0"/>
          </a:p>
        </p:txBody>
      </p:sp>
    </p:spTree>
    <p:extLst>
      <p:ext uri="{BB962C8B-B14F-4D97-AF65-F5344CB8AC3E}">
        <p14:creationId xmlns:p14="http://schemas.microsoft.com/office/powerpoint/2010/main" val="274770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399D-0C29-40FB-B68F-8CEE8222999D}"/>
              </a:ext>
            </a:extLst>
          </p:cNvPr>
          <p:cNvSpPr>
            <a:spLocks noGrp="1"/>
          </p:cNvSpPr>
          <p:nvPr>
            <p:ph type="title"/>
          </p:nvPr>
        </p:nvSpPr>
        <p:spPr>
          <a:xfrm>
            <a:off x="838200" y="365127"/>
            <a:ext cx="10515600" cy="777997"/>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E3437238-98CB-4A04-9427-86C8AA01C5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9653C-2901-467E-80E7-D0CA2D93C1D3}"/>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5" name="Footer Placeholder 4">
            <a:extLst>
              <a:ext uri="{FF2B5EF4-FFF2-40B4-BE49-F238E27FC236}">
                <a16:creationId xmlns:a16="http://schemas.microsoft.com/office/drawing/2014/main" id="{68B8FA3A-30E0-47A9-80EF-F9C29566AF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A4A910-EE07-4271-BEC5-40806030700A}"/>
              </a:ext>
            </a:extLst>
          </p:cNvPr>
          <p:cNvSpPr>
            <a:spLocks noGrp="1"/>
          </p:cNvSpPr>
          <p:nvPr>
            <p:ph type="sldNum" sz="quarter" idx="12"/>
          </p:nvPr>
        </p:nvSpPr>
        <p:spPr/>
        <p:txBody>
          <a:bodyPr/>
          <a:lstStyle/>
          <a:p>
            <a:fld id="{B093E0B8-F75C-4C03-9927-8508998B87E7}" type="slidenum">
              <a:rPr lang="en-US" smtClean="0"/>
              <a:t>‹#›</a:t>
            </a:fld>
            <a:endParaRPr lang="en-US" dirty="0"/>
          </a:p>
        </p:txBody>
      </p:sp>
      <p:pic>
        <p:nvPicPr>
          <p:cNvPr id="8" name="Picture 7">
            <a:extLst>
              <a:ext uri="{FF2B5EF4-FFF2-40B4-BE49-F238E27FC236}">
                <a16:creationId xmlns:a16="http://schemas.microsoft.com/office/drawing/2014/main" id="{4FF911AB-DEC4-4B38-9360-3BC734121F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4369" y="47997"/>
            <a:ext cx="851070" cy="1095127"/>
          </a:xfrm>
          <a:prstGeom prst="rect">
            <a:avLst/>
          </a:prstGeom>
        </p:spPr>
      </p:pic>
    </p:spTree>
    <p:extLst>
      <p:ext uri="{BB962C8B-B14F-4D97-AF65-F5344CB8AC3E}">
        <p14:creationId xmlns:p14="http://schemas.microsoft.com/office/powerpoint/2010/main" val="339727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4077-F29C-4B61-B1EF-DAC4F676A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039991-E65C-44C2-BD02-6820BF763C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C0AC88-623C-4870-8C03-2BA3BDDE664F}"/>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5" name="Footer Placeholder 4">
            <a:extLst>
              <a:ext uri="{FF2B5EF4-FFF2-40B4-BE49-F238E27FC236}">
                <a16:creationId xmlns:a16="http://schemas.microsoft.com/office/drawing/2014/main" id="{2F948D7E-B87A-496C-9DE7-BA1C241C08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D048E0-A359-4633-BC31-8F2E343D701C}"/>
              </a:ext>
            </a:extLst>
          </p:cNvPr>
          <p:cNvSpPr>
            <a:spLocks noGrp="1"/>
          </p:cNvSpPr>
          <p:nvPr>
            <p:ph type="sldNum" sz="quarter" idx="12"/>
          </p:nvPr>
        </p:nvSpPr>
        <p:spPr/>
        <p:txBody>
          <a:bodyPr/>
          <a:lstStyle/>
          <a:p>
            <a:fld id="{B093E0B8-F75C-4C03-9927-8508998B87E7}" type="slidenum">
              <a:rPr lang="en-US" smtClean="0"/>
              <a:t>‹#›</a:t>
            </a:fld>
            <a:endParaRPr lang="en-US" dirty="0"/>
          </a:p>
        </p:txBody>
      </p:sp>
    </p:spTree>
    <p:extLst>
      <p:ext uri="{BB962C8B-B14F-4D97-AF65-F5344CB8AC3E}">
        <p14:creationId xmlns:p14="http://schemas.microsoft.com/office/powerpoint/2010/main" val="362445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39A6-08C9-4FFC-8820-E1ACFA46E2DB}"/>
              </a:ext>
            </a:extLst>
          </p:cNvPr>
          <p:cNvSpPr>
            <a:spLocks noGrp="1"/>
          </p:cNvSpPr>
          <p:nvPr>
            <p:ph type="title"/>
          </p:nvPr>
        </p:nvSpPr>
        <p:spPr>
          <a:xfrm>
            <a:off x="838200" y="365126"/>
            <a:ext cx="10515600" cy="83190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0721034-91AA-41E0-8461-59609C6D49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82329C-BB8D-44CD-A40D-9B3CC5590A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FF916E-C89E-47F0-88C5-96666EC05DDF}"/>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6" name="Footer Placeholder 5">
            <a:extLst>
              <a:ext uri="{FF2B5EF4-FFF2-40B4-BE49-F238E27FC236}">
                <a16:creationId xmlns:a16="http://schemas.microsoft.com/office/drawing/2014/main" id="{DE87D323-4216-48EE-A1B6-D785EF2873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E79F6C-33E9-4D1D-8229-198D1ED9A181}"/>
              </a:ext>
            </a:extLst>
          </p:cNvPr>
          <p:cNvSpPr>
            <a:spLocks noGrp="1"/>
          </p:cNvSpPr>
          <p:nvPr>
            <p:ph type="sldNum" sz="quarter" idx="12"/>
          </p:nvPr>
        </p:nvSpPr>
        <p:spPr/>
        <p:txBody>
          <a:bodyPr/>
          <a:lstStyle/>
          <a:p>
            <a:fld id="{B093E0B8-F75C-4C03-9927-8508998B87E7}" type="slidenum">
              <a:rPr lang="en-US" smtClean="0"/>
              <a:t>‹#›</a:t>
            </a:fld>
            <a:endParaRPr lang="en-US" dirty="0"/>
          </a:p>
        </p:txBody>
      </p:sp>
    </p:spTree>
    <p:extLst>
      <p:ext uri="{BB962C8B-B14F-4D97-AF65-F5344CB8AC3E}">
        <p14:creationId xmlns:p14="http://schemas.microsoft.com/office/powerpoint/2010/main" val="179903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D255-AC3D-4796-A28A-518A0087294B}"/>
              </a:ext>
            </a:extLst>
          </p:cNvPr>
          <p:cNvSpPr>
            <a:spLocks noGrp="1"/>
          </p:cNvSpPr>
          <p:nvPr>
            <p:ph type="title"/>
          </p:nvPr>
        </p:nvSpPr>
        <p:spPr>
          <a:xfrm>
            <a:off x="839788" y="365125"/>
            <a:ext cx="10515600" cy="11493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7196EA-7D69-448B-AC9C-57292B8F5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0AB95-8179-469E-9233-04D1658008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38F291-908A-4553-BBC4-F71A2BD0E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A75073-78E1-4CE8-9C5D-E98DA2F75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794C84-2C8B-43BC-8907-CE4A8EA2D93D}"/>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8" name="Footer Placeholder 7">
            <a:extLst>
              <a:ext uri="{FF2B5EF4-FFF2-40B4-BE49-F238E27FC236}">
                <a16:creationId xmlns:a16="http://schemas.microsoft.com/office/drawing/2014/main" id="{9174D245-A469-4070-A209-B12136E8816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9CF7218-AE43-4AE6-B352-3EAEF8D3DD51}"/>
              </a:ext>
            </a:extLst>
          </p:cNvPr>
          <p:cNvSpPr>
            <a:spLocks noGrp="1"/>
          </p:cNvSpPr>
          <p:nvPr>
            <p:ph type="sldNum" sz="quarter" idx="12"/>
          </p:nvPr>
        </p:nvSpPr>
        <p:spPr/>
        <p:txBody>
          <a:bodyPr/>
          <a:lstStyle/>
          <a:p>
            <a:fld id="{B093E0B8-F75C-4C03-9927-8508998B87E7}" type="slidenum">
              <a:rPr lang="en-US" smtClean="0"/>
              <a:t>‹#›</a:t>
            </a:fld>
            <a:endParaRPr lang="en-US" dirty="0"/>
          </a:p>
        </p:txBody>
      </p:sp>
    </p:spTree>
    <p:extLst>
      <p:ext uri="{BB962C8B-B14F-4D97-AF65-F5344CB8AC3E}">
        <p14:creationId xmlns:p14="http://schemas.microsoft.com/office/powerpoint/2010/main" val="296223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5D7A-C866-4B2A-B8DB-35B20F9344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CFB458-BDA8-4009-A968-979FCC108AB8}"/>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4" name="Footer Placeholder 3">
            <a:extLst>
              <a:ext uri="{FF2B5EF4-FFF2-40B4-BE49-F238E27FC236}">
                <a16:creationId xmlns:a16="http://schemas.microsoft.com/office/drawing/2014/main" id="{E91A8842-B2CD-4C8A-BF03-99CE4A094F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1472C2F-25AD-48AF-9476-A2D90A658F00}"/>
              </a:ext>
            </a:extLst>
          </p:cNvPr>
          <p:cNvSpPr>
            <a:spLocks noGrp="1"/>
          </p:cNvSpPr>
          <p:nvPr>
            <p:ph type="sldNum" sz="quarter" idx="12"/>
          </p:nvPr>
        </p:nvSpPr>
        <p:spPr/>
        <p:txBody>
          <a:bodyPr/>
          <a:lstStyle/>
          <a:p>
            <a:fld id="{B093E0B8-F75C-4C03-9927-8508998B87E7}" type="slidenum">
              <a:rPr lang="en-US" smtClean="0"/>
              <a:t>‹#›</a:t>
            </a:fld>
            <a:endParaRPr lang="en-US" dirty="0"/>
          </a:p>
        </p:txBody>
      </p:sp>
    </p:spTree>
    <p:extLst>
      <p:ext uri="{BB962C8B-B14F-4D97-AF65-F5344CB8AC3E}">
        <p14:creationId xmlns:p14="http://schemas.microsoft.com/office/powerpoint/2010/main" val="380338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0297A-4385-418E-BCCC-E036DF0CC4D5}"/>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3" name="Footer Placeholder 2">
            <a:extLst>
              <a:ext uri="{FF2B5EF4-FFF2-40B4-BE49-F238E27FC236}">
                <a16:creationId xmlns:a16="http://schemas.microsoft.com/office/drawing/2014/main" id="{B5EC3C09-2D9B-4411-971F-0FFAA12FC0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675821-A3E6-45BA-8916-2580032AB697}"/>
              </a:ext>
            </a:extLst>
          </p:cNvPr>
          <p:cNvSpPr>
            <a:spLocks noGrp="1"/>
          </p:cNvSpPr>
          <p:nvPr>
            <p:ph type="sldNum" sz="quarter" idx="12"/>
          </p:nvPr>
        </p:nvSpPr>
        <p:spPr/>
        <p:txBody>
          <a:bodyPr/>
          <a:lstStyle/>
          <a:p>
            <a:fld id="{B093E0B8-F75C-4C03-9927-8508998B87E7}" type="slidenum">
              <a:rPr lang="en-US" smtClean="0"/>
              <a:t>‹#›</a:t>
            </a:fld>
            <a:endParaRPr lang="en-US" dirty="0"/>
          </a:p>
        </p:txBody>
      </p:sp>
    </p:spTree>
    <p:extLst>
      <p:ext uri="{BB962C8B-B14F-4D97-AF65-F5344CB8AC3E}">
        <p14:creationId xmlns:p14="http://schemas.microsoft.com/office/powerpoint/2010/main" val="167284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CE51-BD93-477B-B499-0525FA83E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E8EBCB-FDEB-4B23-B515-E97A5FB2C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4E6539-A72E-4FD0-93C1-AD0432D17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D4481-8021-4548-B1E1-1C106D1E0D91}"/>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6" name="Footer Placeholder 5">
            <a:extLst>
              <a:ext uri="{FF2B5EF4-FFF2-40B4-BE49-F238E27FC236}">
                <a16:creationId xmlns:a16="http://schemas.microsoft.com/office/drawing/2014/main" id="{A457D0BE-9AEE-4CD4-9236-871CA7705A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B9C2FE-195F-4EB7-A31D-8635995DC22E}"/>
              </a:ext>
            </a:extLst>
          </p:cNvPr>
          <p:cNvSpPr>
            <a:spLocks noGrp="1"/>
          </p:cNvSpPr>
          <p:nvPr>
            <p:ph type="sldNum" sz="quarter" idx="12"/>
          </p:nvPr>
        </p:nvSpPr>
        <p:spPr/>
        <p:txBody>
          <a:bodyPr/>
          <a:lstStyle/>
          <a:p>
            <a:fld id="{B093E0B8-F75C-4C03-9927-8508998B87E7}" type="slidenum">
              <a:rPr lang="en-US" smtClean="0"/>
              <a:t>‹#›</a:t>
            </a:fld>
            <a:endParaRPr lang="en-US" dirty="0"/>
          </a:p>
        </p:txBody>
      </p:sp>
    </p:spTree>
    <p:extLst>
      <p:ext uri="{BB962C8B-B14F-4D97-AF65-F5344CB8AC3E}">
        <p14:creationId xmlns:p14="http://schemas.microsoft.com/office/powerpoint/2010/main" val="34765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9CF49-0086-4BF4-B0AE-600CB577B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A655AC-94EC-4564-9079-1D53805A8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F06688F-8172-437C-89BA-8CDADC713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C126A-FA1E-4D37-824E-92E55BDE63D2}"/>
              </a:ext>
            </a:extLst>
          </p:cNvPr>
          <p:cNvSpPr>
            <a:spLocks noGrp="1"/>
          </p:cNvSpPr>
          <p:nvPr>
            <p:ph type="dt" sz="half" idx="10"/>
          </p:nvPr>
        </p:nvSpPr>
        <p:spPr/>
        <p:txBody>
          <a:bodyPr/>
          <a:lstStyle/>
          <a:p>
            <a:fld id="{627F0FA0-A3E0-4BD5-A52D-FB79943B2B15}" type="datetimeFigureOut">
              <a:rPr lang="en-US" smtClean="0"/>
              <a:t>11/3/2020</a:t>
            </a:fld>
            <a:endParaRPr lang="en-US" dirty="0"/>
          </a:p>
        </p:txBody>
      </p:sp>
      <p:sp>
        <p:nvSpPr>
          <p:cNvPr id="6" name="Footer Placeholder 5">
            <a:extLst>
              <a:ext uri="{FF2B5EF4-FFF2-40B4-BE49-F238E27FC236}">
                <a16:creationId xmlns:a16="http://schemas.microsoft.com/office/drawing/2014/main" id="{65316F9C-5168-45BA-AF3D-58A61CBF69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D0CBF-5D09-4822-B731-80EA9D3EC8DA}"/>
              </a:ext>
            </a:extLst>
          </p:cNvPr>
          <p:cNvSpPr>
            <a:spLocks noGrp="1"/>
          </p:cNvSpPr>
          <p:nvPr>
            <p:ph type="sldNum" sz="quarter" idx="12"/>
          </p:nvPr>
        </p:nvSpPr>
        <p:spPr/>
        <p:txBody>
          <a:bodyPr/>
          <a:lstStyle/>
          <a:p>
            <a:fld id="{B093E0B8-F75C-4C03-9927-8508998B87E7}" type="slidenum">
              <a:rPr lang="en-US" smtClean="0"/>
              <a:t>‹#›</a:t>
            </a:fld>
            <a:endParaRPr lang="en-US" dirty="0"/>
          </a:p>
        </p:txBody>
      </p:sp>
    </p:spTree>
    <p:extLst>
      <p:ext uri="{BB962C8B-B14F-4D97-AF65-F5344CB8AC3E}">
        <p14:creationId xmlns:p14="http://schemas.microsoft.com/office/powerpoint/2010/main" val="398133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4F2CF-C2D7-4E7F-83D9-F64593BAEFB8}"/>
              </a:ext>
            </a:extLst>
          </p:cNvPr>
          <p:cNvSpPr>
            <a:spLocks noGrp="1"/>
          </p:cNvSpPr>
          <p:nvPr>
            <p:ph type="title"/>
          </p:nvPr>
        </p:nvSpPr>
        <p:spPr>
          <a:xfrm>
            <a:off x="838200" y="365126"/>
            <a:ext cx="10515600" cy="8026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B0D4AA-EFC9-4092-B6C5-123C1EECAB5F}"/>
              </a:ext>
            </a:extLst>
          </p:cNvPr>
          <p:cNvSpPr>
            <a:spLocks noGrp="1"/>
          </p:cNvSpPr>
          <p:nvPr>
            <p:ph type="body" idx="1"/>
          </p:nvPr>
        </p:nvSpPr>
        <p:spPr>
          <a:xfrm>
            <a:off x="838200" y="1363287"/>
            <a:ext cx="10515600" cy="4813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CA9A4-7C42-42A9-832B-7E705E5EA0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627F0FA0-A3E0-4BD5-A52D-FB79943B2B15}" type="datetimeFigureOut">
              <a:rPr lang="en-US" smtClean="0"/>
              <a:pPr/>
              <a:t>11/3/2020</a:t>
            </a:fld>
            <a:endParaRPr lang="en-US" dirty="0"/>
          </a:p>
        </p:txBody>
      </p:sp>
      <p:sp>
        <p:nvSpPr>
          <p:cNvPr id="5" name="Footer Placeholder 4">
            <a:extLst>
              <a:ext uri="{FF2B5EF4-FFF2-40B4-BE49-F238E27FC236}">
                <a16:creationId xmlns:a16="http://schemas.microsoft.com/office/drawing/2014/main" id="{FB497874-47F8-4868-BDEF-2D5AA53CF8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endParaRPr lang="en-US" dirty="0"/>
          </a:p>
        </p:txBody>
      </p:sp>
      <p:sp>
        <p:nvSpPr>
          <p:cNvPr id="6" name="Slide Number Placeholder 5">
            <a:extLst>
              <a:ext uri="{FF2B5EF4-FFF2-40B4-BE49-F238E27FC236}">
                <a16:creationId xmlns:a16="http://schemas.microsoft.com/office/drawing/2014/main" id="{47B50940-ABBF-43B9-85A9-ED39EB872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stStyle>
          <a:p>
            <a:fld id="{B093E0B8-F75C-4C03-9927-8508998B87E7}" type="slidenum">
              <a:rPr lang="en-US" smtClean="0"/>
              <a:pPr/>
              <a:t>‹#›</a:t>
            </a:fld>
            <a:endParaRPr lang="en-US" dirty="0"/>
          </a:p>
        </p:txBody>
      </p:sp>
      <p:pic>
        <p:nvPicPr>
          <p:cNvPr id="8" name="Picture 7">
            <a:extLst>
              <a:ext uri="{FF2B5EF4-FFF2-40B4-BE49-F238E27FC236}">
                <a16:creationId xmlns:a16="http://schemas.microsoft.com/office/drawing/2014/main" id="{B2A7F53F-5568-4AAF-9436-0A2D0184F63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1284369" y="47997"/>
            <a:ext cx="851070" cy="1095127"/>
          </a:xfrm>
          <a:prstGeom prst="rect">
            <a:avLst/>
          </a:prstGeom>
        </p:spPr>
      </p:pic>
      <p:cxnSp>
        <p:nvCxnSpPr>
          <p:cNvPr id="10" name="Straight Connector 9">
            <a:extLst>
              <a:ext uri="{FF2B5EF4-FFF2-40B4-BE49-F238E27FC236}">
                <a16:creationId xmlns:a16="http://schemas.microsoft.com/office/drawing/2014/main" id="{2700C3AB-3D28-4CCD-A6A8-DF25702CEF52}"/>
              </a:ext>
            </a:extLst>
          </p:cNvPr>
          <p:cNvCxnSpPr>
            <a:cxnSpLocks/>
          </p:cNvCxnSpPr>
          <p:nvPr userDrawn="1"/>
        </p:nvCxnSpPr>
        <p:spPr>
          <a:xfrm>
            <a:off x="838200" y="1135278"/>
            <a:ext cx="6956981" cy="0"/>
          </a:xfrm>
          <a:prstGeom prst="line">
            <a:avLst/>
          </a:prstGeom>
          <a:ln>
            <a:solidFill>
              <a:srgbClr val="3F498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1334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rgbClr val="3F498D"/>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B284077-A631-4463-80E1-37CFE8D734B5}"/>
              </a:ext>
            </a:extLst>
          </p:cNvPr>
          <p:cNvPicPr>
            <a:picLocks noChangeAspect="1"/>
          </p:cNvPicPr>
          <p:nvPr/>
        </p:nvPicPr>
        <p:blipFill rotWithShape="1">
          <a:blip r:embed="rId3">
            <a:extLst>
              <a:ext uri="{28A0092B-C50C-407E-A947-70E740481C1C}">
                <a14:useLocalDpi xmlns:a14="http://schemas.microsoft.com/office/drawing/2010/main" val="0"/>
              </a:ext>
            </a:extLst>
          </a:blip>
          <a:srcRect l="7079" r="-1" b="-1"/>
          <a:stretch/>
        </p:blipFill>
        <p:spPr>
          <a:xfrm>
            <a:off x="-4243" y="10"/>
            <a:ext cx="12196243" cy="6857990"/>
          </a:xfrm>
          <a:prstGeom prst="rect">
            <a:avLst/>
          </a:prstGeom>
        </p:spPr>
      </p:pic>
      <p:sp>
        <p:nvSpPr>
          <p:cNvPr id="9" name="Rectangle 8">
            <a:extLst>
              <a:ext uri="{FF2B5EF4-FFF2-40B4-BE49-F238E27FC236}">
                <a16:creationId xmlns:a16="http://schemas.microsoft.com/office/drawing/2014/main" id="{A2F09DD1-35D2-402D-952E-8880ADB666AC}"/>
              </a:ext>
            </a:extLst>
          </p:cNvPr>
          <p:cNvSpPr/>
          <p:nvPr/>
        </p:nvSpPr>
        <p:spPr>
          <a:xfrm rot="2700000">
            <a:off x="6963361" y="1561766"/>
            <a:ext cx="4019141" cy="4023063"/>
          </a:xfrm>
          <a:prstGeom prst="rect">
            <a:avLst/>
          </a:prstGeom>
          <a:solidFill>
            <a:schemeClr val="bg1">
              <a:alpha val="80000"/>
            </a:schemeClr>
          </a:solidFill>
          <a:ln w="50800">
            <a:solidFill>
              <a:srgbClr val="279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E4B30E-ABCF-4240-B560-68EB0E769DFA}"/>
              </a:ext>
            </a:extLst>
          </p:cNvPr>
          <p:cNvSpPr>
            <a:spLocks noGrp="1"/>
          </p:cNvSpPr>
          <p:nvPr>
            <p:ph type="ctrTitle"/>
          </p:nvPr>
        </p:nvSpPr>
        <p:spPr>
          <a:xfrm>
            <a:off x="6848772" y="2452526"/>
            <a:ext cx="4248318" cy="1952947"/>
          </a:xfrm>
          <a:noFill/>
        </p:spPr>
        <p:txBody>
          <a:bodyPr anchor="ctr">
            <a:normAutofit/>
          </a:bodyPr>
          <a:lstStyle/>
          <a:p>
            <a:r>
              <a:rPr lang="en-US" sz="3600" dirty="0"/>
              <a:t>NASA Satellite Data Use by Fathom Science</a:t>
            </a:r>
          </a:p>
        </p:txBody>
      </p:sp>
      <p:sp>
        <p:nvSpPr>
          <p:cNvPr id="3" name="Subtitle 2">
            <a:extLst>
              <a:ext uri="{FF2B5EF4-FFF2-40B4-BE49-F238E27FC236}">
                <a16:creationId xmlns:a16="http://schemas.microsoft.com/office/drawing/2014/main" id="{7AD91FFE-A349-4910-8B91-99D86961ADB0}"/>
              </a:ext>
            </a:extLst>
          </p:cNvPr>
          <p:cNvSpPr>
            <a:spLocks noGrp="1"/>
          </p:cNvSpPr>
          <p:nvPr>
            <p:ph type="subTitle" idx="1"/>
          </p:nvPr>
        </p:nvSpPr>
        <p:spPr>
          <a:xfrm>
            <a:off x="7751586" y="4405473"/>
            <a:ext cx="2442690" cy="609587"/>
          </a:xfrm>
          <a:noFill/>
        </p:spPr>
        <p:txBody>
          <a:bodyPr>
            <a:normAutofit fontScale="85000" lnSpcReduction="20000"/>
          </a:bodyPr>
          <a:lstStyle/>
          <a:p>
            <a:r>
              <a:rPr lang="en-US" sz="2000" dirty="0">
                <a:solidFill>
                  <a:srgbClr val="3F498D"/>
                </a:solidFill>
              </a:rPr>
              <a:t>Presenter:</a:t>
            </a:r>
          </a:p>
          <a:p>
            <a:r>
              <a:rPr lang="en-US" sz="2000" dirty="0">
                <a:solidFill>
                  <a:srgbClr val="3F498D"/>
                </a:solidFill>
              </a:rPr>
              <a:t>Jennifer Warrillow</a:t>
            </a:r>
          </a:p>
        </p:txBody>
      </p:sp>
      <p:pic>
        <p:nvPicPr>
          <p:cNvPr id="7" name="Picture 6" descr="Diagram, logo&#10;&#10;Description automatically generated">
            <a:extLst>
              <a:ext uri="{FF2B5EF4-FFF2-40B4-BE49-F238E27FC236}">
                <a16:creationId xmlns:a16="http://schemas.microsoft.com/office/drawing/2014/main" id="{D1AC0991-4A74-42A4-A723-8CE223AE36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491184" y="5167487"/>
            <a:ext cx="963495" cy="961602"/>
          </a:xfrm>
          <a:prstGeom prst="rect">
            <a:avLst/>
          </a:prstGeom>
        </p:spPr>
      </p:pic>
    </p:spTree>
    <p:extLst>
      <p:ext uri="{BB962C8B-B14F-4D97-AF65-F5344CB8AC3E}">
        <p14:creationId xmlns:p14="http://schemas.microsoft.com/office/powerpoint/2010/main" val="327202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C547CF-4FE6-41A2-9939-7A25BD991EE8}"/>
              </a:ext>
            </a:extLst>
          </p:cNvPr>
          <p:cNvSpPr>
            <a:spLocks noGrp="1"/>
          </p:cNvSpPr>
          <p:nvPr>
            <p:ph type="title"/>
          </p:nvPr>
        </p:nvSpPr>
        <p:spPr/>
        <p:txBody>
          <a:bodyPr>
            <a:normAutofit/>
          </a:bodyPr>
          <a:lstStyle/>
          <a:p>
            <a:r>
              <a:rPr lang="en-US" dirty="0"/>
              <a:t>About Fathom Science</a:t>
            </a:r>
          </a:p>
        </p:txBody>
      </p:sp>
      <p:sp>
        <p:nvSpPr>
          <p:cNvPr id="6" name="Google Shape;97;p2">
            <a:extLst>
              <a:ext uri="{FF2B5EF4-FFF2-40B4-BE49-F238E27FC236}">
                <a16:creationId xmlns:a16="http://schemas.microsoft.com/office/drawing/2014/main" id="{D7FC1F34-A7E4-46AF-A0E8-A10EA225C25A}"/>
              </a:ext>
            </a:extLst>
          </p:cNvPr>
          <p:cNvSpPr txBox="1">
            <a:spLocks noGrp="1"/>
          </p:cNvSpPr>
          <p:nvPr>
            <p:ph idx="1"/>
          </p:nvPr>
        </p:nvSpPr>
        <p:spPr>
          <a:xfrm>
            <a:off x="838200" y="1402660"/>
            <a:ext cx="3691855" cy="4925712"/>
          </a:xfrm>
          <a:prstGeom prst="rect">
            <a:avLst/>
          </a:prstGeom>
          <a:noFill/>
          <a:ln>
            <a:noFill/>
          </a:ln>
        </p:spPr>
        <p:txBody>
          <a:bodyPr spcFirstLastPara="1" wrap="square" lIns="76188" tIns="76188" rIns="76188" bIns="76188" numCol="1" anchor="t" anchorCtr="0">
            <a:noAutofit/>
          </a:bodyPr>
          <a:lstStyle/>
          <a:p>
            <a:pPr marL="0" indent="0" algn="ctr">
              <a:spcBef>
                <a:spcPts val="0"/>
              </a:spcBef>
              <a:buClr>
                <a:schemeClr val="dk1"/>
              </a:buClr>
              <a:buSzPts val="3200"/>
              <a:buNone/>
            </a:pPr>
            <a:r>
              <a:rPr lang="en-US" sz="2000" b="1" dirty="0">
                <a:solidFill>
                  <a:schemeClr val="dk1"/>
                </a:solidFill>
                <a:sym typeface="Lato"/>
              </a:rPr>
              <a:t>Ruoying “Roy” He</a:t>
            </a:r>
          </a:p>
          <a:p>
            <a:pPr marL="0" indent="0" algn="ctr">
              <a:spcBef>
                <a:spcPts val="600"/>
              </a:spcBef>
              <a:buClr>
                <a:schemeClr val="dk1"/>
              </a:buClr>
              <a:buSzPts val="3200"/>
              <a:buNone/>
            </a:pPr>
            <a:r>
              <a:rPr lang="en-US" sz="2000" dirty="0">
                <a:solidFill>
                  <a:schemeClr val="dk1"/>
                </a:solidFill>
                <a:sym typeface="Lato"/>
              </a:rPr>
              <a:t>Founder &amp; President</a:t>
            </a:r>
          </a:p>
          <a:p>
            <a:pPr marL="0" indent="0" algn="ctr">
              <a:spcBef>
                <a:spcPts val="500"/>
              </a:spcBef>
              <a:buClr>
                <a:schemeClr val="dk1"/>
              </a:buClr>
              <a:buSzPts val="3200"/>
              <a:buNone/>
            </a:pPr>
            <a:r>
              <a:rPr lang="en-US" sz="2000" dirty="0">
                <a:solidFill>
                  <a:schemeClr val="dk1"/>
                </a:solidFill>
                <a:sym typeface="Lato"/>
              </a:rPr>
              <a:t>rhe@fathomscience.com</a:t>
            </a:r>
            <a:endParaRPr lang="en-US" sz="2000" dirty="0">
              <a:solidFill>
                <a:srgbClr val="000000"/>
              </a:solidFill>
              <a:sym typeface="Arial"/>
            </a:endParaRPr>
          </a:p>
          <a:p>
            <a:pPr marL="0" indent="0" algn="ctr">
              <a:spcBef>
                <a:spcPts val="1800"/>
              </a:spcBef>
              <a:spcAft>
                <a:spcPts val="600"/>
              </a:spcAft>
              <a:buClr>
                <a:schemeClr val="dk1"/>
              </a:buClr>
              <a:buSzPts val="3200"/>
              <a:buNone/>
            </a:pPr>
            <a:r>
              <a:rPr lang="en-US" sz="2000" b="1" dirty="0">
                <a:solidFill>
                  <a:schemeClr val="dk1"/>
                </a:solidFill>
                <a:sym typeface="Lato"/>
              </a:rPr>
              <a:t>Jennifer Warrillow</a:t>
            </a:r>
          </a:p>
          <a:p>
            <a:pPr marL="0" indent="0" algn="ctr">
              <a:spcBef>
                <a:spcPts val="0"/>
              </a:spcBef>
              <a:buClr>
                <a:schemeClr val="dk1"/>
              </a:buClr>
              <a:buSzPts val="3200"/>
              <a:buNone/>
            </a:pPr>
            <a:r>
              <a:rPr lang="en-US" sz="2000" dirty="0">
                <a:solidFill>
                  <a:schemeClr val="dk1"/>
                </a:solidFill>
                <a:sym typeface="Lato"/>
              </a:rPr>
              <a:t>VP of Operations</a:t>
            </a:r>
          </a:p>
          <a:p>
            <a:pPr marL="0" indent="0" algn="ctr">
              <a:spcBef>
                <a:spcPts val="500"/>
              </a:spcBef>
              <a:buClr>
                <a:schemeClr val="dk1"/>
              </a:buClr>
              <a:buSzPts val="3200"/>
              <a:buNone/>
            </a:pPr>
            <a:r>
              <a:rPr lang="en-US" sz="2000" dirty="0">
                <a:solidFill>
                  <a:schemeClr val="dk1"/>
                </a:solidFill>
                <a:sym typeface="Lato"/>
              </a:rPr>
              <a:t>jwarrillow@fathomscience.com</a:t>
            </a:r>
          </a:p>
          <a:p>
            <a:pPr marL="0" indent="0" algn="ctr">
              <a:spcBef>
                <a:spcPts val="1800"/>
              </a:spcBef>
              <a:spcAft>
                <a:spcPts val="600"/>
              </a:spcAft>
              <a:buClr>
                <a:srgbClr val="000000"/>
              </a:buClr>
              <a:buSzPts val="2400"/>
              <a:buNone/>
            </a:pPr>
            <a:r>
              <a:rPr lang="en-US" sz="2000" b="1" dirty="0">
                <a:solidFill>
                  <a:schemeClr val="dk1"/>
                </a:solidFill>
                <a:sym typeface="Lato"/>
              </a:rPr>
              <a:t>Joseph B. Zambon</a:t>
            </a:r>
          </a:p>
          <a:p>
            <a:pPr marL="0" indent="0" algn="ctr">
              <a:spcBef>
                <a:spcPts val="0"/>
              </a:spcBef>
              <a:buClr>
                <a:srgbClr val="000000"/>
              </a:buClr>
              <a:buSzPts val="2400"/>
              <a:buNone/>
            </a:pPr>
            <a:r>
              <a:rPr lang="en-US" sz="2000" dirty="0">
                <a:solidFill>
                  <a:schemeClr val="dk1"/>
                </a:solidFill>
                <a:sym typeface="Lato"/>
              </a:rPr>
              <a:t>VP of R&amp;D</a:t>
            </a:r>
            <a:endParaRPr lang="en-US" sz="2000" dirty="0">
              <a:solidFill>
                <a:srgbClr val="000000"/>
              </a:solidFill>
              <a:sym typeface="Lato"/>
            </a:endParaRPr>
          </a:p>
          <a:p>
            <a:pPr marL="0" indent="0" algn="ctr">
              <a:spcBef>
                <a:spcPts val="500"/>
              </a:spcBef>
              <a:buClr>
                <a:srgbClr val="000000"/>
              </a:buClr>
              <a:buSzPts val="2400"/>
              <a:buNone/>
            </a:pPr>
            <a:r>
              <a:rPr lang="en-US" sz="2000" dirty="0">
                <a:solidFill>
                  <a:schemeClr val="dk1"/>
                </a:solidFill>
                <a:sym typeface="Lato"/>
              </a:rPr>
              <a:t>jbzambon@fathomscience.com</a:t>
            </a:r>
            <a:endParaRPr lang="en-US" sz="2000" dirty="0">
              <a:solidFill>
                <a:srgbClr val="000000"/>
              </a:solidFill>
              <a:sym typeface="Arial"/>
            </a:endParaRPr>
          </a:p>
          <a:p>
            <a:pPr marL="0" indent="0" algn="ctr">
              <a:spcBef>
                <a:spcPts val="1800"/>
              </a:spcBef>
              <a:spcAft>
                <a:spcPts val="600"/>
              </a:spcAft>
              <a:buClr>
                <a:srgbClr val="000000"/>
              </a:buClr>
              <a:buSzPts val="2400"/>
              <a:buNone/>
            </a:pPr>
            <a:r>
              <a:rPr lang="en-US" sz="2000" b="1" dirty="0">
                <a:solidFill>
                  <a:schemeClr val="dk1"/>
                </a:solidFill>
                <a:sym typeface="Lato"/>
              </a:rPr>
              <a:t>Michael Muglia</a:t>
            </a:r>
          </a:p>
          <a:p>
            <a:pPr marL="0" indent="0" algn="ctr">
              <a:spcBef>
                <a:spcPts val="0"/>
              </a:spcBef>
              <a:buClr>
                <a:srgbClr val="000000"/>
              </a:buClr>
              <a:buSzPts val="2400"/>
              <a:buNone/>
            </a:pPr>
            <a:r>
              <a:rPr lang="en-US" sz="2000" dirty="0">
                <a:solidFill>
                  <a:schemeClr val="dk1"/>
                </a:solidFill>
                <a:sym typeface="Lato"/>
              </a:rPr>
              <a:t>VP of Product Development</a:t>
            </a:r>
            <a:endParaRPr lang="en-US" sz="2000" dirty="0">
              <a:solidFill>
                <a:srgbClr val="000000"/>
              </a:solidFill>
              <a:sym typeface="Lato"/>
            </a:endParaRPr>
          </a:p>
          <a:p>
            <a:pPr marL="0" indent="0" algn="ctr">
              <a:spcBef>
                <a:spcPts val="500"/>
              </a:spcBef>
              <a:buClr>
                <a:srgbClr val="000000"/>
              </a:buClr>
              <a:buSzPts val="2400"/>
              <a:buNone/>
            </a:pPr>
            <a:r>
              <a:rPr lang="en-US" sz="2000" dirty="0">
                <a:solidFill>
                  <a:schemeClr val="dk1"/>
                </a:solidFill>
                <a:sym typeface="Lato"/>
              </a:rPr>
              <a:t>mmuglia@fathomscience.com</a:t>
            </a:r>
            <a:endParaRPr lang="en-US" sz="2000" dirty="0">
              <a:solidFill>
                <a:srgbClr val="000000"/>
              </a:solidFill>
              <a:sym typeface="Arial"/>
            </a:endParaRPr>
          </a:p>
        </p:txBody>
      </p:sp>
      <p:sp>
        <p:nvSpPr>
          <p:cNvPr id="27" name="TextBox 26">
            <a:extLst>
              <a:ext uri="{FF2B5EF4-FFF2-40B4-BE49-F238E27FC236}">
                <a16:creationId xmlns:a16="http://schemas.microsoft.com/office/drawing/2014/main" id="{01DC6F2F-55F2-4F7B-9219-B1B8C001FDD3}"/>
              </a:ext>
            </a:extLst>
          </p:cNvPr>
          <p:cNvSpPr txBox="1"/>
          <p:nvPr/>
        </p:nvSpPr>
        <p:spPr>
          <a:xfrm>
            <a:off x="5410899" y="1239375"/>
            <a:ext cx="5942901" cy="5273238"/>
          </a:xfrm>
          <a:prstGeom prst="rect">
            <a:avLst/>
          </a:prstGeom>
          <a:noFill/>
        </p:spPr>
        <p:txBody>
          <a:bodyPr wrap="square">
            <a:spAutoFit/>
          </a:bodyPr>
          <a:lstStyle/>
          <a:p>
            <a:pPr marL="415922" indent="-342900">
              <a:lnSpc>
                <a:spcPct val="90000"/>
              </a:lnSpc>
              <a:spcAft>
                <a:spcPts val="1000"/>
              </a:spcAft>
              <a:buSzPts val="2220"/>
              <a:buFont typeface="Wingdings" panose="05000000000000000000" pitchFamily="2" charset="2"/>
              <a:buChar char="Ø"/>
            </a:pPr>
            <a:r>
              <a:rPr lang="en-US" sz="2000" dirty="0">
                <a:latin typeface="Lato"/>
                <a:ea typeface="Lato"/>
                <a:cs typeface="Lato"/>
                <a:sym typeface="Lato"/>
              </a:rPr>
              <a:t>Science &amp; technology company providing high-resolution, high-fidelity Marine Environment Analytics</a:t>
            </a:r>
          </a:p>
          <a:p>
            <a:pPr marL="415922" indent="-342900">
              <a:lnSpc>
                <a:spcPct val="90000"/>
              </a:lnSpc>
              <a:spcAft>
                <a:spcPts val="1000"/>
              </a:spcAft>
              <a:buSzPts val="2220"/>
              <a:buFont typeface="Wingdings" panose="05000000000000000000" pitchFamily="2" charset="2"/>
              <a:buChar char="Ø"/>
            </a:pPr>
            <a:r>
              <a:rPr lang="en-US" sz="2000" dirty="0">
                <a:latin typeface="Lato"/>
                <a:ea typeface="Lato"/>
                <a:cs typeface="Lato"/>
                <a:sym typeface="Lato"/>
              </a:rPr>
              <a:t>Site-specific marine environment information in 4D (x, y, z, time), from the top of atmosphere to bottom of ocean</a:t>
            </a:r>
          </a:p>
          <a:p>
            <a:pPr marL="873122" lvl="1" indent="-342900">
              <a:lnSpc>
                <a:spcPct val="90000"/>
              </a:lnSpc>
              <a:spcAft>
                <a:spcPts val="1000"/>
              </a:spcAft>
              <a:buSzPts val="2220"/>
              <a:buFont typeface="Arial" panose="020B0604020202020204" pitchFamily="34" charset="0"/>
              <a:buChar char="•"/>
            </a:pPr>
            <a:r>
              <a:rPr lang="en-US" sz="2000" dirty="0">
                <a:latin typeface="Lato"/>
                <a:ea typeface="Lato"/>
                <a:cs typeface="Lato"/>
                <a:sym typeface="Lato"/>
              </a:rPr>
              <a:t>sea surface temp, sea surface height, salinity, density, etc.</a:t>
            </a:r>
          </a:p>
          <a:p>
            <a:pPr marL="415922" indent="-342900">
              <a:lnSpc>
                <a:spcPct val="90000"/>
              </a:lnSpc>
              <a:spcAft>
                <a:spcPts val="1000"/>
              </a:spcAft>
              <a:buSzPts val="2220"/>
              <a:buFont typeface="Wingdings" panose="05000000000000000000" pitchFamily="2" charset="2"/>
              <a:buChar char="Ø"/>
            </a:pPr>
            <a:r>
              <a:rPr lang="en-US" sz="2000" dirty="0">
                <a:latin typeface="Lato"/>
                <a:ea typeface="Lato"/>
                <a:cs typeface="Lato"/>
                <a:sym typeface="Lato"/>
              </a:rPr>
              <a:t>Blue economy</a:t>
            </a:r>
          </a:p>
          <a:p>
            <a:pPr marL="415922" indent="-342900">
              <a:lnSpc>
                <a:spcPct val="90000"/>
              </a:lnSpc>
              <a:spcAft>
                <a:spcPts val="1000"/>
              </a:spcAft>
              <a:buSzPts val="2220"/>
              <a:buFont typeface="Wingdings" panose="05000000000000000000" pitchFamily="2" charset="2"/>
              <a:buChar char="Ø"/>
            </a:pPr>
            <a:r>
              <a:rPr lang="en-US" sz="2000" dirty="0">
                <a:latin typeface="Lato"/>
                <a:ea typeface="Lato"/>
                <a:cs typeface="Lato"/>
                <a:sym typeface="Lato"/>
              </a:rPr>
              <a:t>Products: Data, maps, analyses, forecasts, hindcasts, etc.</a:t>
            </a:r>
          </a:p>
          <a:p>
            <a:pPr marL="415922" indent="-342900">
              <a:lnSpc>
                <a:spcPct val="90000"/>
              </a:lnSpc>
              <a:spcAft>
                <a:spcPts val="1000"/>
              </a:spcAft>
              <a:buSzPts val="2220"/>
              <a:buFont typeface="Wingdings" panose="05000000000000000000" pitchFamily="2" charset="2"/>
              <a:buChar char="Ø"/>
            </a:pPr>
            <a:r>
              <a:rPr lang="en-US" sz="2000" dirty="0">
                <a:latin typeface="Lato"/>
                <a:ea typeface="Lato"/>
                <a:cs typeface="Lato"/>
                <a:sym typeface="Lato"/>
              </a:rPr>
              <a:t>In-house expertise in Metocean systems</a:t>
            </a:r>
          </a:p>
          <a:p>
            <a:pPr marL="415922" indent="-342900">
              <a:lnSpc>
                <a:spcPct val="90000"/>
              </a:lnSpc>
              <a:spcAft>
                <a:spcPts val="1000"/>
              </a:spcAft>
              <a:buSzPts val="2220"/>
              <a:buFont typeface="Wingdings" panose="05000000000000000000" pitchFamily="2" charset="2"/>
              <a:buChar char="Ø"/>
            </a:pPr>
            <a:r>
              <a:rPr lang="en-US" sz="2000" dirty="0">
                <a:latin typeface="Lato"/>
                <a:ea typeface="Lato"/>
                <a:cs typeface="Lato"/>
                <a:sym typeface="Lato"/>
              </a:rPr>
              <a:t>$12M+ federal and state R&amp;D investment</a:t>
            </a:r>
          </a:p>
          <a:p>
            <a:pPr marL="415922" indent="-342900">
              <a:lnSpc>
                <a:spcPct val="90000"/>
              </a:lnSpc>
              <a:spcAft>
                <a:spcPts val="1000"/>
              </a:spcAft>
              <a:buSzPts val="2220"/>
              <a:buFont typeface="Wingdings" panose="05000000000000000000" pitchFamily="2" charset="2"/>
              <a:buChar char="Ø"/>
            </a:pPr>
            <a:r>
              <a:rPr lang="en-US" sz="2000" dirty="0">
                <a:latin typeface="Lato"/>
                <a:ea typeface="Lato"/>
                <a:cs typeface="Lato"/>
                <a:sym typeface="Lato"/>
              </a:rPr>
              <a:t>100+ peer-reviewed journal publications</a:t>
            </a:r>
          </a:p>
          <a:p>
            <a:pPr marL="415922" indent="-342900">
              <a:lnSpc>
                <a:spcPct val="90000"/>
              </a:lnSpc>
              <a:spcAft>
                <a:spcPts val="1000"/>
              </a:spcAft>
              <a:buSzPts val="2220"/>
              <a:buFont typeface="Wingdings" panose="05000000000000000000" pitchFamily="2" charset="2"/>
              <a:buChar char="Ø"/>
            </a:pPr>
            <a:r>
              <a:rPr lang="en-US" sz="2000" dirty="0">
                <a:latin typeface="Lato"/>
                <a:ea typeface="Lato"/>
                <a:cs typeface="Lato"/>
                <a:sym typeface="Lato"/>
              </a:rPr>
              <a:t>Spinoff from NC State University</a:t>
            </a:r>
          </a:p>
        </p:txBody>
      </p:sp>
      <p:cxnSp>
        <p:nvCxnSpPr>
          <p:cNvPr id="3" name="Straight Connector 2">
            <a:extLst>
              <a:ext uri="{FF2B5EF4-FFF2-40B4-BE49-F238E27FC236}">
                <a16:creationId xmlns:a16="http://schemas.microsoft.com/office/drawing/2014/main" id="{A767D432-05BC-4731-A087-E68014F305D7}"/>
              </a:ext>
            </a:extLst>
          </p:cNvPr>
          <p:cNvCxnSpPr>
            <a:cxnSpLocks/>
          </p:cNvCxnSpPr>
          <p:nvPr/>
        </p:nvCxnSpPr>
        <p:spPr>
          <a:xfrm>
            <a:off x="4988459" y="1402660"/>
            <a:ext cx="0" cy="4616648"/>
          </a:xfrm>
          <a:prstGeom prst="line">
            <a:avLst/>
          </a:prstGeom>
          <a:ln w="19050">
            <a:solidFill>
              <a:srgbClr val="3F49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18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6998-FFF2-4169-9D96-13B21424937C}"/>
              </a:ext>
            </a:extLst>
          </p:cNvPr>
          <p:cNvSpPr>
            <a:spLocks noGrp="1"/>
          </p:cNvSpPr>
          <p:nvPr>
            <p:ph type="title"/>
          </p:nvPr>
        </p:nvSpPr>
        <p:spPr/>
        <p:txBody>
          <a:bodyPr/>
          <a:lstStyle/>
          <a:p>
            <a:r>
              <a:rPr lang="en-US" dirty="0"/>
              <a:t>Fathom Science’s Technology</a:t>
            </a:r>
          </a:p>
        </p:txBody>
      </p:sp>
      <p:sp>
        <p:nvSpPr>
          <p:cNvPr id="4" name="Google Shape;145;g5fd0bc667d_0_0">
            <a:extLst>
              <a:ext uri="{FF2B5EF4-FFF2-40B4-BE49-F238E27FC236}">
                <a16:creationId xmlns:a16="http://schemas.microsoft.com/office/drawing/2014/main" id="{B61C703B-62A6-4775-ABA3-0CA667BF5EDF}"/>
              </a:ext>
            </a:extLst>
          </p:cNvPr>
          <p:cNvSpPr txBox="1"/>
          <p:nvPr/>
        </p:nvSpPr>
        <p:spPr>
          <a:xfrm>
            <a:off x="6221333" y="1563124"/>
            <a:ext cx="2783520" cy="827093"/>
          </a:xfrm>
          <a:prstGeom prst="rect">
            <a:avLst/>
          </a:prstGeom>
          <a:noFill/>
          <a:ln>
            <a:noFill/>
          </a:ln>
        </p:spPr>
        <p:txBody>
          <a:bodyPr spcFirstLastPara="1" wrap="square" lIns="76188" tIns="76188" rIns="76188" bIns="76188" anchor="t" anchorCtr="0">
            <a:noAutofit/>
          </a:bodyPr>
          <a:lstStyle/>
          <a:p>
            <a:r>
              <a:rPr lang="en-US" sz="1000" dirty="0">
                <a:solidFill>
                  <a:schemeClr val="lt1"/>
                </a:solidFill>
                <a:latin typeface="Calibri"/>
                <a:ea typeface="Calibri"/>
                <a:cs typeface="Calibri"/>
                <a:sym typeface="Calibri"/>
              </a:rPr>
              <a:t>cloud                                           Computing</a:t>
            </a:r>
            <a:endParaRPr sz="1000" dirty="0">
              <a:solidFill>
                <a:schemeClr val="lt1"/>
              </a:solidFill>
              <a:latin typeface="Calibri"/>
              <a:ea typeface="Calibri"/>
              <a:cs typeface="Calibri"/>
              <a:sym typeface="Calibri"/>
            </a:endParaRPr>
          </a:p>
          <a:p>
            <a:endParaRPr sz="1000" dirty="0">
              <a:solidFill>
                <a:schemeClr val="lt1"/>
              </a:solidFill>
              <a:latin typeface="Calibri"/>
              <a:ea typeface="Calibri"/>
              <a:cs typeface="Calibri"/>
              <a:sym typeface="Calibri"/>
            </a:endParaRPr>
          </a:p>
          <a:p>
            <a:r>
              <a:rPr lang="en-US" sz="1000" dirty="0">
                <a:solidFill>
                  <a:schemeClr val="lt1"/>
                </a:solidFill>
                <a:latin typeface="Calibri"/>
                <a:ea typeface="Calibri"/>
                <a:cs typeface="Calibri"/>
                <a:sym typeface="Calibri"/>
              </a:rPr>
              <a:t>coupled                                         Big data</a:t>
            </a:r>
            <a:endParaRPr sz="1000" dirty="0">
              <a:solidFill>
                <a:schemeClr val="lt1"/>
              </a:solidFill>
              <a:latin typeface="Calibri"/>
              <a:ea typeface="Calibri"/>
              <a:cs typeface="Calibri"/>
              <a:sym typeface="Calibri"/>
            </a:endParaRPr>
          </a:p>
          <a:p>
            <a:r>
              <a:rPr lang="en-US" sz="1000" dirty="0">
                <a:solidFill>
                  <a:schemeClr val="lt1"/>
                </a:solidFill>
                <a:latin typeface="Calibri"/>
                <a:ea typeface="Calibri"/>
                <a:cs typeface="Calibri"/>
                <a:sym typeface="Calibri"/>
              </a:rPr>
              <a:t>modeling                                       analytics </a:t>
            </a:r>
            <a:endParaRPr sz="1000" dirty="0">
              <a:solidFill>
                <a:schemeClr val="lt1"/>
              </a:solidFill>
              <a:latin typeface="Calibri"/>
              <a:ea typeface="Calibri"/>
              <a:cs typeface="Calibri"/>
              <a:sym typeface="Calibri"/>
            </a:endParaRPr>
          </a:p>
        </p:txBody>
      </p:sp>
      <p:pic>
        <p:nvPicPr>
          <p:cNvPr id="5" name="Google Shape;146;g5fd0bc667d_0_0">
            <a:extLst>
              <a:ext uri="{FF2B5EF4-FFF2-40B4-BE49-F238E27FC236}">
                <a16:creationId xmlns:a16="http://schemas.microsoft.com/office/drawing/2014/main" id="{8FA10743-8B7B-4288-B6DB-7D16F5398C39}"/>
              </a:ext>
            </a:extLst>
          </p:cNvPr>
          <p:cNvPicPr preferRelativeResize="0"/>
          <p:nvPr/>
        </p:nvPicPr>
        <p:blipFill>
          <a:blip r:embed="rId3">
            <a:alphaModFix/>
          </a:blip>
          <a:stretch>
            <a:fillRect/>
          </a:stretch>
        </p:blipFill>
        <p:spPr>
          <a:xfrm>
            <a:off x="2206327" y="1381188"/>
            <a:ext cx="7779347" cy="5169436"/>
          </a:xfrm>
          <a:prstGeom prst="rect">
            <a:avLst/>
          </a:prstGeom>
          <a:noFill/>
          <a:ln>
            <a:noFill/>
          </a:ln>
        </p:spPr>
      </p:pic>
      <p:sp>
        <p:nvSpPr>
          <p:cNvPr id="8" name="Google Shape;149;g5fd0bc667d_0_0">
            <a:extLst>
              <a:ext uri="{FF2B5EF4-FFF2-40B4-BE49-F238E27FC236}">
                <a16:creationId xmlns:a16="http://schemas.microsoft.com/office/drawing/2014/main" id="{981DCB87-A55F-4B4B-89AA-AB33FD18A484}"/>
              </a:ext>
            </a:extLst>
          </p:cNvPr>
          <p:cNvSpPr txBox="1"/>
          <p:nvPr/>
        </p:nvSpPr>
        <p:spPr>
          <a:xfrm>
            <a:off x="509508" y="1721371"/>
            <a:ext cx="1668878" cy="1707629"/>
          </a:xfrm>
          <a:prstGeom prst="rect">
            <a:avLst/>
          </a:prstGeom>
          <a:noFill/>
          <a:ln>
            <a:noFill/>
          </a:ln>
        </p:spPr>
        <p:txBody>
          <a:bodyPr spcFirstLastPara="1" wrap="square" lIns="76188" tIns="76188" rIns="76188" bIns="76188" anchor="t" anchorCtr="0">
            <a:noAutofit/>
          </a:bodyPr>
          <a:lstStyle/>
          <a:p>
            <a:r>
              <a:rPr lang="en-US" sz="2000" dirty="0">
                <a:latin typeface="Lato" panose="020F0502020204030203" pitchFamily="34" charset="0"/>
                <a:ea typeface="Lato" panose="020F0502020204030203" pitchFamily="34" charset="0"/>
                <a:cs typeface="Lato" panose="020F0502020204030203" pitchFamily="34" charset="0"/>
                <a:sym typeface="Calibri"/>
              </a:rPr>
              <a:t>Real-time data acquisition, including </a:t>
            </a:r>
            <a:r>
              <a:rPr lang="en-US" sz="2000" dirty="0">
                <a:solidFill>
                  <a:srgbClr val="C00000"/>
                </a:solidFill>
                <a:latin typeface="Lato" panose="020F0502020204030203" pitchFamily="34" charset="0"/>
                <a:ea typeface="Lato" panose="020F0502020204030203" pitchFamily="34" charset="0"/>
                <a:cs typeface="Lato" panose="020F0502020204030203" pitchFamily="34" charset="0"/>
                <a:sym typeface="Calibri"/>
              </a:rPr>
              <a:t>satellite data </a:t>
            </a:r>
            <a:endParaRPr sz="2000" dirty="0">
              <a:solidFill>
                <a:srgbClr val="C00000"/>
              </a:solidFill>
              <a:latin typeface="Lato" panose="020F0502020204030203" pitchFamily="34" charset="0"/>
              <a:ea typeface="Lato" panose="020F0502020204030203" pitchFamily="34" charset="0"/>
              <a:cs typeface="Lato" panose="020F0502020204030203" pitchFamily="34" charset="0"/>
              <a:sym typeface="Calibri"/>
            </a:endParaRPr>
          </a:p>
        </p:txBody>
      </p:sp>
      <p:sp>
        <p:nvSpPr>
          <p:cNvPr id="11" name="Google Shape;152;g5fd0bc667d_0_0">
            <a:extLst>
              <a:ext uri="{FF2B5EF4-FFF2-40B4-BE49-F238E27FC236}">
                <a16:creationId xmlns:a16="http://schemas.microsoft.com/office/drawing/2014/main" id="{9363C48C-9449-4F64-83D1-3610F9B58937}"/>
              </a:ext>
            </a:extLst>
          </p:cNvPr>
          <p:cNvSpPr txBox="1"/>
          <p:nvPr/>
        </p:nvSpPr>
        <p:spPr>
          <a:xfrm>
            <a:off x="509508" y="4490198"/>
            <a:ext cx="1668878" cy="1391265"/>
          </a:xfrm>
          <a:prstGeom prst="rect">
            <a:avLst/>
          </a:prstGeom>
          <a:noFill/>
          <a:ln>
            <a:noFill/>
          </a:ln>
        </p:spPr>
        <p:txBody>
          <a:bodyPr spcFirstLastPara="1" wrap="square" lIns="76188" tIns="76188" rIns="76188" bIns="76188" anchor="t" anchorCtr="0">
            <a:noAutofit/>
          </a:bodyPr>
          <a:lstStyle/>
          <a:p>
            <a:r>
              <a:rPr lang="en-US" sz="2000" dirty="0">
                <a:latin typeface="Lato" panose="020F0502020204030203" pitchFamily="34" charset="0"/>
                <a:ea typeface="Lato" panose="020F0502020204030203" pitchFamily="34" charset="0"/>
                <a:cs typeface="Lato" panose="020F0502020204030203" pitchFamily="34" charset="0"/>
                <a:sym typeface="Calibri"/>
              </a:rPr>
              <a:t>Cloud computing &amp; Big Data analytics</a:t>
            </a:r>
            <a:endParaRPr sz="2000" dirty="0">
              <a:latin typeface="Lato" panose="020F0502020204030203" pitchFamily="34" charset="0"/>
              <a:ea typeface="Lato" panose="020F0502020204030203" pitchFamily="34" charset="0"/>
              <a:cs typeface="Lato" panose="020F0502020204030203" pitchFamily="34" charset="0"/>
              <a:sym typeface="Calibri"/>
            </a:endParaRPr>
          </a:p>
        </p:txBody>
      </p:sp>
      <p:sp>
        <p:nvSpPr>
          <p:cNvPr id="12" name="Google Shape;153;g5fd0bc667d_0_0">
            <a:extLst>
              <a:ext uri="{FF2B5EF4-FFF2-40B4-BE49-F238E27FC236}">
                <a16:creationId xmlns:a16="http://schemas.microsoft.com/office/drawing/2014/main" id="{7E7005B9-6038-4D50-8B2E-E648467DCE31}"/>
              </a:ext>
            </a:extLst>
          </p:cNvPr>
          <p:cNvSpPr txBox="1"/>
          <p:nvPr/>
        </p:nvSpPr>
        <p:spPr>
          <a:xfrm>
            <a:off x="10041556" y="1721372"/>
            <a:ext cx="2063754" cy="1583144"/>
          </a:xfrm>
          <a:prstGeom prst="rect">
            <a:avLst/>
          </a:prstGeom>
          <a:noFill/>
          <a:ln>
            <a:noFill/>
          </a:ln>
        </p:spPr>
        <p:txBody>
          <a:bodyPr spcFirstLastPara="1" wrap="square" lIns="76188" tIns="76188" rIns="76188" bIns="76188" anchor="t" anchorCtr="0">
            <a:noAutofit/>
          </a:bodyPr>
          <a:lstStyle/>
          <a:p>
            <a:r>
              <a:rPr lang="en-US" sz="2000" dirty="0">
                <a:latin typeface="Lato" panose="020F0502020204030203" pitchFamily="34" charset="0"/>
                <a:ea typeface="Lato" panose="020F0502020204030203" pitchFamily="34" charset="0"/>
                <a:cs typeface="Lato" panose="020F0502020204030203" pitchFamily="34" charset="0"/>
                <a:sym typeface="Calibri"/>
              </a:rPr>
              <a:t>State-of-the-art coupled marine environment prediction modeling</a:t>
            </a:r>
            <a:endParaRPr sz="2000" dirty="0">
              <a:latin typeface="Lato" panose="020F0502020204030203" pitchFamily="34" charset="0"/>
              <a:ea typeface="Lato" panose="020F0502020204030203" pitchFamily="34" charset="0"/>
              <a:cs typeface="Lato" panose="020F0502020204030203" pitchFamily="34" charset="0"/>
              <a:sym typeface="Calibri"/>
            </a:endParaRPr>
          </a:p>
        </p:txBody>
      </p:sp>
      <p:sp>
        <p:nvSpPr>
          <p:cNvPr id="13" name="Google Shape;154;g5fd0bc667d_0_0">
            <a:extLst>
              <a:ext uri="{FF2B5EF4-FFF2-40B4-BE49-F238E27FC236}">
                <a16:creationId xmlns:a16="http://schemas.microsoft.com/office/drawing/2014/main" id="{A7B2E8ED-2E38-4085-9A6E-96777C8F64BA}"/>
              </a:ext>
            </a:extLst>
          </p:cNvPr>
          <p:cNvSpPr txBox="1"/>
          <p:nvPr/>
        </p:nvSpPr>
        <p:spPr>
          <a:xfrm>
            <a:off x="10041556" y="4171030"/>
            <a:ext cx="2140919" cy="2201464"/>
          </a:xfrm>
          <a:prstGeom prst="rect">
            <a:avLst/>
          </a:prstGeom>
          <a:noFill/>
          <a:ln>
            <a:noFill/>
          </a:ln>
        </p:spPr>
        <p:txBody>
          <a:bodyPr spcFirstLastPara="1" wrap="square" lIns="76188" tIns="76188" rIns="76188" bIns="76188" anchor="t" anchorCtr="0">
            <a:noAutofit/>
          </a:bodyPr>
          <a:lstStyle/>
          <a:p>
            <a:r>
              <a:rPr lang="en-US" sz="2000" dirty="0">
                <a:latin typeface="Lato" panose="020F0502020204030203" pitchFamily="34" charset="0"/>
                <a:ea typeface="Lato" panose="020F0502020204030203" pitchFamily="34" charset="0"/>
                <a:cs typeface="Lato" panose="020F0502020204030203" pitchFamily="34" charset="0"/>
                <a:sym typeface="Calibri"/>
              </a:rPr>
              <a:t>High-resolution, high-fidelity Metocean information</a:t>
            </a:r>
          </a:p>
          <a:p>
            <a:r>
              <a:rPr lang="en-US" sz="2000" dirty="0">
                <a:latin typeface="Lato" panose="020F0502020204030203" pitchFamily="34" charset="0"/>
                <a:ea typeface="Lato" panose="020F0502020204030203" pitchFamily="34" charset="0"/>
                <a:cs typeface="Lato" panose="020F0502020204030203" pitchFamily="34" charset="0"/>
                <a:sym typeface="Calibri"/>
              </a:rPr>
              <a:t>and value-added products for on-demand services</a:t>
            </a:r>
            <a:endParaRPr sz="2000" dirty="0">
              <a:latin typeface="Lato" panose="020F0502020204030203" pitchFamily="34" charset="0"/>
              <a:ea typeface="Lato" panose="020F0502020204030203" pitchFamily="34" charset="0"/>
              <a:cs typeface="Lato" panose="020F0502020204030203" pitchFamily="34" charset="0"/>
              <a:sym typeface="Calibri"/>
            </a:endParaRPr>
          </a:p>
        </p:txBody>
      </p:sp>
      <p:sp>
        <p:nvSpPr>
          <p:cNvPr id="18" name="Arrow: Right 17">
            <a:extLst>
              <a:ext uri="{FF2B5EF4-FFF2-40B4-BE49-F238E27FC236}">
                <a16:creationId xmlns:a16="http://schemas.microsoft.com/office/drawing/2014/main" id="{E2EBCD62-D126-40A5-A294-29D9B6EEC41E}"/>
              </a:ext>
            </a:extLst>
          </p:cNvPr>
          <p:cNvSpPr/>
          <p:nvPr/>
        </p:nvSpPr>
        <p:spPr>
          <a:xfrm>
            <a:off x="4959581" y="2712520"/>
            <a:ext cx="343948" cy="1720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13F14210-55B5-44AB-A1EB-06D051628707}"/>
              </a:ext>
            </a:extLst>
          </p:cNvPr>
          <p:cNvSpPr/>
          <p:nvPr/>
        </p:nvSpPr>
        <p:spPr>
          <a:xfrm>
            <a:off x="4957894" y="5099901"/>
            <a:ext cx="343948" cy="1718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Bent-Up 22">
            <a:extLst>
              <a:ext uri="{FF2B5EF4-FFF2-40B4-BE49-F238E27FC236}">
                <a16:creationId xmlns:a16="http://schemas.microsoft.com/office/drawing/2014/main" id="{0D8C6CE5-450D-4C78-892E-71D2EB368168}"/>
              </a:ext>
            </a:extLst>
          </p:cNvPr>
          <p:cNvSpPr/>
          <p:nvPr/>
        </p:nvSpPr>
        <p:spPr>
          <a:xfrm rot="16200000" flipH="1">
            <a:off x="5524926" y="3338070"/>
            <a:ext cx="354421" cy="1488484"/>
          </a:xfrm>
          <a:prstGeom prst="bentUpArrow">
            <a:avLst>
              <a:gd name="adj1" fmla="val 25000"/>
              <a:gd name="adj2" fmla="val 2766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623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E58F-2528-41DC-B812-BF31EB740AB6}"/>
              </a:ext>
            </a:extLst>
          </p:cNvPr>
          <p:cNvSpPr>
            <a:spLocks noGrp="1"/>
          </p:cNvSpPr>
          <p:nvPr>
            <p:ph type="title"/>
          </p:nvPr>
        </p:nvSpPr>
        <p:spPr/>
        <p:txBody>
          <a:bodyPr/>
          <a:lstStyle/>
          <a:p>
            <a:r>
              <a:rPr lang="en-US" sz="3600"/>
              <a:t>Fathom Science Coupled Numerical Modeling</a:t>
            </a:r>
            <a:endParaRPr lang="en-US"/>
          </a:p>
        </p:txBody>
      </p:sp>
      <p:sp>
        <p:nvSpPr>
          <p:cNvPr id="4" name="Content Placeholder 2">
            <a:extLst>
              <a:ext uri="{FF2B5EF4-FFF2-40B4-BE49-F238E27FC236}">
                <a16:creationId xmlns:a16="http://schemas.microsoft.com/office/drawing/2014/main" id="{22614671-6D50-4EA1-AC96-1A25718E601C}"/>
              </a:ext>
            </a:extLst>
          </p:cNvPr>
          <p:cNvSpPr>
            <a:spLocks noGrp="1"/>
          </p:cNvSpPr>
          <p:nvPr>
            <p:ph idx="1"/>
          </p:nvPr>
        </p:nvSpPr>
        <p:spPr>
          <a:xfrm>
            <a:off x="293914" y="1493822"/>
            <a:ext cx="5682343" cy="5097101"/>
          </a:xfrm>
        </p:spPr>
        <p:txBody>
          <a:bodyPr>
            <a:normAutofit/>
          </a:bodyPr>
          <a:lstStyle/>
          <a:p>
            <a:pPr marL="0" indent="0">
              <a:buNone/>
            </a:pPr>
            <a:r>
              <a:rPr lang="en-US" sz="2400" dirty="0"/>
              <a:t>Our </a:t>
            </a:r>
            <a:r>
              <a:rPr lang="en-US" sz="2400" i="1" dirty="0">
                <a:solidFill>
                  <a:srgbClr val="3F498D"/>
                </a:solidFill>
              </a:rPr>
              <a:t>ocean-atmosphere-wave coupled </a:t>
            </a:r>
            <a:r>
              <a:rPr lang="en-US" sz="2400" dirty="0"/>
              <a:t>modeling system</a:t>
            </a:r>
          </a:p>
          <a:p>
            <a:pPr lvl="1">
              <a:spcBef>
                <a:spcPts val="1200"/>
              </a:spcBef>
            </a:pPr>
            <a:r>
              <a:rPr lang="en-US" dirty="0"/>
              <a:t>Accurate and high-resolution, with ultra-high res nesting</a:t>
            </a:r>
          </a:p>
          <a:p>
            <a:pPr lvl="1">
              <a:spcBef>
                <a:spcPts val="1200"/>
              </a:spcBef>
            </a:pPr>
            <a:r>
              <a:rPr lang="en-US" dirty="0"/>
              <a:t>Includes river-ocean interfaces</a:t>
            </a:r>
          </a:p>
          <a:p>
            <a:pPr lvl="1">
              <a:spcBef>
                <a:spcPts val="1200"/>
              </a:spcBef>
            </a:pPr>
            <a:r>
              <a:rPr lang="en-US" dirty="0"/>
              <a:t>Covers U.S. coastal oceans, Gulf of Mx, Caribbean -&gt; global ocean</a:t>
            </a:r>
          </a:p>
          <a:p>
            <a:pPr lvl="1">
              <a:spcBef>
                <a:spcPts val="1200"/>
              </a:spcBef>
            </a:pPr>
            <a:r>
              <a:rPr lang="en-US" dirty="0"/>
              <a:t>Highly extensible to different environments, regions, and configurations</a:t>
            </a:r>
          </a:p>
        </p:txBody>
      </p:sp>
      <p:sp>
        <p:nvSpPr>
          <p:cNvPr id="5" name="Google Shape;131;p16">
            <a:extLst>
              <a:ext uri="{FF2B5EF4-FFF2-40B4-BE49-F238E27FC236}">
                <a16:creationId xmlns:a16="http://schemas.microsoft.com/office/drawing/2014/main" id="{0966DAF3-2FAE-4B2F-9E5A-CB7B2CA19A83}"/>
              </a:ext>
            </a:extLst>
          </p:cNvPr>
          <p:cNvSpPr txBox="1"/>
          <p:nvPr/>
        </p:nvSpPr>
        <p:spPr>
          <a:xfrm>
            <a:off x="6568188" y="6078130"/>
            <a:ext cx="491527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Example: </a:t>
            </a:r>
            <a:r>
              <a:rPr lang="en-US" sz="1800" dirty="0" err="1">
                <a:solidFill>
                  <a:schemeClr val="dk1"/>
                </a:solidFill>
                <a:latin typeface="Calibri"/>
                <a:ea typeface="Calibri"/>
                <a:cs typeface="Calibri"/>
                <a:sym typeface="Calibri"/>
              </a:rPr>
              <a:t>FishCast</a:t>
            </a:r>
            <a:r>
              <a:rPr lang="en-US" sz="1800" dirty="0">
                <a:solidFill>
                  <a:schemeClr val="dk1"/>
                </a:solidFill>
                <a:latin typeface="Calibri"/>
                <a:ea typeface="Calibri"/>
                <a:cs typeface="Calibri"/>
                <a:sym typeface="Calibri"/>
              </a:rPr>
              <a:t> sea surface temp, currents, and bathymetry off the Outer Banks, NC</a:t>
            </a:r>
            <a:endParaRPr dirty="0"/>
          </a:p>
        </p:txBody>
      </p:sp>
      <p:pic>
        <p:nvPicPr>
          <p:cNvPr id="6" name="Picture 5">
            <a:extLst>
              <a:ext uri="{FF2B5EF4-FFF2-40B4-BE49-F238E27FC236}">
                <a16:creationId xmlns:a16="http://schemas.microsoft.com/office/drawing/2014/main" id="{927BEDC0-2668-41A6-B123-E3E2B1CCDBC9}"/>
              </a:ext>
            </a:extLst>
          </p:cNvPr>
          <p:cNvPicPr>
            <a:picLocks noChangeAspect="1"/>
          </p:cNvPicPr>
          <p:nvPr/>
        </p:nvPicPr>
        <p:blipFill>
          <a:blip r:embed="rId3"/>
          <a:stretch>
            <a:fillRect/>
          </a:stretch>
        </p:blipFill>
        <p:spPr>
          <a:xfrm>
            <a:off x="5878287" y="1171582"/>
            <a:ext cx="6295076" cy="4906548"/>
          </a:xfrm>
          <a:prstGeom prst="rect">
            <a:avLst/>
          </a:prstGeom>
        </p:spPr>
      </p:pic>
    </p:spTree>
    <p:extLst>
      <p:ext uri="{BB962C8B-B14F-4D97-AF65-F5344CB8AC3E}">
        <p14:creationId xmlns:p14="http://schemas.microsoft.com/office/powerpoint/2010/main" val="87350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134C-EAF6-473B-81D7-D4600C7BB65C}"/>
              </a:ext>
            </a:extLst>
          </p:cNvPr>
          <p:cNvSpPr>
            <a:spLocks noGrp="1"/>
          </p:cNvSpPr>
          <p:nvPr>
            <p:ph type="title"/>
          </p:nvPr>
        </p:nvSpPr>
        <p:spPr/>
        <p:txBody>
          <a:bodyPr/>
          <a:lstStyle/>
          <a:p>
            <a:r>
              <a:rPr lang="en-US" dirty="0"/>
              <a:t>Sectors Fathom Science Serves</a:t>
            </a:r>
          </a:p>
        </p:txBody>
      </p:sp>
      <p:pic>
        <p:nvPicPr>
          <p:cNvPr id="5" name="Google Shape;119;g60567446a9_4_0">
            <a:extLst>
              <a:ext uri="{FF2B5EF4-FFF2-40B4-BE49-F238E27FC236}">
                <a16:creationId xmlns:a16="http://schemas.microsoft.com/office/drawing/2014/main" id="{ED20EF0B-8362-4337-8BC9-273C1B9DB62F}"/>
              </a:ext>
            </a:extLst>
          </p:cNvPr>
          <p:cNvPicPr preferRelativeResize="0"/>
          <p:nvPr/>
        </p:nvPicPr>
        <p:blipFill>
          <a:blip r:embed="rId3">
            <a:alphaModFix/>
          </a:blip>
          <a:stretch>
            <a:fillRect/>
          </a:stretch>
        </p:blipFill>
        <p:spPr>
          <a:xfrm>
            <a:off x="576813" y="1756931"/>
            <a:ext cx="3766664" cy="2171035"/>
          </a:xfrm>
          <a:prstGeom prst="rect">
            <a:avLst/>
          </a:prstGeom>
          <a:noFill/>
          <a:ln>
            <a:noFill/>
          </a:ln>
        </p:spPr>
      </p:pic>
      <p:pic>
        <p:nvPicPr>
          <p:cNvPr id="7" name="Google Shape;120;g60567446a9_4_0">
            <a:extLst>
              <a:ext uri="{FF2B5EF4-FFF2-40B4-BE49-F238E27FC236}">
                <a16:creationId xmlns:a16="http://schemas.microsoft.com/office/drawing/2014/main" id="{17B12936-8C01-4C76-90B9-130CE8DB483A}"/>
              </a:ext>
            </a:extLst>
          </p:cNvPr>
          <p:cNvPicPr preferRelativeResize="0"/>
          <p:nvPr/>
        </p:nvPicPr>
        <p:blipFill>
          <a:blip r:embed="rId4">
            <a:alphaModFix/>
          </a:blip>
          <a:stretch>
            <a:fillRect/>
          </a:stretch>
        </p:blipFill>
        <p:spPr>
          <a:xfrm>
            <a:off x="4488110" y="1759892"/>
            <a:ext cx="3486039" cy="2141356"/>
          </a:xfrm>
          <a:prstGeom prst="rect">
            <a:avLst/>
          </a:prstGeom>
          <a:noFill/>
          <a:ln>
            <a:noFill/>
          </a:ln>
        </p:spPr>
      </p:pic>
      <p:pic>
        <p:nvPicPr>
          <p:cNvPr id="9" name="Google Shape;121;g60567446a9_4_0">
            <a:extLst>
              <a:ext uri="{FF2B5EF4-FFF2-40B4-BE49-F238E27FC236}">
                <a16:creationId xmlns:a16="http://schemas.microsoft.com/office/drawing/2014/main" id="{84CC18DD-8C0A-4798-B167-F27273E1E999}"/>
              </a:ext>
            </a:extLst>
          </p:cNvPr>
          <p:cNvPicPr preferRelativeResize="0"/>
          <p:nvPr/>
        </p:nvPicPr>
        <p:blipFill>
          <a:blip r:embed="rId5">
            <a:alphaModFix/>
          </a:blip>
          <a:stretch>
            <a:fillRect/>
          </a:stretch>
        </p:blipFill>
        <p:spPr>
          <a:xfrm>
            <a:off x="4349524" y="4392066"/>
            <a:ext cx="3766664" cy="2180838"/>
          </a:xfrm>
          <a:prstGeom prst="rect">
            <a:avLst/>
          </a:prstGeom>
          <a:noFill/>
          <a:ln>
            <a:noFill/>
          </a:ln>
        </p:spPr>
      </p:pic>
      <p:pic>
        <p:nvPicPr>
          <p:cNvPr id="11" name="Google Shape;122;g60567446a9_4_0">
            <a:extLst>
              <a:ext uri="{FF2B5EF4-FFF2-40B4-BE49-F238E27FC236}">
                <a16:creationId xmlns:a16="http://schemas.microsoft.com/office/drawing/2014/main" id="{4DD29B5C-8778-4556-B26D-0A8D66B97A54}"/>
              </a:ext>
            </a:extLst>
          </p:cNvPr>
          <p:cNvPicPr preferRelativeResize="0"/>
          <p:nvPr/>
        </p:nvPicPr>
        <p:blipFill>
          <a:blip r:embed="rId6">
            <a:alphaModFix/>
          </a:blip>
          <a:stretch>
            <a:fillRect/>
          </a:stretch>
        </p:blipFill>
        <p:spPr>
          <a:xfrm>
            <a:off x="8116188" y="1747129"/>
            <a:ext cx="3227303" cy="2180838"/>
          </a:xfrm>
          <a:prstGeom prst="rect">
            <a:avLst/>
          </a:prstGeom>
          <a:noFill/>
          <a:ln>
            <a:noFill/>
          </a:ln>
        </p:spPr>
      </p:pic>
      <p:pic>
        <p:nvPicPr>
          <p:cNvPr id="13" name="Google Shape;123;g60567446a9_4_0">
            <a:extLst>
              <a:ext uri="{FF2B5EF4-FFF2-40B4-BE49-F238E27FC236}">
                <a16:creationId xmlns:a16="http://schemas.microsoft.com/office/drawing/2014/main" id="{F89C0207-1AF3-468D-A475-E4B31F00B3A1}"/>
              </a:ext>
            </a:extLst>
          </p:cNvPr>
          <p:cNvPicPr preferRelativeResize="0"/>
          <p:nvPr/>
        </p:nvPicPr>
        <p:blipFill>
          <a:blip r:embed="rId7">
            <a:alphaModFix/>
          </a:blip>
          <a:stretch>
            <a:fillRect/>
          </a:stretch>
        </p:blipFill>
        <p:spPr>
          <a:xfrm>
            <a:off x="750572" y="4401870"/>
            <a:ext cx="3410864" cy="2171034"/>
          </a:xfrm>
          <a:prstGeom prst="rect">
            <a:avLst/>
          </a:prstGeom>
          <a:noFill/>
          <a:ln>
            <a:noFill/>
          </a:ln>
        </p:spPr>
      </p:pic>
      <p:pic>
        <p:nvPicPr>
          <p:cNvPr id="15" name="Google Shape;124;g60567446a9_4_0">
            <a:extLst>
              <a:ext uri="{FF2B5EF4-FFF2-40B4-BE49-F238E27FC236}">
                <a16:creationId xmlns:a16="http://schemas.microsoft.com/office/drawing/2014/main" id="{E1C467C5-AAF7-4628-A13B-33F04F5A5EFC}"/>
              </a:ext>
            </a:extLst>
          </p:cNvPr>
          <p:cNvPicPr preferRelativeResize="0"/>
          <p:nvPr/>
        </p:nvPicPr>
        <p:blipFill>
          <a:blip r:embed="rId8">
            <a:alphaModFix/>
          </a:blip>
          <a:stretch>
            <a:fillRect/>
          </a:stretch>
        </p:blipFill>
        <p:spPr>
          <a:xfrm>
            <a:off x="8221242" y="4401870"/>
            <a:ext cx="3132558" cy="2171034"/>
          </a:xfrm>
          <a:prstGeom prst="rect">
            <a:avLst/>
          </a:prstGeom>
          <a:noFill/>
          <a:ln>
            <a:noFill/>
          </a:ln>
        </p:spPr>
      </p:pic>
      <p:sp>
        <p:nvSpPr>
          <p:cNvPr id="17" name="Google Shape;125;g60567446a9_4_0">
            <a:extLst>
              <a:ext uri="{FF2B5EF4-FFF2-40B4-BE49-F238E27FC236}">
                <a16:creationId xmlns:a16="http://schemas.microsoft.com/office/drawing/2014/main" id="{5812F63A-B1C9-4F3D-9504-C1E1DBDBBFCC}"/>
              </a:ext>
            </a:extLst>
          </p:cNvPr>
          <p:cNvSpPr txBox="1"/>
          <p:nvPr/>
        </p:nvSpPr>
        <p:spPr>
          <a:xfrm>
            <a:off x="5771626" y="1381035"/>
            <a:ext cx="986378" cy="348250"/>
          </a:xfrm>
          <a:prstGeom prst="rect">
            <a:avLst/>
          </a:prstGeom>
          <a:noFill/>
          <a:ln w="9525" cap="flat" cmpd="sng">
            <a:solidFill>
              <a:srgbClr val="000000"/>
            </a:solidFill>
            <a:prstDash val="solid"/>
            <a:round/>
            <a:headEnd type="none" w="sm" len="sm"/>
            <a:tailEnd type="none" w="sm" len="sm"/>
          </a:ln>
        </p:spPr>
        <p:txBody>
          <a:bodyPr spcFirstLastPara="1" wrap="square" lIns="76188" tIns="76188" rIns="76188" bIns="76188" anchor="t" anchorCtr="0">
            <a:noAutofit/>
          </a:bodyPr>
          <a:lstStyle/>
          <a:p>
            <a:pPr algn="ctr"/>
            <a:r>
              <a:rPr lang="en-US" sz="1500" dirty="0">
                <a:latin typeface="Lato"/>
                <a:ea typeface="Lato"/>
                <a:cs typeface="Lato"/>
                <a:sym typeface="Lato"/>
              </a:rPr>
              <a:t>Energy</a:t>
            </a:r>
            <a:endParaRPr sz="1500" dirty="0">
              <a:latin typeface="Lato"/>
              <a:ea typeface="Lato"/>
              <a:cs typeface="Lato"/>
              <a:sym typeface="Lato"/>
            </a:endParaRPr>
          </a:p>
        </p:txBody>
      </p:sp>
      <p:sp>
        <p:nvSpPr>
          <p:cNvPr id="19" name="Google Shape;126;g60567446a9_4_0">
            <a:extLst>
              <a:ext uri="{FF2B5EF4-FFF2-40B4-BE49-F238E27FC236}">
                <a16:creationId xmlns:a16="http://schemas.microsoft.com/office/drawing/2014/main" id="{D16162AD-F3A5-4961-916E-75736215CD25}"/>
              </a:ext>
            </a:extLst>
          </p:cNvPr>
          <p:cNvSpPr txBox="1"/>
          <p:nvPr/>
        </p:nvSpPr>
        <p:spPr>
          <a:xfrm>
            <a:off x="5705981" y="4027430"/>
            <a:ext cx="1053750" cy="348250"/>
          </a:xfrm>
          <a:prstGeom prst="rect">
            <a:avLst/>
          </a:prstGeom>
          <a:noFill/>
          <a:ln w="9525" cap="flat" cmpd="sng">
            <a:solidFill>
              <a:srgbClr val="000000"/>
            </a:solidFill>
            <a:prstDash val="solid"/>
            <a:round/>
            <a:headEnd type="none" w="sm" len="sm"/>
            <a:tailEnd type="none" w="sm" len="sm"/>
          </a:ln>
        </p:spPr>
        <p:txBody>
          <a:bodyPr spcFirstLastPara="1" wrap="square" lIns="76188" tIns="76188" rIns="76188" bIns="76188" anchor="t" anchorCtr="0">
            <a:noAutofit/>
          </a:bodyPr>
          <a:lstStyle/>
          <a:p>
            <a:pPr algn="ctr"/>
            <a:r>
              <a:rPr lang="en-US" sz="1500" dirty="0">
                <a:latin typeface="Lato"/>
                <a:ea typeface="Lato"/>
                <a:cs typeface="Lato"/>
                <a:sym typeface="Lato"/>
              </a:rPr>
              <a:t>Fishing</a:t>
            </a:r>
            <a:endParaRPr sz="1500" dirty="0">
              <a:latin typeface="Lato"/>
              <a:ea typeface="Lato"/>
              <a:cs typeface="Lato"/>
              <a:sym typeface="Lato"/>
            </a:endParaRPr>
          </a:p>
        </p:txBody>
      </p:sp>
      <p:sp>
        <p:nvSpPr>
          <p:cNvPr id="21" name="Google Shape;127;g60567446a9_4_0">
            <a:extLst>
              <a:ext uri="{FF2B5EF4-FFF2-40B4-BE49-F238E27FC236}">
                <a16:creationId xmlns:a16="http://schemas.microsoft.com/office/drawing/2014/main" id="{9DF9C01D-7923-47C4-9778-7F0CD8339192}"/>
              </a:ext>
            </a:extLst>
          </p:cNvPr>
          <p:cNvSpPr txBox="1"/>
          <p:nvPr/>
        </p:nvSpPr>
        <p:spPr>
          <a:xfrm>
            <a:off x="8872589" y="1381035"/>
            <a:ext cx="1714500" cy="348250"/>
          </a:xfrm>
          <a:prstGeom prst="rect">
            <a:avLst/>
          </a:prstGeom>
          <a:noFill/>
          <a:ln w="9525" cap="flat" cmpd="sng">
            <a:solidFill>
              <a:srgbClr val="000000"/>
            </a:solidFill>
            <a:prstDash val="solid"/>
            <a:round/>
            <a:headEnd type="none" w="sm" len="sm"/>
            <a:tailEnd type="none" w="sm" len="sm"/>
          </a:ln>
        </p:spPr>
        <p:txBody>
          <a:bodyPr spcFirstLastPara="1" wrap="square" lIns="76188" tIns="76188" rIns="76188" bIns="76188" anchor="t" anchorCtr="0">
            <a:noAutofit/>
          </a:bodyPr>
          <a:lstStyle/>
          <a:p>
            <a:pPr algn="ctr"/>
            <a:r>
              <a:rPr lang="en-US" sz="1500" dirty="0">
                <a:latin typeface="Lato"/>
                <a:ea typeface="Lato"/>
                <a:cs typeface="Lato"/>
                <a:sym typeface="Lato"/>
              </a:rPr>
              <a:t>Risk Assessment</a:t>
            </a:r>
            <a:endParaRPr sz="1500" dirty="0">
              <a:latin typeface="Lato"/>
              <a:ea typeface="Lato"/>
              <a:cs typeface="Lato"/>
              <a:sym typeface="Lato"/>
            </a:endParaRPr>
          </a:p>
        </p:txBody>
      </p:sp>
      <p:sp>
        <p:nvSpPr>
          <p:cNvPr id="23" name="Google Shape;128;g60567446a9_4_0">
            <a:extLst>
              <a:ext uri="{FF2B5EF4-FFF2-40B4-BE49-F238E27FC236}">
                <a16:creationId xmlns:a16="http://schemas.microsoft.com/office/drawing/2014/main" id="{ECB56D6E-5E9F-4C4F-8B57-8298FB52910D}"/>
              </a:ext>
            </a:extLst>
          </p:cNvPr>
          <p:cNvSpPr txBox="1"/>
          <p:nvPr/>
        </p:nvSpPr>
        <p:spPr>
          <a:xfrm>
            <a:off x="1658129" y="4027430"/>
            <a:ext cx="1595750" cy="348250"/>
          </a:xfrm>
          <a:prstGeom prst="rect">
            <a:avLst/>
          </a:prstGeom>
          <a:noFill/>
          <a:ln w="9525" cap="flat" cmpd="sng">
            <a:solidFill>
              <a:srgbClr val="000000"/>
            </a:solidFill>
            <a:prstDash val="solid"/>
            <a:round/>
            <a:headEnd type="none" w="sm" len="sm"/>
            <a:tailEnd type="none" w="sm" len="sm"/>
          </a:ln>
        </p:spPr>
        <p:txBody>
          <a:bodyPr spcFirstLastPara="1" wrap="square" lIns="76188" tIns="76188" rIns="76188" bIns="76188" anchor="t" anchorCtr="0">
            <a:noAutofit/>
          </a:bodyPr>
          <a:lstStyle/>
          <a:p>
            <a:pPr algn="ctr"/>
            <a:r>
              <a:rPr lang="en-US" sz="1500" dirty="0">
                <a:latin typeface="Lato"/>
                <a:ea typeface="Lato"/>
                <a:cs typeface="Lato"/>
                <a:sym typeface="Lato"/>
              </a:rPr>
              <a:t>Severe Weather</a:t>
            </a:r>
            <a:endParaRPr sz="1500" dirty="0">
              <a:latin typeface="Lato"/>
              <a:ea typeface="Lato"/>
              <a:cs typeface="Lato"/>
              <a:sym typeface="Lato"/>
            </a:endParaRPr>
          </a:p>
        </p:txBody>
      </p:sp>
      <p:sp>
        <p:nvSpPr>
          <p:cNvPr id="25" name="Google Shape;129;g60567446a9_4_0">
            <a:extLst>
              <a:ext uri="{FF2B5EF4-FFF2-40B4-BE49-F238E27FC236}">
                <a16:creationId xmlns:a16="http://schemas.microsoft.com/office/drawing/2014/main" id="{FC1CB4E6-519E-4F17-B37D-8D05A93FB270}"/>
              </a:ext>
            </a:extLst>
          </p:cNvPr>
          <p:cNvSpPr txBox="1"/>
          <p:nvPr/>
        </p:nvSpPr>
        <p:spPr>
          <a:xfrm>
            <a:off x="8551035" y="4027430"/>
            <a:ext cx="2472972" cy="348250"/>
          </a:xfrm>
          <a:prstGeom prst="rect">
            <a:avLst/>
          </a:prstGeom>
          <a:noFill/>
          <a:ln w="9525" cap="flat" cmpd="sng">
            <a:solidFill>
              <a:srgbClr val="000000"/>
            </a:solidFill>
            <a:prstDash val="solid"/>
            <a:round/>
            <a:headEnd type="none" w="sm" len="sm"/>
            <a:tailEnd type="none" w="sm" len="sm"/>
          </a:ln>
        </p:spPr>
        <p:txBody>
          <a:bodyPr spcFirstLastPara="1" wrap="square" lIns="76188" tIns="76188" rIns="76188" bIns="76188" anchor="t" anchorCtr="0">
            <a:noAutofit/>
          </a:bodyPr>
          <a:lstStyle/>
          <a:p>
            <a:pPr algn="ctr"/>
            <a:r>
              <a:rPr lang="en-US" sz="1500" dirty="0">
                <a:latin typeface="Lato"/>
                <a:ea typeface="Lato"/>
                <a:cs typeface="Lato"/>
                <a:sym typeface="Lato"/>
              </a:rPr>
              <a:t>Tourism/ Water Quality</a:t>
            </a:r>
            <a:endParaRPr sz="1500" dirty="0">
              <a:latin typeface="Lato"/>
              <a:ea typeface="Lato"/>
              <a:cs typeface="Lato"/>
              <a:sym typeface="Lato"/>
            </a:endParaRPr>
          </a:p>
        </p:txBody>
      </p:sp>
      <p:sp>
        <p:nvSpPr>
          <p:cNvPr id="27" name="Google Shape;130;g60567446a9_4_0">
            <a:extLst>
              <a:ext uri="{FF2B5EF4-FFF2-40B4-BE49-F238E27FC236}">
                <a16:creationId xmlns:a16="http://schemas.microsoft.com/office/drawing/2014/main" id="{62035F38-2E99-43E1-9EB5-B6660E177EEF}"/>
              </a:ext>
            </a:extLst>
          </p:cNvPr>
          <p:cNvSpPr txBox="1"/>
          <p:nvPr/>
        </p:nvSpPr>
        <p:spPr>
          <a:xfrm>
            <a:off x="1862356" y="1381035"/>
            <a:ext cx="1395664" cy="348250"/>
          </a:xfrm>
          <a:prstGeom prst="rect">
            <a:avLst/>
          </a:prstGeom>
          <a:noFill/>
          <a:ln w="9525" cap="flat" cmpd="sng">
            <a:solidFill>
              <a:srgbClr val="000000"/>
            </a:solidFill>
            <a:prstDash val="solid"/>
            <a:round/>
            <a:headEnd type="none" w="sm" len="sm"/>
            <a:tailEnd type="none" w="sm" len="sm"/>
          </a:ln>
        </p:spPr>
        <p:txBody>
          <a:bodyPr spcFirstLastPara="1" wrap="square" lIns="76188" tIns="76188" rIns="76188" bIns="76188" anchor="t" anchorCtr="0">
            <a:noAutofit/>
          </a:bodyPr>
          <a:lstStyle/>
          <a:p>
            <a:pPr algn="ctr"/>
            <a:r>
              <a:rPr lang="en-US" sz="1500" dirty="0">
                <a:solidFill>
                  <a:srgbClr val="C00000"/>
                </a:solidFill>
                <a:latin typeface="Lato"/>
                <a:ea typeface="Lato"/>
                <a:cs typeface="Lato"/>
                <a:sym typeface="Lato"/>
              </a:rPr>
              <a:t>Ship Routing</a:t>
            </a:r>
            <a:endParaRPr sz="1500" dirty="0">
              <a:solidFill>
                <a:srgbClr val="C00000"/>
              </a:solidFill>
              <a:latin typeface="Lato"/>
              <a:ea typeface="Lato"/>
              <a:cs typeface="Lato"/>
              <a:sym typeface="Lato"/>
            </a:endParaRPr>
          </a:p>
        </p:txBody>
      </p:sp>
      <p:sp>
        <p:nvSpPr>
          <p:cNvPr id="28" name="TextBox 27">
            <a:extLst>
              <a:ext uri="{FF2B5EF4-FFF2-40B4-BE49-F238E27FC236}">
                <a16:creationId xmlns:a16="http://schemas.microsoft.com/office/drawing/2014/main" id="{BF624335-1FD3-4867-8225-A3DED8387F30}"/>
              </a:ext>
            </a:extLst>
          </p:cNvPr>
          <p:cNvSpPr txBox="1"/>
          <p:nvPr/>
        </p:nvSpPr>
        <p:spPr>
          <a:xfrm>
            <a:off x="1041995" y="3499457"/>
            <a:ext cx="2828018" cy="338554"/>
          </a:xfrm>
          <a:prstGeom prst="rect">
            <a:avLst/>
          </a:prstGeom>
          <a:solidFill>
            <a:schemeClr val="bg1"/>
          </a:solidFill>
        </p:spPr>
        <p:txBody>
          <a:bodyPr wrap="none" rtlCol="0">
            <a:spAutoFit/>
          </a:bodyPr>
          <a:lstStyle/>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Shipping, cruise lines, military</a:t>
            </a:r>
          </a:p>
        </p:txBody>
      </p:sp>
      <p:sp>
        <p:nvSpPr>
          <p:cNvPr id="32" name="TextBox 31">
            <a:extLst>
              <a:ext uri="{FF2B5EF4-FFF2-40B4-BE49-F238E27FC236}">
                <a16:creationId xmlns:a16="http://schemas.microsoft.com/office/drawing/2014/main" id="{06AB59F7-CC9E-42AB-A336-427A9EEF8A64}"/>
              </a:ext>
            </a:extLst>
          </p:cNvPr>
          <p:cNvSpPr txBox="1"/>
          <p:nvPr/>
        </p:nvSpPr>
        <p:spPr>
          <a:xfrm>
            <a:off x="5028220" y="3253236"/>
            <a:ext cx="2405817" cy="584775"/>
          </a:xfrm>
          <a:prstGeom prst="rect">
            <a:avLst/>
          </a:prstGeom>
          <a:solidFill>
            <a:schemeClr val="bg1"/>
          </a:solidFill>
        </p:spPr>
        <p:txBody>
          <a:bodyPr wrap="square" rtlCol="0">
            <a:spAutoFit/>
          </a:bodyPr>
          <a:lstStyle/>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Offshore wind, oil &amp; gas, marine hydrokinetic</a:t>
            </a:r>
          </a:p>
        </p:txBody>
      </p:sp>
      <p:sp>
        <p:nvSpPr>
          <p:cNvPr id="34" name="TextBox 33">
            <a:extLst>
              <a:ext uri="{FF2B5EF4-FFF2-40B4-BE49-F238E27FC236}">
                <a16:creationId xmlns:a16="http://schemas.microsoft.com/office/drawing/2014/main" id="{A0BEEED6-C37B-4E94-B474-8D266F781E37}"/>
              </a:ext>
            </a:extLst>
          </p:cNvPr>
          <p:cNvSpPr txBox="1"/>
          <p:nvPr/>
        </p:nvSpPr>
        <p:spPr>
          <a:xfrm>
            <a:off x="8317407" y="3499457"/>
            <a:ext cx="2940228" cy="338554"/>
          </a:xfrm>
          <a:prstGeom prst="rect">
            <a:avLst/>
          </a:prstGeom>
          <a:solidFill>
            <a:schemeClr val="bg1"/>
          </a:solidFill>
        </p:spPr>
        <p:txBody>
          <a:bodyPr wrap="none" rtlCol="0">
            <a:spAutoFit/>
          </a:bodyPr>
          <a:lstStyle/>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Insurance, business, local govt.</a:t>
            </a:r>
          </a:p>
        </p:txBody>
      </p:sp>
      <p:sp>
        <p:nvSpPr>
          <p:cNvPr id="36" name="TextBox 35">
            <a:extLst>
              <a:ext uri="{FF2B5EF4-FFF2-40B4-BE49-F238E27FC236}">
                <a16:creationId xmlns:a16="http://schemas.microsoft.com/office/drawing/2014/main" id="{E21FAE0D-A429-4B66-8499-28432B9120AB}"/>
              </a:ext>
            </a:extLst>
          </p:cNvPr>
          <p:cNvSpPr txBox="1"/>
          <p:nvPr/>
        </p:nvSpPr>
        <p:spPr>
          <a:xfrm>
            <a:off x="1187706" y="5908098"/>
            <a:ext cx="2536596" cy="584775"/>
          </a:xfrm>
          <a:prstGeom prst="rect">
            <a:avLst/>
          </a:prstGeom>
          <a:solidFill>
            <a:schemeClr val="bg1"/>
          </a:solidFill>
        </p:spPr>
        <p:txBody>
          <a:bodyPr wrap="square" rtlCol="0">
            <a:spAutoFit/>
          </a:bodyPr>
          <a:lstStyle/>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Govt., military, weather companies, individuals</a:t>
            </a:r>
          </a:p>
        </p:txBody>
      </p:sp>
      <p:sp>
        <p:nvSpPr>
          <p:cNvPr id="38" name="TextBox 37">
            <a:extLst>
              <a:ext uri="{FF2B5EF4-FFF2-40B4-BE49-F238E27FC236}">
                <a16:creationId xmlns:a16="http://schemas.microsoft.com/office/drawing/2014/main" id="{D2B1FB37-ADD9-480D-BFEC-720776603E32}"/>
              </a:ext>
            </a:extLst>
          </p:cNvPr>
          <p:cNvSpPr txBox="1"/>
          <p:nvPr/>
        </p:nvSpPr>
        <p:spPr>
          <a:xfrm>
            <a:off x="8430274" y="5908098"/>
            <a:ext cx="2719731" cy="584775"/>
          </a:xfrm>
          <a:prstGeom prst="rect">
            <a:avLst/>
          </a:prstGeom>
          <a:solidFill>
            <a:schemeClr val="bg1"/>
          </a:solidFill>
        </p:spPr>
        <p:txBody>
          <a:bodyPr wrap="square" rtlCol="0">
            <a:spAutoFit/>
          </a:bodyPr>
          <a:lstStyle/>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Local govt., tourism boards, resorts</a:t>
            </a:r>
          </a:p>
        </p:txBody>
      </p:sp>
      <p:sp>
        <p:nvSpPr>
          <p:cNvPr id="40" name="TextBox 39">
            <a:extLst>
              <a:ext uri="{FF2B5EF4-FFF2-40B4-BE49-F238E27FC236}">
                <a16:creationId xmlns:a16="http://schemas.microsoft.com/office/drawing/2014/main" id="{5AF890E7-97D4-4347-BEDA-67F010DA0BFE}"/>
              </a:ext>
            </a:extLst>
          </p:cNvPr>
          <p:cNvSpPr txBox="1"/>
          <p:nvPr/>
        </p:nvSpPr>
        <p:spPr>
          <a:xfrm>
            <a:off x="4405949" y="6154319"/>
            <a:ext cx="3650358" cy="338554"/>
          </a:xfrm>
          <a:prstGeom prst="rect">
            <a:avLst/>
          </a:prstGeom>
          <a:solidFill>
            <a:schemeClr val="bg1"/>
          </a:solidFill>
        </p:spPr>
        <p:txBody>
          <a:bodyPr wrap="none" rtlCol="0">
            <a:spAutoFit/>
          </a:bodyPr>
          <a:lstStyle/>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Commercial, recreational, sport fishers</a:t>
            </a:r>
          </a:p>
        </p:txBody>
      </p:sp>
    </p:spTree>
    <p:extLst>
      <p:ext uri="{BB962C8B-B14F-4D97-AF65-F5344CB8AC3E}">
        <p14:creationId xmlns:p14="http://schemas.microsoft.com/office/powerpoint/2010/main" val="64638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9B77-A58A-48DE-8AA0-B177B4064866}"/>
              </a:ext>
            </a:extLst>
          </p:cNvPr>
          <p:cNvSpPr>
            <a:spLocks noGrp="1"/>
          </p:cNvSpPr>
          <p:nvPr>
            <p:ph type="title"/>
          </p:nvPr>
        </p:nvSpPr>
        <p:spPr/>
        <p:txBody>
          <a:bodyPr/>
          <a:lstStyle/>
          <a:p>
            <a:r>
              <a:rPr lang="en-US" dirty="0"/>
              <a:t>Fathom’s Use of Satellite Data</a:t>
            </a:r>
          </a:p>
        </p:txBody>
      </p:sp>
      <p:graphicFrame>
        <p:nvGraphicFramePr>
          <p:cNvPr id="4" name="Table 4">
            <a:extLst>
              <a:ext uri="{FF2B5EF4-FFF2-40B4-BE49-F238E27FC236}">
                <a16:creationId xmlns:a16="http://schemas.microsoft.com/office/drawing/2014/main" id="{77D347AB-7544-4015-8736-E4218DAE61EF}"/>
              </a:ext>
            </a:extLst>
          </p:cNvPr>
          <p:cNvGraphicFramePr>
            <a:graphicFrameLocks noGrp="1"/>
          </p:cNvGraphicFramePr>
          <p:nvPr>
            <p:extLst>
              <p:ext uri="{D42A27DB-BD31-4B8C-83A1-F6EECF244321}">
                <p14:modId xmlns:p14="http://schemas.microsoft.com/office/powerpoint/2010/main" val="530146967"/>
              </p:ext>
            </p:extLst>
          </p:nvPr>
        </p:nvGraphicFramePr>
        <p:xfrm>
          <a:off x="838200" y="1524866"/>
          <a:ext cx="6041571" cy="2987040"/>
        </p:xfrm>
        <a:graphic>
          <a:graphicData uri="http://schemas.openxmlformats.org/drawingml/2006/table">
            <a:tbl>
              <a:tblPr firstRow="1" bandRow="1">
                <a:tableStyleId>{7DF18680-E054-41AD-8BC1-D1AEF772440D}</a:tableStyleId>
              </a:tblPr>
              <a:tblGrid>
                <a:gridCol w="1721219">
                  <a:extLst>
                    <a:ext uri="{9D8B030D-6E8A-4147-A177-3AD203B41FA5}">
                      <a16:colId xmlns:a16="http://schemas.microsoft.com/office/drawing/2014/main" val="2190692129"/>
                    </a:ext>
                  </a:extLst>
                </a:gridCol>
                <a:gridCol w="4320352">
                  <a:extLst>
                    <a:ext uri="{9D8B030D-6E8A-4147-A177-3AD203B41FA5}">
                      <a16:colId xmlns:a16="http://schemas.microsoft.com/office/drawing/2014/main" val="1831763526"/>
                    </a:ext>
                  </a:extLst>
                </a:gridCol>
              </a:tblGrid>
              <a:tr h="370840">
                <a:tc>
                  <a:txBody>
                    <a:bodyPr/>
                    <a:lstStyle/>
                    <a:p>
                      <a:r>
                        <a:rPr lang="en-US" sz="2200" b="0">
                          <a:solidFill>
                            <a:schemeClr val="tx1"/>
                          </a:solidFill>
                        </a:rPr>
                        <a:t>Mission</a:t>
                      </a:r>
                      <a:endParaRPr lang="en-US" sz="2200" b="0" dirty="0">
                        <a:solidFill>
                          <a:schemeClr val="tx1"/>
                        </a:solidFill>
                      </a:endParaRPr>
                    </a:p>
                  </a:txBody>
                  <a:tcPr/>
                </a:tc>
                <a:tc>
                  <a:txBody>
                    <a:bodyPr/>
                    <a:lstStyle/>
                    <a:p>
                      <a:r>
                        <a:rPr lang="en-US" sz="2200" b="0">
                          <a:solidFill>
                            <a:schemeClr val="tx1"/>
                          </a:solidFill>
                        </a:rPr>
                        <a:t>Data Fathom uses</a:t>
                      </a:r>
                      <a:endParaRPr lang="en-US" sz="2200" b="0" dirty="0">
                        <a:solidFill>
                          <a:schemeClr val="tx1"/>
                        </a:solidFill>
                      </a:endParaRPr>
                    </a:p>
                  </a:txBody>
                  <a:tcPr/>
                </a:tc>
                <a:extLst>
                  <a:ext uri="{0D108BD9-81ED-4DB2-BD59-A6C34878D82A}">
                    <a16:rowId xmlns:a16="http://schemas.microsoft.com/office/drawing/2014/main" val="2293550727"/>
                  </a:ext>
                </a:extLst>
              </a:tr>
              <a:tr h="370840">
                <a:tc>
                  <a:txBody>
                    <a:bodyPr/>
                    <a:lstStyle/>
                    <a:p>
                      <a:r>
                        <a:rPr lang="en-US" sz="2200" b="0">
                          <a:solidFill>
                            <a:schemeClr val="tx1"/>
                          </a:solidFill>
                        </a:rPr>
                        <a:t>GPM</a:t>
                      </a:r>
                      <a:endParaRPr lang="en-US" sz="2200" b="0" dirty="0">
                        <a:solidFill>
                          <a:schemeClr val="tx1"/>
                        </a:solidFill>
                      </a:endParaRPr>
                    </a:p>
                  </a:txBody>
                  <a:tcPr/>
                </a:tc>
                <a:tc>
                  <a:txBody>
                    <a:bodyPr/>
                    <a:lstStyle/>
                    <a:p>
                      <a:r>
                        <a:rPr lang="en-US" sz="2200" b="0" dirty="0">
                          <a:solidFill>
                            <a:schemeClr val="tx1"/>
                          </a:solidFill>
                        </a:rPr>
                        <a:t>Precip, clouds</a:t>
                      </a:r>
                    </a:p>
                  </a:txBody>
                  <a:tcPr/>
                </a:tc>
                <a:extLst>
                  <a:ext uri="{0D108BD9-81ED-4DB2-BD59-A6C34878D82A}">
                    <a16:rowId xmlns:a16="http://schemas.microsoft.com/office/drawing/2014/main" val="894795279"/>
                  </a:ext>
                </a:extLst>
              </a:tr>
              <a:tr h="370840">
                <a:tc>
                  <a:txBody>
                    <a:bodyPr/>
                    <a:lstStyle/>
                    <a:p>
                      <a:r>
                        <a:rPr lang="en-US" sz="2200" b="0" dirty="0">
                          <a:solidFill>
                            <a:schemeClr val="tx1"/>
                          </a:solidFill>
                        </a:rPr>
                        <a:t>JASON 1 - 3</a:t>
                      </a:r>
                    </a:p>
                  </a:txBody>
                  <a:tcPr/>
                </a:tc>
                <a:tc>
                  <a:txBody>
                    <a:bodyPr/>
                    <a:lstStyle/>
                    <a:p>
                      <a:r>
                        <a:rPr lang="en-US" sz="2200" b="0" dirty="0">
                          <a:solidFill>
                            <a:schemeClr val="tx1"/>
                          </a:solidFill>
                        </a:rPr>
                        <a:t>Sea surface height (</a:t>
                      </a:r>
                      <a:r>
                        <a:rPr lang="en-US" sz="2200" b="0">
                          <a:solidFill>
                            <a:schemeClr val="tx1"/>
                          </a:solidFill>
                        </a:rPr>
                        <a:t>SSH</a:t>
                      </a:r>
                      <a:r>
                        <a:rPr lang="en-US" sz="2200" b="0" dirty="0">
                          <a:solidFill>
                            <a:schemeClr val="tx1"/>
                          </a:solidFill>
                        </a:rPr>
                        <a:t>) / altimetry</a:t>
                      </a:r>
                    </a:p>
                  </a:txBody>
                  <a:tcPr/>
                </a:tc>
                <a:extLst>
                  <a:ext uri="{0D108BD9-81ED-4DB2-BD59-A6C34878D82A}">
                    <a16:rowId xmlns:a16="http://schemas.microsoft.com/office/drawing/2014/main" val="2211460056"/>
                  </a:ext>
                </a:extLst>
              </a:tr>
              <a:tr h="370840">
                <a:tc>
                  <a:txBody>
                    <a:bodyPr/>
                    <a:lstStyle/>
                    <a:p>
                      <a:r>
                        <a:rPr lang="en-US" sz="2200" dirty="0"/>
                        <a:t>MODIS</a:t>
                      </a:r>
                      <a:endParaRPr lang="en-US" sz="2200" dirty="0">
                        <a:solidFill>
                          <a:schemeClr val="tx1"/>
                        </a:solidFill>
                      </a:endParaRPr>
                    </a:p>
                  </a:txBody>
                  <a:tcPr/>
                </a:tc>
                <a:tc>
                  <a:txBody>
                    <a:bodyPr/>
                    <a:lstStyle/>
                    <a:p>
                      <a:r>
                        <a:rPr lang="en-US" sz="2200" b="0" dirty="0">
                          <a:solidFill>
                            <a:schemeClr val="tx1"/>
                          </a:solidFill>
                        </a:rPr>
                        <a:t>Sea surface temp </a:t>
                      </a:r>
                      <a:r>
                        <a:rPr lang="en-US" sz="2200" dirty="0"/>
                        <a:t>(</a:t>
                      </a:r>
                      <a:r>
                        <a:rPr lang="en-US" sz="2200"/>
                        <a:t>SST</a:t>
                      </a:r>
                      <a:r>
                        <a:rPr lang="en-US" sz="2200" dirty="0"/>
                        <a:t>), ocean color</a:t>
                      </a:r>
                      <a:endParaRPr lang="en-US" sz="2200" dirty="0">
                        <a:solidFill>
                          <a:schemeClr val="tx1"/>
                        </a:solidFill>
                      </a:endParaRPr>
                    </a:p>
                  </a:txBody>
                  <a:tcPr/>
                </a:tc>
                <a:extLst>
                  <a:ext uri="{0D108BD9-81ED-4DB2-BD59-A6C34878D82A}">
                    <a16:rowId xmlns:a16="http://schemas.microsoft.com/office/drawing/2014/main" val="1284675710"/>
                  </a:ext>
                </a:extLst>
              </a:tr>
              <a:tr h="370840">
                <a:tc>
                  <a:txBody>
                    <a:bodyPr/>
                    <a:lstStyle/>
                    <a:p>
                      <a:r>
                        <a:rPr lang="en-US" sz="2200"/>
                        <a:t>AVHRR/VIIR</a:t>
                      </a:r>
                      <a:endParaRPr lang="en-US" sz="2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solidFill>
                            <a:schemeClr val="tx1"/>
                          </a:solidFill>
                        </a:rPr>
                        <a:t>SST</a:t>
                      </a:r>
                      <a:endParaRPr lang="en-US" sz="2200" dirty="0">
                        <a:solidFill>
                          <a:schemeClr val="tx1"/>
                        </a:solidFill>
                      </a:endParaRPr>
                    </a:p>
                  </a:txBody>
                  <a:tcPr/>
                </a:tc>
                <a:extLst>
                  <a:ext uri="{0D108BD9-81ED-4DB2-BD59-A6C34878D82A}">
                    <a16:rowId xmlns:a16="http://schemas.microsoft.com/office/drawing/2014/main" val="977730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MUR-SST</a:t>
                      </a:r>
                      <a:endParaRPr lang="en-US" sz="2200" dirty="0">
                        <a:solidFill>
                          <a:schemeClr val="tx1"/>
                        </a:solidFill>
                      </a:endParaRPr>
                    </a:p>
                  </a:txBody>
                  <a:tcPr/>
                </a:tc>
                <a:tc>
                  <a:txBody>
                    <a:bodyPr/>
                    <a:lstStyle/>
                    <a:p>
                      <a:r>
                        <a:rPr lang="en-US" sz="2200">
                          <a:solidFill>
                            <a:schemeClr val="tx1"/>
                          </a:solidFill>
                        </a:rPr>
                        <a:t>SST</a:t>
                      </a:r>
                      <a:endParaRPr lang="en-US" sz="2200" dirty="0">
                        <a:solidFill>
                          <a:schemeClr val="tx1"/>
                        </a:solidFill>
                      </a:endParaRPr>
                    </a:p>
                  </a:txBody>
                  <a:tcPr/>
                </a:tc>
                <a:extLst>
                  <a:ext uri="{0D108BD9-81ED-4DB2-BD59-A6C34878D82A}">
                    <a16:rowId xmlns:a16="http://schemas.microsoft.com/office/drawing/2014/main" val="28086436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GOES-16</a:t>
                      </a:r>
                    </a:p>
                  </a:txBody>
                  <a:tcPr/>
                </a:tc>
                <a:tc>
                  <a:txBody>
                    <a:bodyPr/>
                    <a:lstStyle/>
                    <a:p>
                      <a:r>
                        <a:rPr lang="en-US" sz="2200" dirty="0">
                          <a:solidFill>
                            <a:schemeClr val="tx1"/>
                          </a:solidFill>
                        </a:rPr>
                        <a:t>Water vapor</a:t>
                      </a:r>
                    </a:p>
                  </a:txBody>
                  <a:tcPr/>
                </a:tc>
                <a:extLst>
                  <a:ext uri="{0D108BD9-81ED-4DB2-BD59-A6C34878D82A}">
                    <a16:rowId xmlns:a16="http://schemas.microsoft.com/office/drawing/2014/main" val="2561682344"/>
                  </a:ext>
                </a:extLst>
              </a:tr>
            </a:tbl>
          </a:graphicData>
        </a:graphic>
      </p:graphicFrame>
      <p:sp>
        <p:nvSpPr>
          <p:cNvPr id="5" name="TextBox 4">
            <a:extLst>
              <a:ext uri="{FF2B5EF4-FFF2-40B4-BE49-F238E27FC236}">
                <a16:creationId xmlns:a16="http://schemas.microsoft.com/office/drawing/2014/main" id="{7AA9D2CD-7DF4-42C3-B953-F92ECE1911BA}"/>
              </a:ext>
            </a:extLst>
          </p:cNvPr>
          <p:cNvSpPr txBox="1"/>
          <p:nvPr/>
        </p:nvSpPr>
        <p:spPr>
          <a:xfrm>
            <a:off x="6972301" y="1524866"/>
            <a:ext cx="4876800" cy="3017749"/>
          </a:xfrm>
          <a:prstGeom prst="rect">
            <a:avLst/>
          </a:prstGeom>
          <a:noFill/>
        </p:spPr>
        <p:txBody>
          <a:bodyPr wrap="square" rtlCol="0">
            <a:spAutoFit/>
          </a:bodyPr>
          <a:lstStyle/>
          <a:p>
            <a:pPr>
              <a:lnSpc>
                <a:spcPct val="90000"/>
              </a:lnSpc>
              <a:spcAft>
                <a:spcPts val="1200"/>
              </a:spcAft>
            </a:pPr>
            <a:r>
              <a:rPr lang="en-US" sz="2100" dirty="0">
                <a:latin typeface="Lato" panose="020F0502020204030203" pitchFamily="34" charset="0"/>
                <a:ea typeface="Lato" panose="020F0502020204030203" pitchFamily="34" charset="0"/>
                <a:cs typeface="Lato" panose="020F0502020204030203" pitchFamily="34" charset="0"/>
              </a:rPr>
              <a:t>Satellite data used to </a:t>
            </a:r>
          </a:p>
          <a:p>
            <a:pPr marL="800100" lvl="1" indent="-342900">
              <a:lnSpc>
                <a:spcPct val="90000"/>
              </a:lnSpc>
              <a:spcAft>
                <a:spcPts val="1200"/>
              </a:spcAft>
              <a:buFont typeface="+mj-lt"/>
              <a:buAutoNum type="arabicPeriod"/>
            </a:pPr>
            <a:r>
              <a:rPr lang="en-US" sz="2100" dirty="0">
                <a:latin typeface="Lato" panose="020F0502020204030203" pitchFamily="34" charset="0"/>
                <a:ea typeface="Lato" panose="020F0502020204030203" pitchFamily="34" charset="0"/>
                <a:cs typeface="Lato" panose="020F0502020204030203" pitchFamily="34" charset="0"/>
              </a:rPr>
              <a:t>constrain models: used as model input to keep modeled values close to observations during model runs</a:t>
            </a:r>
          </a:p>
          <a:p>
            <a:pPr marL="800100" lvl="1" indent="-342900">
              <a:lnSpc>
                <a:spcPct val="90000"/>
              </a:lnSpc>
              <a:spcAft>
                <a:spcPts val="1200"/>
              </a:spcAft>
              <a:buFont typeface="+mj-lt"/>
              <a:buAutoNum type="arabicPeriod"/>
            </a:pPr>
            <a:r>
              <a:rPr lang="en-US" sz="2100" dirty="0">
                <a:latin typeface="Lato" panose="020F0502020204030203" pitchFamily="34" charset="0"/>
                <a:ea typeface="Lato" panose="020F0502020204030203" pitchFamily="34" charset="0"/>
                <a:cs typeface="Lato" panose="020F0502020204030203" pitchFamily="34" charset="0"/>
              </a:rPr>
              <a:t>validate models: used to compare model output to observations to assess model  accuracy</a:t>
            </a:r>
          </a:p>
        </p:txBody>
      </p:sp>
      <p:sp>
        <p:nvSpPr>
          <p:cNvPr id="9" name="TextBox 8">
            <a:extLst>
              <a:ext uri="{FF2B5EF4-FFF2-40B4-BE49-F238E27FC236}">
                <a16:creationId xmlns:a16="http://schemas.microsoft.com/office/drawing/2014/main" id="{AE1E98F8-956F-4970-9ED8-140CC913C367}"/>
              </a:ext>
            </a:extLst>
          </p:cNvPr>
          <p:cNvSpPr txBox="1"/>
          <p:nvPr/>
        </p:nvSpPr>
        <p:spPr>
          <a:xfrm>
            <a:off x="838200" y="4801119"/>
            <a:ext cx="10642396" cy="1508105"/>
          </a:xfrm>
          <a:prstGeom prst="rect">
            <a:avLst/>
          </a:prstGeom>
          <a:noFill/>
        </p:spPr>
        <p:txBody>
          <a:bodyPr wrap="square">
            <a:spAutoFit/>
          </a:bodyPr>
          <a:lstStyle/>
          <a:p>
            <a:pPr marL="0" indent="0">
              <a:lnSpc>
                <a:spcPct val="90000"/>
              </a:lnSpc>
              <a:spcAft>
                <a:spcPts val="1200"/>
              </a:spcAft>
              <a:buNone/>
            </a:pPr>
            <a:r>
              <a:rPr lang="en-US" sz="2000" dirty="0">
                <a:latin typeface="Lato" panose="020F0502020204030203" pitchFamily="34" charset="0"/>
                <a:ea typeface="Lato" panose="020F0502020204030203" pitchFamily="34" charset="0"/>
                <a:cs typeface="Lato" panose="020F0502020204030203" pitchFamily="34" charset="0"/>
              </a:rPr>
              <a:t>Looking forward to using</a:t>
            </a:r>
          </a:p>
          <a:p>
            <a:pPr marL="342900" indent="-342900">
              <a:lnSpc>
                <a:spcPct val="90000"/>
              </a:lnSpc>
              <a:spcAft>
                <a:spcPts val="1200"/>
              </a:spcAft>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SWOT: Very high resolution sea surface altimetry. Essential for resolving mesoscale ocean circulation features for greater accuracy.</a:t>
            </a:r>
          </a:p>
          <a:p>
            <a:pPr marL="342900" indent="-342900">
              <a:lnSpc>
                <a:spcPct val="90000"/>
              </a:lnSpc>
              <a:spcAft>
                <a:spcPts val="1200"/>
              </a:spcAft>
              <a:buFont typeface="Arial" panose="020B0604020202020204" pitchFamily="34" charset="0"/>
              <a:buChar char="•"/>
            </a:pPr>
            <a:r>
              <a:rPr lang="en-US" sz="2000">
                <a:latin typeface="Lato" panose="020F0502020204030203" pitchFamily="34" charset="0"/>
                <a:ea typeface="Lato" panose="020F0502020204030203" pitchFamily="34" charset="0"/>
                <a:cs typeface="Lato" panose="020F0502020204030203" pitchFamily="34" charset="0"/>
              </a:rPr>
              <a:t>ICEsat</a:t>
            </a:r>
            <a:r>
              <a:rPr lang="en-US" sz="2000" dirty="0">
                <a:latin typeface="Lato" panose="020F0502020204030203" pitchFamily="34" charset="0"/>
                <a:ea typeface="Lato" panose="020F0502020204030203" pitchFamily="34" charset="0"/>
                <a:cs typeface="Lato" panose="020F0502020204030203" pitchFamily="34" charset="0"/>
              </a:rPr>
              <a:t> data: For differences in water levels and perhaps individual ocean wave crests. </a:t>
            </a:r>
          </a:p>
        </p:txBody>
      </p:sp>
    </p:spTree>
    <p:extLst>
      <p:ext uri="{BB962C8B-B14F-4D97-AF65-F5344CB8AC3E}">
        <p14:creationId xmlns:p14="http://schemas.microsoft.com/office/powerpoint/2010/main" val="74030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9B77-A58A-48DE-8AA0-B177B4064866}"/>
              </a:ext>
            </a:extLst>
          </p:cNvPr>
          <p:cNvSpPr>
            <a:spLocks noGrp="1"/>
          </p:cNvSpPr>
          <p:nvPr>
            <p:ph type="title"/>
          </p:nvPr>
        </p:nvSpPr>
        <p:spPr/>
        <p:txBody>
          <a:bodyPr/>
          <a:lstStyle/>
          <a:p>
            <a:r>
              <a:rPr lang="en-US" dirty="0"/>
              <a:t>Fathom’s Use of Satellite Data: Example</a:t>
            </a:r>
          </a:p>
        </p:txBody>
      </p:sp>
      <p:sp>
        <p:nvSpPr>
          <p:cNvPr id="3" name="Content Placeholder 2">
            <a:extLst>
              <a:ext uri="{FF2B5EF4-FFF2-40B4-BE49-F238E27FC236}">
                <a16:creationId xmlns:a16="http://schemas.microsoft.com/office/drawing/2014/main" id="{BCF8B368-4CFA-44F7-BB4C-44CE04542B97}"/>
              </a:ext>
            </a:extLst>
          </p:cNvPr>
          <p:cNvSpPr>
            <a:spLocks noGrp="1"/>
          </p:cNvSpPr>
          <p:nvPr>
            <p:ph idx="1"/>
          </p:nvPr>
        </p:nvSpPr>
        <p:spPr>
          <a:xfrm>
            <a:off x="854279" y="4126622"/>
            <a:ext cx="10515600" cy="2109064"/>
          </a:xfrm>
        </p:spPr>
        <p:txBody>
          <a:bodyPr/>
          <a:lstStyle/>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DA13FE09-F6DA-450A-AEAF-E0293BFCCF3B}"/>
              </a:ext>
            </a:extLst>
          </p:cNvPr>
          <p:cNvPicPr>
            <a:picLocks noChangeAspect="1"/>
          </p:cNvPicPr>
          <p:nvPr/>
        </p:nvPicPr>
        <p:blipFill rotWithShape="1">
          <a:blip r:embed="rId3"/>
          <a:srcRect t="1160" r="5325" b="-1"/>
          <a:stretch/>
        </p:blipFill>
        <p:spPr>
          <a:xfrm>
            <a:off x="6212335" y="1620570"/>
            <a:ext cx="5979665" cy="5237430"/>
          </a:xfrm>
          <a:prstGeom prst="rect">
            <a:avLst/>
          </a:prstGeom>
        </p:spPr>
      </p:pic>
      <p:grpSp>
        <p:nvGrpSpPr>
          <p:cNvPr id="29" name="Group 28">
            <a:extLst>
              <a:ext uri="{FF2B5EF4-FFF2-40B4-BE49-F238E27FC236}">
                <a16:creationId xmlns:a16="http://schemas.microsoft.com/office/drawing/2014/main" id="{199F69F3-D0F9-425A-8F13-D8E77546C549}"/>
              </a:ext>
            </a:extLst>
          </p:cNvPr>
          <p:cNvGrpSpPr/>
          <p:nvPr/>
        </p:nvGrpSpPr>
        <p:grpSpPr>
          <a:xfrm>
            <a:off x="32158" y="2880561"/>
            <a:ext cx="4345663" cy="3977439"/>
            <a:chOff x="32158" y="2880561"/>
            <a:chExt cx="4345663" cy="3977439"/>
          </a:xfrm>
        </p:grpSpPr>
        <p:pic>
          <p:nvPicPr>
            <p:cNvPr id="14" name="Picture 1">
              <a:extLst>
                <a:ext uri="{FF2B5EF4-FFF2-40B4-BE49-F238E27FC236}">
                  <a16:creationId xmlns:a16="http://schemas.microsoft.com/office/drawing/2014/main" id="{044598BA-07FE-49E5-9BD4-158C076BAA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58" y="2880561"/>
              <a:ext cx="4345663" cy="397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id="{3AF93F9F-FE1C-4B78-8E9D-2E8C25ECF7BC}"/>
                </a:ext>
              </a:extLst>
            </p:cNvPr>
            <p:cNvGrpSpPr/>
            <p:nvPr/>
          </p:nvGrpSpPr>
          <p:grpSpPr>
            <a:xfrm>
              <a:off x="1239218" y="3288449"/>
              <a:ext cx="644442" cy="1199135"/>
              <a:chOff x="1239218" y="3288449"/>
              <a:chExt cx="644442" cy="1199135"/>
            </a:xfrm>
          </p:grpSpPr>
          <p:sp>
            <p:nvSpPr>
              <p:cNvPr id="16" name="Arrow: Right 15">
                <a:extLst>
                  <a:ext uri="{FF2B5EF4-FFF2-40B4-BE49-F238E27FC236}">
                    <a16:creationId xmlns:a16="http://schemas.microsoft.com/office/drawing/2014/main" id="{D64E70ED-2BC3-4914-A007-93E9E5511014}"/>
                  </a:ext>
                </a:extLst>
              </p:cNvPr>
              <p:cNvSpPr/>
              <p:nvPr/>
            </p:nvSpPr>
            <p:spPr>
              <a:xfrm rot="3224487">
                <a:off x="961871" y="3565796"/>
                <a:ext cx="1199135" cy="64444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FD53BB3-A3A4-47C5-9F1D-2228C51B32B9}"/>
                  </a:ext>
                </a:extLst>
              </p:cNvPr>
              <p:cNvSpPr txBox="1"/>
              <p:nvPr/>
            </p:nvSpPr>
            <p:spPr>
              <a:xfrm rot="3260074">
                <a:off x="1104523" y="3559942"/>
                <a:ext cx="745910" cy="369332"/>
              </a:xfrm>
              <a:prstGeom prst="rect">
                <a:avLst/>
              </a:prstGeom>
              <a:noFill/>
            </p:spPr>
            <p:txBody>
              <a:bodyPr wrap="none" rtlCol="0">
                <a:spAutoFit/>
              </a:bodyPr>
              <a:lstStyle/>
              <a:p>
                <a:r>
                  <a:rPr lang="en-US" dirty="0"/>
                  <a:t>Rivers</a:t>
                </a:r>
              </a:p>
            </p:txBody>
          </p:sp>
        </p:grpSp>
        <p:grpSp>
          <p:nvGrpSpPr>
            <p:cNvPr id="22" name="Group 21">
              <a:extLst>
                <a:ext uri="{FF2B5EF4-FFF2-40B4-BE49-F238E27FC236}">
                  <a16:creationId xmlns:a16="http://schemas.microsoft.com/office/drawing/2014/main" id="{6F5C8B5F-1140-4844-895D-04BDC741FC02}"/>
                </a:ext>
              </a:extLst>
            </p:cNvPr>
            <p:cNvGrpSpPr/>
            <p:nvPr/>
          </p:nvGrpSpPr>
          <p:grpSpPr>
            <a:xfrm>
              <a:off x="3056761" y="5229319"/>
              <a:ext cx="644442" cy="1506333"/>
              <a:chOff x="-609382" y="5075205"/>
              <a:chExt cx="644442" cy="1506333"/>
            </a:xfrm>
          </p:grpSpPr>
          <p:sp>
            <p:nvSpPr>
              <p:cNvPr id="19" name="Arrow: Right 18">
                <a:extLst>
                  <a:ext uri="{FF2B5EF4-FFF2-40B4-BE49-F238E27FC236}">
                    <a16:creationId xmlns:a16="http://schemas.microsoft.com/office/drawing/2014/main" id="{2B704A30-2195-4435-AC46-2992829CB822}"/>
                  </a:ext>
                </a:extLst>
              </p:cNvPr>
              <p:cNvSpPr/>
              <p:nvPr/>
            </p:nvSpPr>
            <p:spPr>
              <a:xfrm rot="13658371">
                <a:off x="-1040328" y="5506151"/>
                <a:ext cx="1506333" cy="64444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06BE796-204A-48E0-81D7-BFEB59883AD8}"/>
                  </a:ext>
                </a:extLst>
              </p:cNvPr>
              <p:cNvSpPr txBox="1"/>
              <p:nvPr/>
            </p:nvSpPr>
            <p:spPr>
              <a:xfrm rot="2909699">
                <a:off x="-872755" y="5730833"/>
                <a:ext cx="1315488" cy="369332"/>
              </a:xfrm>
              <a:prstGeom prst="rect">
                <a:avLst/>
              </a:prstGeom>
              <a:noFill/>
            </p:spPr>
            <p:txBody>
              <a:bodyPr wrap="none" rtlCol="0">
                <a:spAutoFit/>
              </a:bodyPr>
              <a:lstStyle/>
              <a:p>
                <a:r>
                  <a:rPr lang="en-US" dirty="0"/>
                  <a:t>Storm surge</a:t>
                </a:r>
              </a:p>
            </p:txBody>
          </p:sp>
        </p:grpSp>
        <p:grpSp>
          <p:nvGrpSpPr>
            <p:cNvPr id="27" name="Group 26">
              <a:extLst>
                <a:ext uri="{FF2B5EF4-FFF2-40B4-BE49-F238E27FC236}">
                  <a16:creationId xmlns:a16="http://schemas.microsoft.com/office/drawing/2014/main" id="{416EDDAB-AD22-423D-95BE-521C25E3655A}"/>
                </a:ext>
              </a:extLst>
            </p:cNvPr>
            <p:cNvGrpSpPr/>
            <p:nvPr/>
          </p:nvGrpSpPr>
          <p:grpSpPr>
            <a:xfrm>
              <a:off x="2022639" y="3413855"/>
              <a:ext cx="644442" cy="1199135"/>
              <a:chOff x="-743580" y="4188062"/>
              <a:chExt cx="644442" cy="1199135"/>
            </a:xfrm>
          </p:grpSpPr>
          <p:sp>
            <p:nvSpPr>
              <p:cNvPr id="25" name="Arrow: Right 24">
                <a:extLst>
                  <a:ext uri="{FF2B5EF4-FFF2-40B4-BE49-F238E27FC236}">
                    <a16:creationId xmlns:a16="http://schemas.microsoft.com/office/drawing/2014/main" id="{DC5B64BB-5B88-4C7A-96A1-8665A32B43C6}"/>
                  </a:ext>
                </a:extLst>
              </p:cNvPr>
              <p:cNvSpPr/>
              <p:nvPr/>
            </p:nvSpPr>
            <p:spPr>
              <a:xfrm rot="5426272">
                <a:off x="-1020927" y="4465409"/>
                <a:ext cx="1199135" cy="64444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D3597D2-7EA3-4D95-9715-3C23E3F652FF}"/>
                  </a:ext>
                </a:extLst>
              </p:cNvPr>
              <p:cNvSpPr txBox="1"/>
              <p:nvPr/>
            </p:nvSpPr>
            <p:spPr>
              <a:xfrm rot="5461859">
                <a:off x="-787404" y="4452941"/>
                <a:ext cx="768352" cy="369332"/>
              </a:xfrm>
              <a:prstGeom prst="rect">
                <a:avLst/>
              </a:prstGeom>
              <a:noFill/>
            </p:spPr>
            <p:txBody>
              <a:bodyPr wrap="none" rtlCol="0">
                <a:spAutoFit/>
              </a:bodyPr>
              <a:lstStyle/>
              <a:p>
                <a:r>
                  <a:rPr lang="en-US" dirty="0"/>
                  <a:t>Precip</a:t>
                </a:r>
              </a:p>
            </p:txBody>
          </p:sp>
        </p:grpSp>
        <p:sp>
          <p:nvSpPr>
            <p:cNvPr id="28" name="TextBox 27">
              <a:extLst>
                <a:ext uri="{FF2B5EF4-FFF2-40B4-BE49-F238E27FC236}">
                  <a16:creationId xmlns:a16="http://schemas.microsoft.com/office/drawing/2014/main" id="{6E0CAE38-25D9-4A0B-AEA4-997335B2C589}"/>
                </a:ext>
              </a:extLst>
            </p:cNvPr>
            <p:cNvSpPr txBox="1"/>
            <p:nvPr/>
          </p:nvSpPr>
          <p:spPr>
            <a:xfrm>
              <a:off x="110076" y="2920275"/>
              <a:ext cx="3076933" cy="369332"/>
            </a:xfrm>
            <a:prstGeom prst="rect">
              <a:avLst/>
            </a:prstGeom>
            <a:solidFill>
              <a:schemeClr val="accent4">
                <a:lumMod val="60000"/>
                <a:lumOff val="40000"/>
              </a:schemeClr>
            </a:solidFill>
          </p:spPr>
          <p:txBody>
            <a:bodyPr wrap="none" rtlCol="0">
              <a:spAutoFit/>
            </a:bodyPr>
            <a:lstStyle/>
            <a:p>
              <a:r>
                <a:rPr lang="en-US" dirty="0"/>
                <a:t>Hurricane Florence, Sept. 2018</a:t>
              </a:r>
              <a:endParaRPr lang="en-US" sz="1600" dirty="0"/>
            </a:p>
          </p:txBody>
        </p:sp>
      </p:grpSp>
      <p:sp>
        <p:nvSpPr>
          <p:cNvPr id="5" name="TextBox 4">
            <a:extLst>
              <a:ext uri="{FF2B5EF4-FFF2-40B4-BE49-F238E27FC236}">
                <a16:creationId xmlns:a16="http://schemas.microsoft.com/office/drawing/2014/main" id="{7AA9D2CD-7DF4-42C3-B953-F92ECE1911BA}"/>
              </a:ext>
            </a:extLst>
          </p:cNvPr>
          <p:cNvSpPr txBox="1"/>
          <p:nvPr/>
        </p:nvSpPr>
        <p:spPr>
          <a:xfrm>
            <a:off x="362138" y="1222569"/>
            <a:ext cx="6795495" cy="1477328"/>
          </a:xfrm>
          <a:prstGeom prst="rect">
            <a:avLst/>
          </a:prstGeom>
          <a:noFill/>
        </p:spPr>
        <p:txBody>
          <a:bodyPr wrap="square" rtlCol="0">
            <a:spAutoFit/>
          </a:bodyPr>
          <a:lstStyle/>
          <a:p>
            <a:pPr indent="-457200">
              <a:spcAft>
                <a:spcPts val="1200"/>
              </a:spcAft>
            </a:pPr>
            <a:r>
              <a:rPr lang="en-US" sz="2000">
                <a:latin typeface="Lato" panose="020F0502020204030203" pitchFamily="34" charset="0"/>
                <a:ea typeface="Lato" panose="020F0502020204030203" pitchFamily="34" charset="0"/>
                <a:cs typeface="Lato" panose="020F0502020204030203" pitchFamily="34" charset="0"/>
              </a:rPr>
              <a:t>GPM</a:t>
            </a:r>
            <a:r>
              <a:rPr lang="en-US" sz="2000" dirty="0">
                <a:latin typeface="Lato" panose="020F0502020204030203" pitchFamily="34" charset="0"/>
                <a:ea typeface="Lato" panose="020F0502020204030203" pitchFamily="34" charset="0"/>
                <a:cs typeface="Lato" panose="020F0502020204030203" pitchFamily="34" charset="0"/>
              </a:rPr>
              <a:t> data: used to model and forecast </a:t>
            </a:r>
            <a:r>
              <a:rPr lang="en-US" sz="2000" b="1" dirty="0">
                <a:latin typeface="Lato" panose="020F0502020204030203" pitchFamily="34" charset="0"/>
                <a:ea typeface="Lato" panose="020F0502020204030203" pitchFamily="34" charset="0"/>
                <a:cs typeface="Lato" panose="020F0502020204030203" pitchFamily="34" charset="0"/>
              </a:rPr>
              <a:t>compound flooding </a:t>
            </a:r>
            <a:r>
              <a:rPr lang="en-US" sz="2000" dirty="0">
                <a:latin typeface="Lato" panose="020F0502020204030203" pitchFamily="34" charset="0"/>
                <a:ea typeface="Lato" panose="020F0502020204030203" pitchFamily="34" charset="0"/>
                <a:cs typeface="Lato" panose="020F0502020204030203" pitchFamily="34" charset="0"/>
              </a:rPr>
              <a:t>from strong storms</a:t>
            </a:r>
          </a:p>
          <a:p>
            <a:pPr indent="-457200">
              <a:spcAft>
                <a:spcPts val="1200"/>
              </a:spcAft>
            </a:pPr>
            <a:r>
              <a:rPr lang="en-US" sz="2000" dirty="0">
                <a:latin typeface="Lato" panose="020F0502020204030203" pitchFamily="34" charset="0"/>
                <a:ea typeface="Lato" panose="020F0502020204030203" pitchFamily="34" charset="0"/>
                <a:cs typeface="Lato" panose="020F0502020204030203" pitchFamily="34" charset="0"/>
              </a:rPr>
              <a:t>Compound flooding = local precipitation + storm surge + increased river runoff</a:t>
            </a:r>
          </a:p>
        </p:txBody>
      </p:sp>
      <p:pic>
        <p:nvPicPr>
          <p:cNvPr id="11" name="Picture 3">
            <a:extLst>
              <a:ext uri="{FF2B5EF4-FFF2-40B4-BE49-F238E27FC236}">
                <a16:creationId xmlns:a16="http://schemas.microsoft.com/office/drawing/2014/main" id="{FB43CD83-5C0A-425F-88D5-F16E6382C78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9952" y="2778688"/>
            <a:ext cx="5312741" cy="397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4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9B77-A58A-48DE-8AA0-B177B4064866}"/>
              </a:ext>
            </a:extLst>
          </p:cNvPr>
          <p:cNvSpPr>
            <a:spLocks noGrp="1"/>
          </p:cNvSpPr>
          <p:nvPr>
            <p:ph type="title"/>
          </p:nvPr>
        </p:nvSpPr>
        <p:spPr/>
        <p:txBody>
          <a:bodyPr/>
          <a:lstStyle/>
          <a:p>
            <a:r>
              <a:rPr lang="en-US" dirty="0"/>
              <a:t>Fathom’s Wishlist for NASA Satellite Data</a:t>
            </a:r>
          </a:p>
        </p:txBody>
      </p:sp>
      <p:sp>
        <p:nvSpPr>
          <p:cNvPr id="3" name="Content Placeholder 2">
            <a:extLst>
              <a:ext uri="{FF2B5EF4-FFF2-40B4-BE49-F238E27FC236}">
                <a16:creationId xmlns:a16="http://schemas.microsoft.com/office/drawing/2014/main" id="{BCF8B368-4CFA-44F7-BB4C-44CE04542B97}"/>
              </a:ext>
            </a:extLst>
          </p:cNvPr>
          <p:cNvSpPr>
            <a:spLocks noGrp="1"/>
          </p:cNvSpPr>
          <p:nvPr>
            <p:ph idx="1"/>
          </p:nvPr>
        </p:nvSpPr>
        <p:spPr>
          <a:xfrm>
            <a:off x="838200" y="1936535"/>
            <a:ext cx="10515600" cy="4240428"/>
          </a:xfrm>
        </p:spPr>
        <p:txBody>
          <a:bodyPr>
            <a:normAutofit/>
          </a:bodyPr>
          <a:lstStyle/>
          <a:p>
            <a:pPr marL="514350" indent="-514350">
              <a:spcBef>
                <a:spcPts val="0"/>
              </a:spcBef>
              <a:spcAft>
                <a:spcPts val="1200"/>
              </a:spcAft>
              <a:buFont typeface="+mj-lt"/>
              <a:buAutoNum type="arabicPeriod"/>
            </a:pPr>
            <a:r>
              <a:rPr lang="en-US" sz="2400" dirty="0"/>
              <a:t>Maintain existing infrastructure and data streams</a:t>
            </a:r>
          </a:p>
          <a:p>
            <a:pPr marL="457200" indent="-457200">
              <a:spcBef>
                <a:spcPts val="0"/>
              </a:spcBef>
              <a:spcAft>
                <a:spcPts val="1200"/>
              </a:spcAft>
              <a:buFont typeface="+mj-lt"/>
              <a:buAutoNum type="arabicPeriod"/>
            </a:pPr>
            <a:endParaRPr lang="en-US" sz="2000" dirty="0"/>
          </a:p>
          <a:p>
            <a:pPr marL="514350" indent="-514350">
              <a:spcBef>
                <a:spcPts val="0"/>
              </a:spcBef>
              <a:spcAft>
                <a:spcPts val="1200"/>
              </a:spcAft>
              <a:buFont typeface="+mj-lt"/>
              <a:buAutoNum type="arabicPeriod"/>
            </a:pPr>
            <a:r>
              <a:rPr lang="en-US" sz="2400" dirty="0"/>
              <a:t>As high resolution </a:t>
            </a:r>
            <a:r>
              <a:rPr lang="en-US" sz="2400"/>
              <a:t>SSH</a:t>
            </a:r>
            <a:r>
              <a:rPr lang="en-US" sz="2400" dirty="0"/>
              <a:t>, </a:t>
            </a:r>
            <a:r>
              <a:rPr lang="en-US" sz="2400"/>
              <a:t>SST</a:t>
            </a:r>
            <a:r>
              <a:rPr lang="en-US" sz="2400" dirty="0"/>
              <a:t>, and ocean color as possible</a:t>
            </a:r>
          </a:p>
          <a:p>
            <a:pPr lvl="2">
              <a:spcBef>
                <a:spcPts val="0"/>
              </a:spcBef>
              <a:spcAft>
                <a:spcPts val="1200"/>
              </a:spcAft>
            </a:pPr>
            <a:r>
              <a:rPr lang="en-US" sz="2400" dirty="0"/>
              <a:t>sub-km scale</a:t>
            </a:r>
          </a:p>
          <a:p>
            <a:pPr marL="514350" indent="-514350">
              <a:spcBef>
                <a:spcPts val="0"/>
              </a:spcBef>
              <a:spcAft>
                <a:spcPts val="1200"/>
              </a:spcAft>
              <a:buFont typeface="+mj-lt"/>
              <a:buAutoNum type="arabicPeriod"/>
            </a:pPr>
            <a:endParaRPr lang="en-US" sz="2400" dirty="0"/>
          </a:p>
          <a:p>
            <a:pPr marL="514350" indent="-514350">
              <a:spcBef>
                <a:spcPts val="0"/>
              </a:spcBef>
              <a:spcAft>
                <a:spcPts val="1200"/>
              </a:spcAft>
              <a:buFont typeface="+mj-lt"/>
              <a:buAutoNum type="arabicPeriod"/>
            </a:pPr>
            <a:endParaRPr lang="en-US" sz="2400" dirty="0"/>
          </a:p>
          <a:p>
            <a:pPr marL="0" indent="0">
              <a:spcBef>
                <a:spcPts val="0"/>
              </a:spcBef>
              <a:spcAft>
                <a:spcPts val="1200"/>
              </a:spcAft>
              <a:buNone/>
            </a:pPr>
            <a:endParaRPr lang="en-US" sz="2400" dirty="0"/>
          </a:p>
          <a:p>
            <a:pPr marL="0" indent="0">
              <a:spcBef>
                <a:spcPts val="0"/>
              </a:spcBef>
              <a:spcAft>
                <a:spcPts val="1200"/>
              </a:spcAft>
              <a:buNone/>
            </a:pPr>
            <a:endParaRPr lang="en-US" sz="2400" dirty="0"/>
          </a:p>
        </p:txBody>
      </p:sp>
      <p:sp>
        <p:nvSpPr>
          <p:cNvPr id="5" name="Star: 5 Points 4">
            <a:extLst>
              <a:ext uri="{FF2B5EF4-FFF2-40B4-BE49-F238E27FC236}">
                <a16:creationId xmlns:a16="http://schemas.microsoft.com/office/drawing/2014/main" id="{0D2CBB8F-E02B-4BF8-A529-9A4AAA909416}"/>
              </a:ext>
            </a:extLst>
          </p:cNvPr>
          <p:cNvSpPr/>
          <p:nvPr/>
        </p:nvSpPr>
        <p:spPr>
          <a:xfrm>
            <a:off x="485115" y="1936535"/>
            <a:ext cx="353085" cy="35308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008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40E93D9-F13F-4097-A159-E0A6CEBA8F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E7C5B11A-E57C-4BC5-ACCC-B5370D61052B}"/>
              </a:ext>
            </a:extLst>
          </p:cNvPr>
          <p:cNvSpPr>
            <a:spLocks noGrp="1"/>
          </p:cNvSpPr>
          <p:nvPr>
            <p:ph type="title"/>
          </p:nvPr>
        </p:nvSpPr>
        <p:spPr>
          <a:xfrm>
            <a:off x="389916" y="444464"/>
            <a:ext cx="3420305" cy="1906317"/>
          </a:xfrm>
        </p:spPr>
        <p:txBody>
          <a:bodyPr>
            <a:normAutofit/>
          </a:bodyPr>
          <a:lstStyle/>
          <a:p>
            <a:pPr algn="ctr"/>
            <a:r>
              <a:rPr lang="en-US" dirty="0"/>
              <a:t>Thank you</a:t>
            </a:r>
          </a:p>
        </p:txBody>
      </p:sp>
      <p:sp>
        <p:nvSpPr>
          <p:cNvPr id="12" name="Rectangle 11">
            <a:extLst>
              <a:ext uri="{FF2B5EF4-FFF2-40B4-BE49-F238E27FC236}">
                <a16:creationId xmlns:a16="http://schemas.microsoft.com/office/drawing/2014/main" id="{BA3D150B-ADB5-401D-8304-C7845A1095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Content Placeholder 2">
            <a:extLst>
              <a:ext uri="{FF2B5EF4-FFF2-40B4-BE49-F238E27FC236}">
                <a16:creationId xmlns:a16="http://schemas.microsoft.com/office/drawing/2014/main" id="{9A244B6E-0124-431F-A616-A2A2FD7E6951}"/>
              </a:ext>
            </a:extLst>
          </p:cNvPr>
          <p:cNvSpPr>
            <a:spLocks noGrp="1"/>
          </p:cNvSpPr>
          <p:nvPr>
            <p:ph idx="1"/>
          </p:nvPr>
        </p:nvSpPr>
        <p:spPr>
          <a:xfrm>
            <a:off x="5431645" y="1281908"/>
            <a:ext cx="4400417" cy="4294185"/>
          </a:xfrm>
        </p:spPr>
        <p:txBody>
          <a:bodyPr numCol="1" anchor="t">
            <a:normAutofit/>
          </a:bodyPr>
          <a:lstStyle/>
          <a:p>
            <a:pPr marL="0" indent="0">
              <a:lnSpc>
                <a:spcPct val="100000"/>
              </a:lnSpc>
              <a:spcBef>
                <a:spcPts val="0"/>
              </a:spcBef>
              <a:buClr>
                <a:schemeClr val="dk1"/>
              </a:buClr>
              <a:buSzPts val="3200"/>
              <a:buNone/>
            </a:pPr>
            <a:r>
              <a:rPr lang="en-US" sz="2400" b="1" dirty="0">
                <a:sym typeface="Lato"/>
              </a:rPr>
              <a:t>Roy He</a:t>
            </a:r>
          </a:p>
          <a:p>
            <a:pPr marL="0" indent="0">
              <a:lnSpc>
                <a:spcPct val="100000"/>
              </a:lnSpc>
              <a:spcBef>
                <a:spcPts val="600"/>
              </a:spcBef>
              <a:buClr>
                <a:schemeClr val="dk1"/>
              </a:buClr>
              <a:buSzPts val="3200"/>
              <a:buNone/>
            </a:pPr>
            <a:r>
              <a:rPr lang="en-US" sz="2400" dirty="0">
                <a:sym typeface="Lato"/>
              </a:rPr>
              <a:t>Founder &amp; President</a:t>
            </a:r>
          </a:p>
          <a:p>
            <a:pPr marL="0" indent="0">
              <a:lnSpc>
                <a:spcPct val="100000"/>
              </a:lnSpc>
              <a:spcBef>
                <a:spcPts val="500"/>
              </a:spcBef>
              <a:spcAft>
                <a:spcPts val="1200"/>
              </a:spcAft>
              <a:buClr>
                <a:schemeClr val="dk1"/>
              </a:buClr>
              <a:buSzPts val="3200"/>
              <a:buNone/>
            </a:pPr>
            <a:r>
              <a:rPr lang="en-US" sz="2400" dirty="0">
                <a:sym typeface="Lato"/>
              </a:rPr>
              <a:t>rhe@fathomscience.com</a:t>
            </a:r>
          </a:p>
          <a:p>
            <a:pPr marL="0" indent="0">
              <a:lnSpc>
                <a:spcPct val="100000"/>
              </a:lnSpc>
              <a:spcBef>
                <a:spcPts val="1800"/>
              </a:spcBef>
              <a:buClr>
                <a:schemeClr val="dk1"/>
              </a:buClr>
              <a:buSzPts val="3200"/>
              <a:buNone/>
            </a:pPr>
            <a:r>
              <a:rPr lang="en-US" sz="2400" b="1">
                <a:sym typeface="Lato"/>
              </a:rPr>
              <a:t>Jennifer </a:t>
            </a:r>
            <a:r>
              <a:rPr lang="en-US" sz="2400" b="1" dirty="0">
                <a:sym typeface="Lato"/>
              </a:rPr>
              <a:t>Warrillow</a:t>
            </a:r>
          </a:p>
          <a:p>
            <a:pPr marL="0" indent="0">
              <a:lnSpc>
                <a:spcPct val="100000"/>
              </a:lnSpc>
              <a:spcBef>
                <a:spcPts val="0"/>
              </a:spcBef>
              <a:buClr>
                <a:schemeClr val="dk1"/>
              </a:buClr>
              <a:buSzPts val="3200"/>
              <a:buNone/>
            </a:pPr>
            <a:r>
              <a:rPr lang="en-US" sz="2400" dirty="0">
                <a:sym typeface="Lato"/>
              </a:rPr>
              <a:t>VP of Operations</a:t>
            </a:r>
          </a:p>
          <a:p>
            <a:pPr marL="0" indent="0">
              <a:lnSpc>
                <a:spcPct val="100000"/>
              </a:lnSpc>
              <a:spcBef>
                <a:spcPts val="500"/>
              </a:spcBef>
              <a:spcAft>
                <a:spcPts val="1200"/>
              </a:spcAft>
              <a:buClr>
                <a:schemeClr val="dk1"/>
              </a:buClr>
              <a:buSzPts val="3200"/>
              <a:buNone/>
            </a:pPr>
            <a:r>
              <a:rPr lang="en-US" sz="2400" dirty="0">
                <a:sym typeface="Lato"/>
              </a:rPr>
              <a:t>jwarrillow@fathomscience</a:t>
            </a:r>
            <a:r>
              <a:rPr lang="en-US" sz="2400">
                <a:sym typeface="Lato"/>
              </a:rPr>
              <a:t>.com</a:t>
            </a:r>
          </a:p>
          <a:p>
            <a:pPr marL="0" indent="0">
              <a:lnSpc>
                <a:spcPct val="100000"/>
              </a:lnSpc>
              <a:spcBef>
                <a:spcPts val="500"/>
              </a:spcBef>
              <a:spcAft>
                <a:spcPts val="1200"/>
              </a:spcAft>
              <a:buClr>
                <a:schemeClr val="dk1"/>
              </a:buClr>
              <a:buSzPts val="3200"/>
              <a:buNone/>
            </a:pPr>
            <a:endParaRPr lang="en-US" sz="2400">
              <a:sym typeface="Lato"/>
            </a:endParaRPr>
          </a:p>
          <a:p>
            <a:pPr marL="0" indent="0">
              <a:lnSpc>
                <a:spcPct val="100000"/>
              </a:lnSpc>
              <a:spcBef>
                <a:spcPts val="500"/>
              </a:spcBef>
              <a:spcAft>
                <a:spcPts val="1200"/>
              </a:spcAft>
              <a:buClr>
                <a:schemeClr val="dk1"/>
              </a:buClr>
              <a:buSzPts val="3200"/>
              <a:buNone/>
            </a:pPr>
            <a:r>
              <a:rPr lang="en-US" sz="2400">
                <a:sym typeface="Lato"/>
              </a:rPr>
              <a:t>http://FathomScience.com</a:t>
            </a:r>
            <a:endParaRPr lang="en-US" sz="2400" dirty="0">
              <a:sym typeface="Lato"/>
            </a:endParaRPr>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7" name="Picture 6" descr="Diagram, logo&#10;&#10;Description automatically generated">
            <a:extLst>
              <a:ext uri="{FF2B5EF4-FFF2-40B4-BE49-F238E27FC236}">
                <a16:creationId xmlns:a16="http://schemas.microsoft.com/office/drawing/2014/main" id="{3FACA2CF-C8E9-49FD-B7DF-641FBD2A8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67" y="2871396"/>
            <a:ext cx="3955731" cy="3947959"/>
          </a:xfrm>
          <a:prstGeom prst="rect">
            <a:avLst/>
          </a:prstGeom>
        </p:spPr>
      </p:pic>
    </p:spTree>
    <p:extLst>
      <p:ext uri="{BB962C8B-B14F-4D97-AF65-F5344CB8AC3E}">
        <p14:creationId xmlns:p14="http://schemas.microsoft.com/office/powerpoint/2010/main" val="2786827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1468</Words>
  <Application>Microsoft Office PowerPoint</Application>
  <PresentationFormat>Widescreen</PresentationFormat>
  <Paragraphs>117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Lato</vt:lpstr>
      <vt:lpstr>Roboto</vt:lpstr>
      <vt:lpstr>Wingdings</vt:lpstr>
      <vt:lpstr>Office Theme</vt:lpstr>
      <vt:lpstr>NASA Satellite Data Use by Fathom Science</vt:lpstr>
      <vt:lpstr>About Fathom Science</vt:lpstr>
      <vt:lpstr>Fathom Science’s Technology</vt:lpstr>
      <vt:lpstr>Fathom Science Coupled Numerical Modeling</vt:lpstr>
      <vt:lpstr>Sectors Fathom Science Serves</vt:lpstr>
      <vt:lpstr>Fathom’s Use of Satellite Data</vt:lpstr>
      <vt:lpstr>Fathom’s Use of Satellite Data: Example</vt:lpstr>
      <vt:lpstr>Fathom’s Wishlist for NASA Satellite Data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Satellite Data Use by Fathom Science</dc:title>
  <dc:creator>jwarrillow</dc:creator>
  <cp:lastModifiedBy>Portier, Andrea M. (GSFC-612.0)[SCIENCE SYSTEMS AND APPLICATIONS INC]</cp:lastModifiedBy>
  <cp:revision>40</cp:revision>
  <dcterms:created xsi:type="dcterms:W3CDTF">2020-10-27T19:57:47Z</dcterms:created>
  <dcterms:modified xsi:type="dcterms:W3CDTF">2020-11-03T17:00:12Z</dcterms:modified>
</cp:coreProperties>
</file>