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590" r:id="rId2"/>
    <p:sldId id="678" r:id="rId3"/>
    <p:sldId id="751" r:id="rId4"/>
    <p:sldId id="744" r:id="rId5"/>
    <p:sldId id="715" r:id="rId6"/>
    <p:sldId id="749" r:id="rId7"/>
    <p:sldId id="753" r:id="rId8"/>
    <p:sldId id="750" r:id="rId9"/>
    <p:sldId id="754" r:id="rId10"/>
    <p:sldId id="724" r:id="rId11"/>
    <p:sldId id="691" r:id="rId12"/>
    <p:sldId id="739" r:id="rId13"/>
    <p:sldId id="740" r:id="rId14"/>
    <p:sldId id="741" r:id="rId15"/>
    <p:sldId id="742" r:id="rId16"/>
    <p:sldId id="743" r:id="rId17"/>
    <p:sldId id="745" r:id="rId18"/>
    <p:sldId id="746" r:id="rId19"/>
    <p:sldId id="747" r:id="rId20"/>
    <p:sldId id="748" r:id="rId21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FF33"/>
    <a:srgbClr val="66FF99"/>
    <a:srgbClr val="9900CC"/>
    <a:srgbClr val="BFF2F7"/>
    <a:srgbClr val="0A0A0A"/>
    <a:srgbClr val="0000FF"/>
    <a:srgbClr val="EA3AC8"/>
    <a:srgbClr val="B72E09"/>
    <a:srgbClr val="B20E87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21586" autoAdjust="0"/>
    <p:restoredTop sz="89753" autoAdjust="0"/>
  </p:normalViewPr>
  <p:slideViewPr>
    <p:cSldViewPr>
      <p:cViewPr varScale="1">
        <p:scale>
          <a:sx n="123" d="100"/>
          <a:sy n="123" d="100"/>
        </p:scale>
        <p:origin x="-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-3696" y="-96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9E52C3F8-593D-405C-AE2B-849C1F8FF5A3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A65B67BF-E719-4CB4-BC2F-873ADECCA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79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B67BF-E719-4CB4-BC2F-873ADECCA88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2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57200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 defTabSz="457200">
              <a:spcBef>
                <a:spcPct val="0"/>
              </a:spcBef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Examples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Comments on 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use of GPM in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Flood and Landslide Hazard Estimation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514600"/>
            <a:ext cx="91923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Robert </a:t>
            </a:r>
            <a:r>
              <a:rPr lang="en-US" dirty="0" smtClean="0"/>
              <a:t>Adler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20040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Earth System Science Interdisciplinary Center </a:t>
            </a:r>
          </a:p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University of Maryland, College Park, MD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</a:rPr>
              <a:t>Thoughts on Satellite Precipitation in Relation to Floods and Hydrology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762000"/>
            <a:ext cx="7467600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"/>
            </a:pPr>
            <a:r>
              <a:rPr lang="en-US" dirty="0" smtClean="0">
                <a:solidFill>
                  <a:srgbClr val="0000FF"/>
                </a:solidFill>
                <a:ea typeface="Wingdings"/>
                <a:cs typeface="Wingdings"/>
              </a:rPr>
              <a:t>  Hydrology calculations </a:t>
            </a:r>
            <a:r>
              <a:rPr lang="en-US" u="sng" dirty="0" smtClean="0">
                <a:solidFill>
                  <a:srgbClr val="0000FF"/>
                </a:solidFill>
                <a:ea typeface="Wingdings"/>
                <a:cs typeface="Wingdings"/>
              </a:rPr>
              <a:t>only as good</a:t>
            </a:r>
            <a:r>
              <a:rPr lang="en-US" dirty="0" smtClean="0">
                <a:solidFill>
                  <a:srgbClr val="0000FF"/>
                </a:solidFill>
                <a:ea typeface="Wingdings"/>
                <a:cs typeface="Wingdings"/>
              </a:rPr>
              <a:t> as precipitation information</a:t>
            </a:r>
          </a:p>
          <a:p>
            <a:pPr>
              <a:buFont typeface="Wingdings" charset="2"/>
              <a:buChar char=""/>
            </a:pPr>
            <a:endParaRPr lang="en-US" dirty="0" smtClean="0">
              <a:solidFill>
                <a:srgbClr val="0000FF"/>
              </a:solidFill>
              <a:ea typeface="Wingdings"/>
              <a:cs typeface="Wingdings"/>
            </a:endParaRPr>
          </a:p>
          <a:p>
            <a:pPr>
              <a:buFont typeface="Wingdings" charset="2"/>
              <a:buChar char=""/>
            </a:pPr>
            <a:r>
              <a:rPr lang="en-US" dirty="0" smtClean="0">
                <a:solidFill>
                  <a:srgbClr val="0000FF"/>
                </a:solidFill>
                <a:ea typeface="Wingdings"/>
                <a:cs typeface="Wingdings"/>
              </a:rPr>
              <a:t>  Satellite precipitation has </a:t>
            </a:r>
            <a:r>
              <a:rPr lang="en-US" u="sng" dirty="0" smtClean="0">
                <a:solidFill>
                  <a:srgbClr val="0000FF"/>
                </a:solidFill>
                <a:ea typeface="Wingdings"/>
                <a:cs typeface="Wingdings"/>
              </a:rPr>
              <a:t>limitations</a:t>
            </a:r>
            <a:r>
              <a:rPr lang="en-US" dirty="0" smtClean="0">
                <a:solidFill>
                  <a:srgbClr val="0000FF"/>
                </a:solidFill>
                <a:ea typeface="Wingdings"/>
                <a:cs typeface="Wingdings"/>
              </a:rPr>
              <a:t> in terms </a:t>
            </a:r>
            <a:r>
              <a:rPr lang="en-US" u="sng" dirty="0" smtClean="0">
                <a:solidFill>
                  <a:srgbClr val="0000FF"/>
                </a:solidFill>
                <a:ea typeface="Wingdings"/>
                <a:cs typeface="Wingdings"/>
              </a:rPr>
              <a:t>of temporal and spatial </a:t>
            </a:r>
            <a:r>
              <a:rPr lang="en-US" dirty="0" smtClean="0">
                <a:solidFill>
                  <a:srgbClr val="0000FF"/>
                </a:solidFill>
                <a:ea typeface="Wingdings"/>
                <a:cs typeface="Wingdings"/>
              </a:rPr>
              <a:t>	</a:t>
            </a:r>
            <a:r>
              <a:rPr lang="en-US" u="sng" dirty="0" smtClean="0">
                <a:solidFill>
                  <a:srgbClr val="0000FF"/>
                </a:solidFill>
                <a:ea typeface="Wingdings"/>
                <a:cs typeface="Wingdings"/>
              </a:rPr>
              <a:t>resolutions</a:t>
            </a:r>
            <a:r>
              <a:rPr lang="en-US" dirty="0" smtClean="0">
                <a:solidFill>
                  <a:srgbClr val="0000FF"/>
                </a:solidFill>
                <a:ea typeface="Wingdings"/>
                <a:cs typeface="Wingdings"/>
              </a:rPr>
              <a:t>, in terms of </a:t>
            </a:r>
            <a:r>
              <a:rPr lang="en-US" u="sng" dirty="0" smtClean="0">
                <a:solidFill>
                  <a:srgbClr val="0000FF"/>
                </a:solidFill>
                <a:ea typeface="Wingdings"/>
                <a:cs typeface="Wingdings"/>
              </a:rPr>
              <a:t>accuracy</a:t>
            </a:r>
            <a:r>
              <a:rPr lang="en-US" dirty="0" smtClean="0">
                <a:solidFill>
                  <a:srgbClr val="0000FF"/>
                </a:solidFill>
                <a:ea typeface="Wingdings"/>
                <a:cs typeface="Wingdings"/>
              </a:rPr>
              <a:t> and in terms of </a:t>
            </a:r>
            <a:r>
              <a:rPr lang="en-US" u="sng" dirty="0" smtClean="0">
                <a:solidFill>
                  <a:srgbClr val="0000FF"/>
                </a:solidFill>
                <a:ea typeface="Wingdings"/>
                <a:cs typeface="Wingdings"/>
              </a:rPr>
              <a:t>timeliness</a:t>
            </a:r>
          </a:p>
          <a:p>
            <a:pPr>
              <a:buFont typeface="Wingdings" charset="2"/>
              <a:buChar char=""/>
            </a:pPr>
            <a:endParaRPr lang="en-US" dirty="0" smtClean="0">
              <a:solidFill>
                <a:srgbClr val="0000FF"/>
              </a:solidFill>
              <a:ea typeface="Wingdings"/>
              <a:cs typeface="Wingdings"/>
            </a:endParaRPr>
          </a:p>
          <a:p>
            <a:pPr>
              <a:buFont typeface="Wingdings" charset="2"/>
              <a:buChar char=""/>
            </a:pPr>
            <a:r>
              <a:rPr lang="en-US" dirty="0" smtClean="0">
                <a:solidFill>
                  <a:srgbClr val="0000FF"/>
                </a:solidFill>
                <a:ea typeface="Wingdings"/>
                <a:cs typeface="Wingdings"/>
              </a:rPr>
              <a:t>  </a:t>
            </a:r>
            <a:r>
              <a:rPr lang="en-US" u="sng" dirty="0" smtClean="0">
                <a:solidFill>
                  <a:srgbClr val="0000FF"/>
                </a:solidFill>
                <a:ea typeface="Wingdings"/>
                <a:cs typeface="Wingdings"/>
              </a:rPr>
              <a:t>Microwave-based estimates are best</a:t>
            </a:r>
            <a:r>
              <a:rPr lang="en-US" dirty="0" smtClean="0">
                <a:solidFill>
                  <a:srgbClr val="0000FF"/>
                </a:solidFill>
                <a:ea typeface="Wingdings"/>
                <a:cs typeface="Wingdings"/>
              </a:rPr>
              <a:t>, although IR-based estimates usually 	have lowest latencies (timely) and better time/space resolutions</a:t>
            </a:r>
          </a:p>
          <a:p>
            <a:pPr>
              <a:buFont typeface="Wingdings" charset="2"/>
              <a:buChar char=""/>
            </a:pPr>
            <a:endParaRPr lang="en-US" dirty="0" smtClean="0">
              <a:solidFill>
                <a:srgbClr val="0000FF"/>
              </a:solidFill>
              <a:ea typeface="Wingdings"/>
              <a:cs typeface="Wingdings"/>
            </a:endParaRPr>
          </a:p>
          <a:p>
            <a:pPr>
              <a:buFont typeface="Wingdings" charset="2"/>
              <a:buChar char=""/>
            </a:pPr>
            <a:r>
              <a:rPr lang="en-US" dirty="0" smtClean="0">
                <a:solidFill>
                  <a:srgbClr val="0000FF"/>
                </a:solidFill>
                <a:ea typeface="Wingdings"/>
                <a:cs typeface="Wingdings"/>
              </a:rPr>
              <a:t>  </a:t>
            </a:r>
            <a:r>
              <a:rPr lang="en-US" u="sng" dirty="0" smtClean="0">
                <a:solidFill>
                  <a:srgbClr val="0000FF"/>
                </a:solidFill>
                <a:ea typeface="Wingdings"/>
                <a:cs typeface="Wingdings"/>
              </a:rPr>
              <a:t>Shallow precipitation systems</a:t>
            </a:r>
            <a:r>
              <a:rPr lang="en-US" dirty="0" smtClean="0">
                <a:solidFill>
                  <a:srgbClr val="0000FF"/>
                </a:solidFill>
                <a:ea typeface="Wingdings"/>
                <a:cs typeface="Wingdings"/>
              </a:rPr>
              <a:t> (especially </a:t>
            </a:r>
            <a:r>
              <a:rPr lang="en-US" dirty="0" err="1" smtClean="0">
                <a:solidFill>
                  <a:srgbClr val="0000FF"/>
                </a:solidFill>
                <a:ea typeface="Wingdings"/>
                <a:cs typeface="Wingdings"/>
              </a:rPr>
              <a:t>orographic</a:t>
            </a:r>
            <a:r>
              <a:rPr lang="en-US" dirty="0" smtClean="0">
                <a:solidFill>
                  <a:srgbClr val="0000FF"/>
                </a:solidFill>
                <a:ea typeface="Wingdings"/>
                <a:cs typeface="Wingdings"/>
              </a:rPr>
              <a:t>) tend to be 	underestimated—serious limitation for floods</a:t>
            </a:r>
          </a:p>
          <a:p>
            <a:pPr>
              <a:buFont typeface="Wingdings" charset="2"/>
              <a:buChar char=""/>
            </a:pPr>
            <a:endParaRPr lang="en-US" dirty="0" smtClean="0">
              <a:solidFill>
                <a:srgbClr val="0000FF"/>
              </a:solidFill>
              <a:ea typeface="Wingdings"/>
              <a:cs typeface="Wingdings"/>
            </a:endParaRPr>
          </a:p>
          <a:p>
            <a:pPr>
              <a:buFont typeface="Wingdings" charset="2"/>
              <a:buChar char=""/>
            </a:pPr>
            <a:r>
              <a:rPr lang="en-US" dirty="0" smtClean="0">
                <a:solidFill>
                  <a:srgbClr val="0000FF"/>
                </a:solidFill>
                <a:ea typeface="Wingdings"/>
                <a:cs typeface="Wingdings"/>
              </a:rPr>
              <a:t>  </a:t>
            </a:r>
            <a:r>
              <a:rPr lang="en-US" u="sng" dirty="0" smtClean="0">
                <a:solidFill>
                  <a:srgbClr val="0000FF"/>
                </a:solidFill>
                <a:ea typeface="Wingdings"/>
                <a:cs typeface="Wingdings"/>
              </a:rPr>
              <a:t>Middle latitude, cool season precipitation estimation difficult</a:t>
            </a:r>
            <a:r>
              <a:rPr lang="en-US" dirty="0" smtClean="0">
                <a:solidFill>
                  <a:srgbClr val="0000FF"/>
                </a:solidFill>
                <a:ea typeface="Wingdings"/>
                <a:cs typeface="Wingdings"/>
              </a:rPr>
              <a:t> due to shallow 	systems and artifacts due to ground effects</a:t>
            </a:r>
          </a:p>
          <a:p>
            <a:pPr>
              <a:buFont typeface="Wingdings" charset="2"/>
              <a:buChar char=""/>
            </a:pPr>
            <a:endParaRPr lang="en-US" dirty="0" smtClean="0">
              <a:solidFill>
                <a:srgbClr val="0000FF"/>
              </a:solidFill>
              <a:ea typeface="Wingdings"/>
              <a:cs typeface="Wingdings"/>
            </a:endParaRPr>
          </a:p>
          <a:p>
            <a:pPr>
              <a:buFont typeface="Wingdings" charset="2"/>
              <a:buChar char=""/>
            </a:pPr>
            <a:r>
              <a:rPr lang="en-US" dirty="0" smtClean="0">
                <a:solidFill>
                  <a:srgbClr val="0000FF"/>
                </a:solidFill>
                <a:ea typeface="Wingdings"/>
                <a:cs typeface="Wingdings"/>
              </a:rPr>
              <a:t>  </a:t>
            </a:r>
            <a:r>
              <a:rPr lang="en-US" u="sng" dirty="0" smtClean="0">
                <a:solidFill>
                  <a:srgbClr val="0000FF"/>
                </a:solidFill>
                <a:ea typeface="Wingdings"/>
                <a:cs typeface="Wingdings"/>
              </a:rPr>
              <a:t>Ground information </a:t>
            </a:r>
            <a:r>
              <a:rPr lang="en-US" dirty="0" smtClean="0">
                <a:solidFill>
                  <a:srgbClr val="0000FF"/>
                </a:solidFill>
                <a:ea typeface="Wingdings"/>
                <a:cs typeface="Wingdings"/>
              </a:rPr>
              <a:t>(e.g., rain gauges) and </a:t>
            </a:r>
            <a:r>
              <a:rPr lang="en-US" u="sng" dirty="0" smtClean="0">
                <a:solidFill>
                  <a:srgbClr val="0000FF"/>
                </a:solidFill>
                <a:ea typeface="Wingdings"/>
                <a:cs typeface="Wingdings"/>
              </a:rPr>
              <a:t>NWP model information</a:t>
            </a:r>
            <a:r>
              <a:rPr lang="en-US" dirty="0" smtClean="0">
                <a:solidFill>
                  <a:srgbClr val="0000FF"/>
                </a:solidFill>
                <a:ea typeface="Wingdings"/>
                <a:cs typeface="Wingdings"/>
              </a:rPr>
              <a:t> (winds, 	precipitation, etc.) can be useful to improve results.</a:t>
            </a:r>
          </a:p>
          <a:p>
            <a:pPr>
              <a:buFont typeface="Wingdings" charset="2"/>
              <a:buChar char=""/>
            </a:pPr>
            <a:endParaRPr lang="en-US" dirty="0" smtClean="0">
              <a:solidFill>
                <a:srgbClr val="0000FF"/>
              </a:solidFill>
              <a:ea typeface="Wingdings"/>
              <a:cs typeface="Wingdings"/>
            </a:endParaRPr>
          </a:p>
          <a:p>
            <a:pPr>
              <a:buFont typeface="Wingdings" charset="2"/>
              <a:buChar char=""/>
            </a:pPr>
            <a:r>
              <a:rPr lang="en-US" dirty="0" smtClean="0">
                <a:solidFill>
                  <a:srgbClr val="0000FF"/>
                </a:solidFill>
                <a:ea typeface="Wingdings"/>
                <a:cs typeface="Wingdings"/>
              </a:rPr>
              <a:t>  </a:t>
            </a:r>
            <a:r>
              <a:rPr lang="en-US" b="1" i="1" dirty="0" smtClean="0">
                <a:solidFill>
                  <a:srgbClr val="0000FF"/>
                </a:solidFill>
                <a:ea typeface="Wingdings"/>
                <a:cs typeface="Wingdings"/>
              </a:rPr>
              <a:t>An </a:t>
            </a:r>
            <a:r>
              <a:rPr lang="en-US" b="1" i="1" u="sng" dirty="0" smtClean="0">
                <a:solidFill>
                  <a:srgbClr val="0000FF"/>
                </a:solidFill>
                <a:ea typeface="Wingdings"/>
                <a:cs typeface="Wingdings"/>
              </a:rPr>
              <a:t>integrated precipitation data set </a:t>
            </a:r>
            <a:r>
              <a:rPr lang="en-US" b="1" i="1" dirty="0" smtClean="0">
                <a:solidFill>
                  <a:srgbClr val="0000FF"/>
                </a:solidFill>
                <a:ea typeface="Wingdings"/>
                <a:cs typeface="Wingdings"/>
              </a:rPr>
              <a:t>that uses multiple information sources 	to provide the best time history of precipitation information is a 	requirement for improved hydrological calculations using satellite 	data.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7848600" cy="6740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1600" b="1" dirty="0" smtClean="0">
                <a:latin typeface="+mj-lt"/>
                <a:cs typeface="Calibri"/>
              </a:rPr>
              <a:t>International group of researchers, developers and users</a:t>
            </a:r>
            <a:r>
              <a:rPr lang="en-US" sz="1600" dirty="0" smtClean="0">
                <a:latin typeface="+mj-lt"/>
                <a:cs typeface="Calibri"/>
              </a:rPr>
              <a:t> of real-time global flood monitoring and forecasting information.  Chair: Tom De </a:t>
            </a:r>
            <a:r>
              <a:rPr lang="en-US" sz="1600" dirty="0" err="1" smtClean="0">
                <a:latin typeface="+mj-lt"/>
                <a:cs typeface="Calibri"/>
              </a:rPr>
              <a:t>Groeve</a:t>
            </a:r>
            <a:r>
              <a:rPr lang="en-US" sz="1600" dirty="0" smtClean="0">
                <a:latin typeface="+mj-lt"/>
                <a:cs typeface="Calibri"/>
              </a:rPr>
              <a:t> of European Commission’s Joint Research Center (JRC) in </a:t>
            </a:r>
            <a:r>
              <a:rPr lang="en-US" sz="1600" dirty="0" err="1" smtClean="0">
                <a:latin typeface="+mj-lt"/>
                <a:cs typeface="Calibri"/>
              </a:rPr>
              <a:t>Ispra</a:t>
            </a:r>
            <a:r>
              <a:rPr lang="en-US" sz="1600" dirty="0" smtClean="0">
                <a:latin typeface="+mj-lt"/>
                <a:cs typeface="Calibri"/>
              </a:rPr>
              <a:t>, Italy.  </a:t>
            </a:r>
          </a:p>
          <a:p>
            <a:pPr marL="404813" indent="-404813">
              <a:buAutoNum type="arabicPeriod" startAt="2"/>
            </a:pPr>
            <a:endParaRPr lang="en-US" sz="1600" dirty="0" smtClean="0">
              <a:latin typeface="+mj-lt"/>
              <a:cs typeface="Calibri"/>
            </a:endParaRPr>
          </a:p>
          <a:p>
            <a:pPr marL="404813" indent="-404813">
              <a:buAutoNum type="arabicPeriod" startAt="2"/>
            </a:pPr>
            <a:r>
              <a:rPr lang="en-US" sz="1600" b="1" dirty="0" smtClean="0">
                <a:latin typeface="+mj-lt"/>
                <a:cs typeface="Calibri"/>
              </a:rPr>
              <a:t>GFWG has had three annual workshops </a:t>
            </a:r>
            <a:r>
              <a:rPr lang="en-US" sz="1600" dirty="0" smtClean="0">
                <a:latin typeface="+mj-lt"/>
                <a:cs typeface="Calibri"/>
              </a:rPr>
              <a:t>with last one at UMD in Spring 2013 with ~ 70  participants ranging from NASA, NOAA, </a:t>
            </a:r>
            <a:r>
              <a:rPr lang="en-US" sz="1600" dirty="0" err="1" smtClean="0">
                <a:latin typeface="+mj-lt"/>
                <a:cs typeface="Calibri"/>
              </a:rPr>
              <a:t>DoD</a:t>
            </a:r>
            <a:r>
              <a:rPr lang="en-US" sz="1600" dirty="0" smtClean="0">
                <a:latin typeface="+mj-lt"/>
                <a:cs typeface="Calibri"/>
              </a:rPr>
              <a:t>, </a:t>
            </a:r>
            <a:r>
              <a:rPr lang="en-US" sz="1600" dirty="0" err="1" smtClean="0">
                <a:latin typeface="+mj-lt"/>
                <a:cs typeface="Calibri"/>
              </a:rPr>
              <a:t>DoS</a:t>
            </a:r>
            <a:r>
              <a:rPr lang="en-US" sz="1600" dirty="0" smtClean="0">
                <a:latin typeface="+mj-lt"/>
                <a:cs typeface="Calibri"/>
              </a:rPr>
              <a:t>, ECMWF, </a:t>
            </a:r>
            <a:r>
              <a:rPr lang="en-US" sz="1600" dirty="0" err="1" smtClean="0">
                <a:latin typeface="+mj-lt"/>
                <a:cs typeface="Calibri"/>
              </a:rPr>
              <a:t>Deltares</a:t>
            </a:r>
            <a:r>
              <a:rPr lang="en-US" sz="1600" dirty="0" smtClean="0">
                <a:latin typeface="+mj-lt"/>
                <a:cs typeface="Calibri"/>
              </a:rPr>
              <a:t>, universities, UNOSAT, insurance companies, Pacific Disaster Center, JRC, national hydrology agencies, World Food Program, Int’l Red Cross, World Bank, etc.  	</a:t>
            </a:r>
            <a:r>
              <a:rPr lang="en-US" sz="1600" b="1" dirty="0" smtClean="0">
                <a:latin typeface="+mj-lt"/>
                <a:cs typeface="Calibri"/>
              </a:rPr>
              <a:t>Next meeting in Reading, UK 4-6 March 2014</a:t>
            </a:r>
            <a:r>
              <a:rPr lang="en-US" sz="1600" dirty="0" smtClean="0">
                <a:latin typeface="+mj-lt"/>
                <a:cs typeface="Calibri"/>
              </a:rPr>
              <a:t>.</a:t>
            </a:r>
          </a:p>
          <a:p>
            <a:pPr marL="404813" indent="-404813">
              <a:buAutoNum type="arabicPeriod" startAt="2"/>
            </a:pPr>
            <a:endParaRPr lang="en-US" sz="1600" dirty="0" smtClean="0">
              <a:latin typeface="+mj-lt"/>
              <a:cs typeface="Calibri"/>
            </a:endParaRPr>
          </a:p>
          <a:p>
            <a:pPr marL="404813" indent="-404813">
              <a:buAutoNum type="arabicPeriod" startAt="2"/>
            </a:pPr>
            <a:r>
              <a:rPr lang="en-US" sz="1600" dirty="0" smtClean="0">
                <a:latin typeface="+mj-lt"/>
                <a:cs typeface="Calibri"/>
              </a:rPr>
              <a:t>Remote sensing work in GFWG focused real-time </a:t>
            </a:r>
            <a:r>
              <a:rPr lang="en-US" sz="1600" b="1" dirty="0" smtClean="0">
                <a:latin typeface="+mj-lt"/>
                <a:cs typeface="Calibri"/>
              </a:rPr>
              <a:t>global observation of precipitation</a:t>
            </a:r>
            <a:r>
              <a:rPr lang="en-US" sz="1600" dirty="0" smtClean="0">
                <a:latin typeface="+mj-lt"/>
                <a:cs typeface="Calibri"/>
              </a:rPr>
              <a:t>, </a:t>
            </a:r>
            <a:r>
              <a:rPr lang="en-US" sz="1600" b="1" dirty="0" smtClean="0">
                <a:latin typeface="+mj-lt"/>
                <a:cs typeface="Calibri"/>
              </a:rPr>
              <a:t>flood mapping with MODIS and SAR</a:t>
            </a:r>
            <a:r>
              <a:rPr lang="en-US" sz="1600" dirty="0" smtClean="0">
                <a:latin typeface="+mj-lt"/>
                <a:cs typeface="Calibri"/>
              </a:rPr>
              <a:t>, use of DEM information and modeling using these observations.</a:t>
            </a:r>
          </a:p>
          <a:p>
            <a:pPr marL="404813" indent="-404813">
              <a:buAutoNum type="arabicPeriod" startAt="2"/>
            </a:pPr>
            <a:endParaRPr lang="en-US" sz="1600" dirty="0" smtClean="0">
              <a:latin typeface="+mj-lt"/>
              <a:cs typeface="Calibri"/>
            </a:endParaRPr>
          </a:p>
          <a:p>
            <a:pPr marL="404813" indent="-404813">
              <a:buAutoNum type="arabicPeriod" startAt="2"/>
            </a:pPr>
            <a:r>
              <a:rPr lang="en-US" sz="1600" dirty="0" smtClean="0">
                <a:latin typeface="+mj-lt"/>
                <a:cs typeface="Calibri"/>
              </a:rPr>
              <a:t>Outcomes: </a:t>
            </a:r>
            <a:r>
              <a:rPr lang="en-US" sz="1600" b="1" dirty="0" smtClean="0">
                <a:latin typeface="+mj-lt"/>
                <a:cs typeface="Calibri"/>
              </a:rPr>
              <a:t>Users need more accurate, quicker, higher resolution and INTEGRATED</a:t>
            </a:r>
            <a:r>
              <a:rPr lang="en-US" sz="1600" dirty="0" smtClean="0">
                <a:latin typeface="+mj-lt"/>
                <a:cs typeface="Calibri"/>
              </a:rPr>
              <a:t> flood information for mitigation assessment and planning, evaluation of risk for future floods.</a:t>
            </a:r>
          </a:p>
          <a:p>
            <a:pPr marL="404813" indent="-404813">
              <a:buAutoNum type="arabicPeriod" startAt="2"/>
            </a:pPr>
            <a:endParaRPr lang="en-US" sz="1600" dirty="0" smtClean="0">
              <a:latin typeface="+mj-lt"/>
              <a:cs typeface="Calibri"/>
            </a:endParaRPr>
          </a:p>
          <a:p>
            <a:pPr marL="457200" indent="-457200">
              <a:buAutoNum type="arabicPeriod" startAt="2"/>
            </a:pPr>
            <a:r>
              <a:rPr lang="en-US" sz="1600" dirty="0" smtClean="0">
                <a:latin typeface="+mj-lt"/>
                <a:cs typeface="Calibri"/>
              </a:rPr>
              <a:t>Developing and looking for funding for a </a:t>
            </a:r>
            <a:r>
              <a:rPr lang="en-US" sz="1600" b="1" dirty="0" smtClean="0">
                <a:latin typeface="+mj-lt"/>
                <a:cs typeface="Calibri"/>
              </a:rPr>
              <a:t>Global Flood Partnership (GFP) </a:t>
            </a:r>
            <a:r>
              <a:rPr lang="en-US" sz="1600" dirty="0" smtClean="0">
                <a:latin typeface="+mj-lt"/>
              </a:rPr>
              <a:t>to provide operational globally applicable flood monitoring tools and services, complementary to national capabilities, for better managing current and future flood risk and reducing flood disaster impacts</a:t>
            </a:r>
            <a:r>
              <a:rPr lang="en-US" sz="1600" b="1" i="1" dirty="0" smtClean="0">
                <a:latin typeface="+mj-lt"/>
              </a:rPr>
              <a:t>.  Flood information integration is a main focus.</a:t>
            </a:r>
          </a:p>
          <a:p>
            <a:pPr marL="457200" indent="-457200">
              <a:buAutoNum type="arabicPeriod" startAt="2"/>
            </a:pPr>
            <a:endParaRPr lang="en-US" sz="1600" dirty="0" smtClean="0">
              <a:latin typeface="+mj-lt"/>
              <a:cs typeface="Calibri"/>
            </a:endParaRPr>
          </a:p>
          <a:p>
            <a:pPr marL="404813" indent="-404813">
              <a:buAutoNum type="arabicPeriod" startAt="2"/>
            </a:pPr>
            <a:endParaRPr lang="en-US" sz="1600" dirty="0" smtClean="0">
              <a:latin typeface="+mj-lt"/>
              <a:cs typeface="Calibri"/>
            </a:endParaRPr>
          </a:p>
          <a:p>
            <a:pPr marL="404813" indent="-404813">
              <a:buAutoNum type="arabicPeriod" startAt="2"/>
            </a:pPr>
            <a:endParaRPr lang="en-US" sz="1600" dirty="0" smtClean="0">
              <a:latin typeface="+mj-lt"/>
              <a:cs typeface="Calibri"/>
            </a:endParaRPr>
          </a:p>
          <a:p>
            <a:pPr marL="404813" indent="-404813">
              <a:buAutoNum type="arabicPeriod" startAt="2"/>
            </a:pPr>
            <a:endParaRPr lang="en-US" sz="1600" dirty="0" smtClean="0">
              <a:latin typeface="+mj-lt"/>
              <a:cs typeface="Calibri"/>
            </a:endParaRPr>
          </a:p>
          <a:p>
            <a:pPr marL="404813" indent="-404813">
              <a:buAutoNum type="arabicPeriod" startAt="2"/>
            </a:pPr>
            <a:endParaRPr lang="en-US" sz="1600" dirty="0" smtClean="0">
              <a:latin typeface="+mj-lt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Global Flood Working Group (GFWG)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6019800"/>
            <a:ext cx="533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Obvious good match to GPM Application Goals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7-31 at 10.28.50 AM.png"/>
          <p:cNvPicPr>
            <a:picLocks noChangeAspect="1"/>
          </p:cNvPicPr>
          <p:nvPr/>
        </p:nvPicPr>
        <p:blipFill>
          <a:blip r:embed="rId2"/>
          <a:srcRect l="24441" t="87201" r="20389"/>
          <a:stretch>
            <a:fillRect/>
          </a:stretch>
        </p:blipFill>
        <p:spPr>
          <a:xfrm>
            <a:off x="2971800" y="3733800"/>
            <a:ext cx="3200400" cy="568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4191000"/>
            <a:ext cx="71628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FLOOD IDENTIFICATION </a:t>
            </a:r>
            <a:r>
              <a:rPr lang="en-US" b="1" dirty="0" smtClean="0"/>
              <a:t>uses the calculated water depth (mm) relative to a Reference Level at each grid (1/8</a:t>
            </a:r>
            <a:r>
              <a:rPr lang="en-US" b="1" baseline="30000" dirty="0" smtClean="0"/>
              <a:t>th</a:t>
            </a:r>
            <a:r>
              <a:rPr lang="en-US" b="1" dirty="0" smtClean="0"/>
              <a:t> degree)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REFERENCE LEVEL </a:t>
            </a:r>
            <a:r>
              <a:rPr lang="en-US" b="1" dirty="0" smtClean="0"/>
              <a:t>at each grid calculated from </a:t>
            </a:r>
            <a:r>
              <a:rPr lang="en-US" b="1" u="sng" dirty="0" smtClean="0"/>
              <a:t>15-year global hydrology model run using satellite rainfall data.</a:t>
            </a:r>
            <a:r>
              <a:rPr lang="en-US" b="1" dirty="0" smtClean="0"/>
              <a:t> Reference Level is 95</a:t>
            </a:r>
            <a:r>
              <a:rPr lang="en-US" b="1" baseline="30000" dirty="0" smtClean="0"/>
              <a:t>th</a:t>
            </a:r>
            <a:r>
              <a:rPr lang="en-US" b="1" dirty="0" smtClean="0"/>
              <a:t> percentile of Routed Runoff (water depth) + </a:t>
            </a:r>
            <a:r>
              <a:rPr lang="en-US" b="1" dirty="0" err="1" smtClean="0"/>
              <a:t>δ</a:t>
            </a:r>
            <a:endParaRPr lang="en-US" b="1" dirty="0" smtClean="0"/>
          </a:p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Routed Runoff (RR) &gt; RR</a:t>
            </a:r>
            <a:r>
              <a:rPr lang="en-US" sz="1600" b="1" baseline="-25000" dirty="0" smtClean="0">
                <a:solidFill>
                  <a:srgbClr val="0000FF"/>
                </a:solidFill>
              </a:rPr>
              <a:t>95th Percentile</a:t>
            </a:r>
            <a:r>
              <a:rPr lang="en-US" sz="1600" b="1" dirty="0" smtClean="0">
                <a:solidFill>
                  <a:srgbClr val="0000FF"/>
                </a:solidFill>
              </a:rPr>
              <a:t> + </a:t>
            </a:r>
            <a:r>
              <a:rPr lang="en-US" sz="1600" b="1" dirty="0" err="1" smtClean="0">
                <a:solidFill>
                  <a:srgbClr val="0000FF"/>
                </a:solidFill>
              </a:rPr>
              <a:t>δ</a:t>
            </a:r>
            <a:r>
              <a:rPr lang="en-US" sz="1600" b="1" dirty="0" smtClean="0">
                <a:solidFill>
                  <a:srgbClr val="0000FF"/>
                </a:solidFill>
              </a:rPr>
              <a:t>   and  Q (</a:t>
            </a:r>
            <a:r>
              <a:rPr lang="en-US" sz="1600" b="1" dirty="0" err="1" smtClean="0">
                <a:solidFill>
                  <a:srgbClr val="0000FF"/>
                </a:solidFill>
              </a:rPr>
              <a:t>streamflow</a:t>
            </a:r>
            <a:r>
              <a:rPr lang="en-US" sz="1600" b="1" dirty="0" smtClean="0">
                <a:solidFill>
                  <a:srgbClr val="0000FF"/>
                </a:solidFill>
              </a:rPr>
              <a:t>) &gt; 10 m</a:t>
            </a:r>
            <a:r>
              <a:rPr lang="en-US" sz="1600" b="1" baseline="30000" dirty="0" smtClean="0">
                <a:solidFill>
                  <a:srgbClr val="0000FF"/>
                </a:solidFill>
              </a:rPr>
              <a:t>3</a:t>
            </a:r>
            <a:r>
              <a:rPr lang="en-US" sz="1600" b="1" dirty="0" smtClean="0">
                <a:solidFill>
                  <a:srgbClr val="0000FF"/>
                </a:solidFill>
              </a:rPr>
              <a:t>/s, </a:t>
            </a:r>
          </a:p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where </a:t>
            </a:r>
            <a:r>
              <a:rPr lang="en-US" sz="1600" b="1" dirty="0" err="1" smtClean="0">
                <a:solidFill>
                  <a:srgbClr val="0000FF"/>
                </a:solidFill>
              </a:rPr>
              <a:t>δ</a:t>
            </a:r>
            <a:r>
              <a:rPr lang="en-US" sz="1600" b="1" dirty="0" smtClean="0">
                <a:solidFill>
                  <a:srgbClr val="0000FF"/>
                </a:solidFill>
              </a:rPr>
              <a:t> is temporal standard deviation of RR.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286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Flood Detection/Intensity (Depth above Threshold [mm])</a:t>
            </a:r>
            <a:endParaRPr lang="en-US" sz="1800" b="1" dirty="0"/>
          </a:p>
        </p:txBody>
      </p:sp>
      <p:pic>
        <p:nvPicPr>
          <p:cNvPr id="8" name="Picture 7" descr="Screen shot 2013-09-09 at 4.10.31 PM.png"/>
          <p:cNvPicPr>
            <a:picLocks noChangeAspect="1"/>
          </p:cNvPicPr>
          <p:nvPr/>
        </p:nvPicPr>
        <p:blipFill>
          <a:blip r:embed="rId3"/>
          <a:srcRect b="2222"/>
          <a:stretch>
            <a:fillRect/>
          </a:stretch>
        </p:blipFill>
        <p:spPr>
          <a:xfrm>
            <a:off x="762000" y="533400"/>
            <a:ext cx="7575984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914400"/>
            <a:ext cx="1600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0000"/>
                </a:solidFill>
              </a:rPr>
              <a:t>20 August 2013</a:t>
            </a:r>
          </a:p>
          <a:p>
            <a:pPr algn="r"/>
            <a:r>
              <a:rPr lang="en-US" sz="1600" b="1" dirty="0" smtClean="0">
                <a:solidFill>
                  <a:srgbClr val="FF0000"/>
                </a:solidFill>
              </a:rPr>
              <a:t>06 GMT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10 at 1.31.2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334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Routed Runoff (RR) &gt; RR</a:t>
            </a:r>
            <a:r>
              <a:rPr lang="en-US" b="1" baseline="-25000" dirty="0" smtClean="0">
                <a:solidFill>
                  <a:srgbClr val="0000FF"/>
                </a:solidFill>
              </a:rPr>
              <a:t>95th Percentile</a:t>
            </a:r>
            <a:r>
              <a:rPr lang="en-US" b="1" dirty="0" smtClean="0">
                <a:solidFill>
                  <a:srgbClr val="0000FF"/>
                </a:solidFill>
              </a:rPr>
              <a:t> + </a:t>
            </a:r>
            <a:r>
              <a:rPr lang="en-US" b="1" dirty="0" err="1" smtClean="0">
                <a:solidFill>
                  <a:srgbClr val="0000FF"/>
                </a:solidFill>
              </a:rPr>
              <a:t>δ</a:t>
            </a:r>
            <a:r>
              <a:rPr lang="en-US" b="1" dirty="0" smtClean="0">
                <a:solidFill>
                  <a:srgbClr val="0000FF"/>
                </a:solidFill>
              </a:rPr>
              <a:t>   and  Q (</a:t>
            </a:r>
            <a:r>
              <a:rPr lang="en-US" b="1" dirty="0" err="1" smtClean="0">
                <a:solidFill>
                  <a:srgbClr val="0000FF"/>
                </a:solidFill>
              </a:rPr>
              <a:t>streamflow</a:t>
            </a:r>
            <a:r>
              <a:rPr lang="en-US" b="1" dirty="0" smtClean="0">
                <a:solidFill>
                  <a:srgbClr val="0000FF"/>
                </a:solidFill>
              </a:rPr>
              <a:t>) &gt; 10 m</a:t>
            </a:r>
            <a:r>
              <a:rPr lang="en-US" b="1" baseline="30000" dirty="0" smtClean="0">
                <a:solidFill>
                  <a:srgbClr val="0000FF"/>
                </a:solidFill>
              </a:rPr>
              <a:t>3</a:t>
            </a:r>
            <a:r>
              <a:rPr lang="en-US" b="1" dirty="0" smtClean="0">
                <a:solidFill>
                  <a:srgbClr val="0000FF"/>
                </a:solidFill>
              </a:rPr>
              <a:t>/s, 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where </a:t>
            </a:r>
            <a:r>
              <a:rPr lang="en-US" b="1" dirty="0" err="1" smtClean="0">
                <a:solidFill>
                  <a:srgbClr val="0000FF"/>
                </a:solidFill>
              </a:rPr>
              <a:t>δ</a:t>
            </a:r>
            <a:r>
              <a:rPr lang="en-US" b="1" dirty="0" smtClean="0">
                <a:solidFill>
                  <a:srgbClr val="0000FF"/>
                </a:solidFill>
              </a:rPr>
              <a:t> is temporal standard deviation of RR.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152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Flood Threshold Map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09 at 7.55.59 PM.png"/>
          <p:cNvPicPr>
            <a:picLocks noChangeAspect="1"/>
          </p:cNvPicPr>
          <p:nvPr/>
        </p:nvPicPr>
        <p:blipFill>
          <a:blip r:embed="rId2"/>
          <a:srcRect t="7143"/>
          <a:stretch>
            <a:fillRect/>
          </a:stretch>
        </p:blipFill>
        <p:spPr>
          <a:xfrm>
            <a:off x="4538730" y="3810000"/>
            <a:ext cx="4605270" cy="1981200"/>
          </a:xfrm>
          <a:prstGeom prst="rect">
            <a:avLst/>
          </a:prstGeom>
        </p:spPr>
      </p:pic>
      <p:pic>
        <p:nvPicPr>
          <p:cNvPr id="6" name="Picture 5" descr="Screen shot 2013-09-09 at 7.48.39 PM.png"/>
          <p:cNvPicPr>
            <a:picLocks noChangeAspect="1"/>
          </p:cNvPicPr>
          <p:nvPr/>
        </p:nvPicPr>
        <p:blipFill>
          <a:blip r:embed="rId3"/>
          <a:srcRect t="7314"/>
          <a:stretch>
            <a:fillRect/>
          </a:stretch>
        </p:blipFill>
        <p:spPr>
          <a:xfrm>
            <a:off x="-1" y="1295400"/>
            <a:ext cx="4533961" cy="1981200"/>
          </a:xfrm>
          <a:prstGeom prst="rect">
            <a:avLst/>
          </a:prstGeom>
        </p:spPr>
      </p:pic>
      <p:pic>
        <p:nvPicPr>
          <p:cNvPr id="7" name="Picture 6" descr="Screen shot 2013-09-09 at 7.47.14 PM.png"/>
          <p:cNvPicPr>
            <a:picLocks noChangeAspect="1"/>
          </p:cNvPicPr>
          <p:nvPr/>
        </p:nvPicPr>
        <p:blipFill>
          <a:blip r:embed="rId4"/>
          <a:srcRect t="7143"/>
          <a:stretch>
            <a:fillRect/>
          </a:stretch>
        </p:blipFill>
        <p:spPr>
          <a:xfrm>
            <a:off x="4572000" y="1219200"/>
            <a:ext cx="4572000" cy="2045396"/>
          </a:xfrm>
          <a:prstGeom prst="rect">
            <a:avLst/>
          </a:prstGeom>
        </p:spPr>
      </p:pic>
      <p:pic>
        <p:nvPicPr>
          <p:cNvPr id="9" name="Picture 8" descr="Screen shot 2013-08-30 at 2.40.45 PM.png"/>
          <p:cNvPicPr>
            <a:picLocks noChangeAspect="1"/>
          </p:cNvPicPr>
          <p:nvPr/>
        </p:nvPicPr>
        <p:blipFill>
          <a:blip r:embed="rId5"/>
          <a:srcRect t="13108" b="18073"/>
          <a:stretch>
            <a:fillRect/>
          </a:stretch>
        </p:blipFill>
        <p:spPr>
          <a:xfrm>
            <a:off x="0" y="3810000"/>
            <a:ext cx="4572000" cy="20872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2600" y="914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August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05000" y="3429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August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24600" y="838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 August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3429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 August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6473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Flood Detection/Intensity (depth above threshold [mm</a:t>
            </a:r>
            <a:r>
              <a:rPr lang="en-US" sz="2400" b="1" dirty="0"/>
              <a:t>]</a:t>
            </a:r>
            <a:r>
              <a:rPr lang="en-US" sz="2400" b="1" dirty="0" smtClean="0"/>
              <a:t>)</a:t>
            </a:r>
          </a:p>
          <a:p>
            <a:pPr algn="ctr"/>
            <a:r>
              <a:rPr lang="en-US" sz="2400" b="1" dirty="0" smtClean="0"/>
              <a:t>10-25 August, </a:t>
            </a:r>
            <a:r>
              <a:rPr lang="en-US" sz="2400" b="1" dirty="0"/>
              <a:t>2013 </a:t>
            </a:r>
          </a:p>
        </p:txBody>
      </p:sp>
      <p:pic>
        <p:nvPicPr>
          <p:cNvPr id="17" name="Picture 16" descr="Screen shot 2012-07-31 at 10.28.50 AM.png"/>
          <p:cNvPicPr>
            <a:picLocks noChangeAspect="1"/>
          </p:cNvPicPr>
          <p:nvPr/>
        </p:nvPicPr>
        <p:blipFill>
          <a:blip r:embed="rId6"/>
          <a:srcRect l="24441" t="87201" r="20389"/>
          <a:stretch>
            <a:fillRect/>
          </a:stretch>
        </p:blipFill>
        <p:spPr>
          <a:xfrm>
            <a:off x="2895600" y="5943600"/>
            <a:ext cx="3505200" cy="62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1 at 3.50.3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19200"/>
            <a:ext cx="7467600" cy="35678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rgbClr val="0000FF"/>
                </a:solidFill>
              </a:rPr>
              <a:t>Flood detection verification </a:t>
            </a:r>
            <a:r>
              <a:rPr lang="en-US" sz="2000" dirty="0" smtClean="0">
                <a:solidFill>
                  <a:srgbClr val="0000FF"/>
                </a:solidFill>
              </a:rPr>
              <a:t>against the Dartmouth Flood Observatory (DFO) flood database over the 38 Well Reported Areas (</a:t>
            </a:r>
            <a:r>
              <a:rPr lang="en-US" sz="2000" dirty="0" err="1" smtClean="0">
                <a:solidFill>
                  <a:srgbClr val="0000FF"/>
                </a:solidFill>
              </a:rPr>
              <a:t>WRAs</a:t>
            </a:r>
            <a:r>
              <a:rPr lang="en-US" sz="2000" dirty="0" smtClean="0">
                <a:solidFill>
                  <a:srgbClr val="0000FF"/>
                </a:solidFill>
              </a:rPr>
              <a:t>) for floods with duration more than </a:t>
            </a:r>
            <a:r>
              <a:rPr lang="en-US" sz="2000" u="sng" dirty="0" smtClean="0">
                <a:solidFill>
                  <a:srgbClr val="0000FF"/>
                </a:solidFill>
              </a:rPr>
              <a:t>3 days</a:t>
            </a:r>
            <a:r>
              <a:rPr lang="en-US" sz="2000" dirty="0" smtClean="0">
                <a:solidFill>
                  <a:srgbClr val="0000FF"/>
                </a:solidFill>
              </a:rPr>
              <a:t>.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4038600"/>
            <a:ext cx="7315200" cy="381000"/>
          </a:xfrm>
          <a:prstGeom prst="rect">
            <a:avLst/>
          </a:prstGeom>
          <a:solidFill>
            <a:srgbClr val="FF0000">
              <a:alpha val="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>
                  <a:alpha val="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7244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0000"/>
                </a:solidFill>
              </a:rPr>
              <a:t>Better flood detection statistics with “research” (instead of RT) rain, with fewer dams (drop in FAR) and for longer, larger floods</a:t>
            </a:r>
          </a:p>
          <a:p>
            <a:pPr algn="ctr"/>
            <a:endParaRPr lang="en-US" sz="1600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i="1" dirty="0" smtClean="0">
                <a:solidFill>
                  <a:srgbClr val="0000FF"/>
                </a:solidFill>
              </a:rPr>
              <a:t>Bottom line--For 3-day floods in basins with few dams using RT rainfall: </a:t>
            </a:r>
          </a:p>
          <a:p>
            <a:pPr algn="ctr"/>
            <a:r>
              <a:rPr lang="en-US" sz="2000" b="1" i="1" dirty="0" smtClean="0">
                <a:solidFill>
                  <a:srgbClr val="0000FF"/>
                </a:solidFill>
              </a:rPr>
              <a:t>POD ~ 0.9      FAR ~ 0.7</a:t>
            </a:r>
          </a:p>
          <a:p>
            <a:pPr algn="ctr"/>
            <a:endParaRPr lang="en-US" sz="1600" i="1" dirty="0" smtClean="0"/>
          </a:p>
          <a:p>
            <a:pPr algn="ctr"/>
            <a:endParaRPr lang="en-US" sz="1600" i="1" dirty="0"/>
          </a:p>
        </p:txBody>
      </p:sp>
      <p:sp>
        <p:nvSpPr>
          <p:cNvPr id="6" name="Rectangle 5"/>
          <p:cNvSpPr/>
          <p:nvPr/>
        </p:nvSpPr>
        <p:spPr>
          <a:xfrm>
            <a:off x="5943600" y="2743200"/>
            <a:ext cx="6858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67400" y="3733800"/>
            <a:ext cx="6858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t="6173"/>
          <a:stretch>
            <a:fillRect/>
          </a:stretch>
        </p:blipFill>
        <p:spPr>
          <a:xfrm>
            <a:off x="208020" y="381000"/>
            <a:ext cx="8568366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76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2013 over Midwest U.S.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36576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Iowa River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33528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Iowa River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51054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Wabash River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51054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Illinois River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63246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 April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63246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 June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723900" y="6134100"/>
            <a:ext cx="229394" cy="794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695700" y="6134100"/>
            <a:ext cx="229394" cy="794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762500" y="6057900"/>
            <a:ext cx="229394" cy="794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7810500" y="6057900"/>
            <a:ext cx="229394" cy="794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00" y="63246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 June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543800" y="44196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 June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505200" y="44196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 June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44196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 April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800600" y="44196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 April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724400" y="62484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 April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362200" y="3200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Obs. </a:t>
            </a:r>
            <a:r>
              <a:rPr lang="en-US" sz="1200" dirty="0" err="1" smtClean="0">
                <a:solidFill>
                  <a:srgbClr val="0000FF"/>
                </a:solidFill>
              </a:rPr>
              <a:t>Streamflow</a:t>
            </a:r>
            <a:endParaRPr lang="en-US" sz="1200" dirty="0" smtClean="0">
              <a:solidFill>
                <a:srgbClr val="0000FF"/>
              </a:solidFill>
            </a:endParaRPr>
          </a:p>
          <a:p>
            <a:r>
              <a:rPr lang="en-US" sz="1200" dirty="0" smtClean="0">
                <a:solidFill>
                  <a:srgbClr val="0000FF"/>
                </a:solidFill>
              </a:rPr>
              <a:t>Calculated</a:t>
            </a:r>
            <a:endParaRPr lang="en-US" sz="1200" dirty="0">
              <a:solidFill>
                <a:srgbClr val="0000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10800000" flipH="1">
            <a:off x="1905000" y="3505200"/>
            <a:ext cx="457200" cy="2233"/>
          </a:xfrm>
          <a:prstGeom prst="line">
            <a:avLst/>
          </a:prstGeom>
          <a:ln w="19050" cap="flat" cmpd="sng" algn="ctr">
            <a:solidFill>
              <a:srgbClr val="66FF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H="1">
            <a:off x="1905000" y="3352800"/>
            <a:ext cx="457200" cy="2233"/>
          </a:xfrm>
          <a:prstGeom prst="line">
            <a:avLst/>
          </a:prstGeom>
          <a:ln w="127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creen shot 2013-09-09 at 4.10.3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24000"/>
            <a:ext cx="4495800" cy="2034864"/>
          </a:xfrm>
          <a:prstGeom prst="rect">
            <a:avLst/>
          </a:prstGeom>
        </p:spPr>
      </p:pic>
      <p:pic>
        <p:nvPicPr>
          <p:cNvPr id="18" name="Picture 17" descr="Screen shot 2013-09-09 at 4.02.51 PM.png"/>
          <p:cNvPicPr>
            <a:picLocks noChangeAspect="1"/>
          </p:cNvPicPr>
          <p:nvPr/>
        </p:nvPicPr>
        <p:blipFill>
          <a:blip r:embed="rId3"/>
          <a:srcRect t="16129"/>
          <a:stretch>
            <a:fillRect/>
          </a:stretch>
        </p:blipFill>
        <p:spPr>
          <a:xfrm>
            <a:off x="12779" y="1371600"/>
            <a:ext cx="4526328" cy="2209800"/>
          </a:xfrm>
          <a:prstGeom prst="rect">
            <a:avLst/>
          </a:prstGeom>
        </p:spPr>
      </p:pic>
      <p:pic>
        <p:nvPicPr>
          <p:cNvPr id="7" name="Picture 6" descr="Screen shot 2012-07-31 at 10.28.50 AM.png"/>
          <p:cNvPicPr>
            <a:picLocks noChangeAspect="1"/>
          </p:cNvPicPr>
          <p:nvPr/>
        </p:nvPicPr>
        <p:blipFill>
          <a:blip r:embed="rId4"/>
          <a:srcRect l="24441" t="87201" r="20389"/>
          <a:stretch>
            <a:fillRect/>
          </a:stretch>
        </p:blipFill>
        <p:spPr>
          <a:xfrm>
            <a:off x="5124450" y="1219200"/>
            <a:ext cx="2952750" cy="381000"/>
          </a:xfrm>
          <a:prstGeom prst="rect">
            <a:avLst/>
          </a:prstGeom>
        </p:spPr>
      </p:pic>
      <p:pic>
        <p:nvPicPr>
          <p:cNvPr id="8" name="Picture 7" descr="Screen shot 2012-07-31 at 10.32.25 AM.png"/>
          <p:cNvPicPr>
            <a:picLocks noChangeAspect="1"/>
          </p:cNvPicPr>
          <p:nvPr/>
        </p:nvPicPr>
        <p:blipFill>
          <a:blip r:embed="rId5"/>
          <a:srcRect l="17627" t="89290" r="14699"/>
          <a:stretch>
            <a:fillRect/>
          </a:stretch>
        </p:blipFill>
        <p:spPr>
          <a:xfrm>
            <a:off x="762000" y="5867400"/>
            <a:ext cx="2818094" cy="382694"/>
          </a:xfrm>
          <a:prstGeom prst="rect">
            <a:avLst/>
          </a:prstGeom>
        </p:spPr>
      </p:pic>
      <p:pic>
        <p:nvPicPr>
          <p:cNvPr id="9" name="Picture 8" descr="Screen shot 2012-07-31 at 10.31.43 AM.png"/>
          <p:cNvPicPr>
            <a:picLocks noChangeAspect="1"/>
          </p:cNvPicPr>
          <p:nvPr/>
        </p:nvPicPr>
        <p:blipFill>
          <a:blip r:embed="rId6"/>
          <a:srcRect l="23679" t="89290" r="16840"/>
          <a:stretch>
            <a:fillRect/>
          </a:stretch>
        </p:blipFill>
        <p:spPr>
          <a:xfrm>
            <a:off x="5410200" y="5867400"/>
            <a:ext cx="3413393" cy="457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76400" y="9144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Flood Detection/Intensity (Depth above Threshold [mm])</a:t>
            </a:r>
            <a:endParaRPr lang="en-US" sz="1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365760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Rainfall (7 day Accumulation [mm])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3657600"/>
            <a:ext cx="1752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Streamflow</a:t>
            </a:r>
            <a:r>
              <a:rPr lang="en-US" sz="1400" b="1" dirty="0" smtClean="0"/>
              <a:t> [m</a:t>
            </a:r>
            <a:r>
              <a:rPr lang="en-US" sz="1400" b="1" baseline="30000" dirty="0" smtClean="0"/>
              <a:t>3</a:t>
            </a:r>
            <a:r>
              <a:rPr lang="en-US" sz="1400" b="1" dirty="0" smtClean="0"/>
              <a:t>/s]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91400" y="685800"/>
            <a:ext cx="1600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20 August 2013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06 GMT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743200" y="1752600"/>
            <a:ext cx="381000" cy="1524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2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743200" y="1600200"/>
            <a:ext cx="20574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43200" y="1905000"/>
            <a:ext cx="2057400" cy="1447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00200" y="152401"/>
            <a:ext cx="5715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Global to Regional Flood Detection</a:t>
            </a:r>
          </a:p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Example: Detection of Recent Flooding in Pakistan</a:t>
            </a:r>
            <a:endParaRPr lang="en-US" sz="1800" dirty="0" smtClean="0">
              <a:solidFill>
                <a:srgbClr val="FF0000"/>
              </a:solidFill>
            </a:endParaRPr>
          </a:p>
          <a:p>
            <a:pPr algn="ctr"/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endParaRPr lang="en-US" sz="2800" b="1" dirty="0" smtClean="0">
              <a:solidFill>
                <a:srgbClr val="0000FF"/>
              </a:solidFill>
            </a:endParaRPr>
          </a:p>
          <a:p>
            <a:pPr algn="ctr"/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6172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http://</a:t>
            </a:r>
            <a:r>
              <a:rPr lang="en-US" sz="1800" dirty="0" err="1" smtClean="0"/>
              <a:t>flood</a:t>
            </a:r>
            <a:r>
              <a:rPr lang="en-US" dirty="0" err="1" smtClean="0"/>
              <a:t>.umd.edu</a:t>
            </a:r>
            <a:r>
              <a:rPr lang="en-US" dirty="0" smtClean="0"/>
              <a:t>/</a:t>
            </a:r>
            <a:endParaRPr lang="en-US" sz="1800" dirty="0"/>
          </a:p>
        </p:txBody>
      </p:sp>
      <p:pic>
        <p:nvPicPr>
          <p:cNvPr id="31" name="Picture 30" descr="Screen shot 2013-09-09 at 4.09.58 PM.png"/>
          <p:cNvPicPr>
            <a:picLocks noChangeAspect="1"/>
          </p:cNvPicPr>
          <p:nvPr/>
        </p:nvPicPr>
        <p:blipFill>
          <a:blip r:embed="rId7"/>
          <a:srcRect t="10762"/>
          <a:stretch>
            <a:fillRect/>
          </a:stretch>
        </p:blipFill>
        <p:spPr>
          <a:xfrm>
            <a:off x="76200" y="3962400"/>
            <a:ext cx="4343400" cy="1833305"/>
          </a:xfrm>
          <a:prstGeom prst="rect">
            <a:avLst/>
          </a:prstGeom>
        </p:spPr>
      </p:pic>
      <p:pic>
        <p:nvPicPr>
          <p:cNvPr id="32" name="Picture 31" descr="Screen shot 2013-09-09 at 4.09.39 PM.png"/>
          <p:cNvPicPr>
            <a:picLocks noChangeAspect="1"/>
          </p:cNvPicPr>
          <p:nvPr/>
        </p:nvPicPr>
        <p:blipFill>
          <a:blip r:embed="rId8"/>
          <a:srcRect t="3846"/>
          <a:stretch>
            <a:fillRect/>
          </a:stretch>
        </p:blipFill>
        <p:spPr>
          <a:xfrm>
            <a:off x="4572000" y="3962400"/>
            <a:ext cx="4498058" cy="1905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6800" y="16764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Flood Detection/Intensity (Depth above Threshold [mm])</a:t>
            </a:r>
            <a:endParaRPr lang="en-US" sz="1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0" y="2514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4876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511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creen shot 2013-08-30 at 2.41.14 PM.png"/>
          <p:cNvPicPr>
            <a:picLocks noChangeAspect="1"/>
          </p:cNvPicPr>
          <p:nvPr/>
        </p:nvPicPr>
        <p:blipFill>
          <a:blip r:embed="rId2"/>
          <a:srcRect t="12500" r="3114" b="4926"/>
          <a:stretch>
            <a:fillRect/>
          </a:stretch>
        </p:blipFill>
        <p:spPr>
          <a:xfrm>
            <a:off x="4495800" y="533400"/>
            <a:ext cx="4419600" cy="1981200"/>
          </a:xfrm>
          <a:prstGeom prst="rect">
            <a:avLst/>
          </a:prstGeom>
        </p:spPr>
      </p:pic>
      <p:pic>
        <p:nvPicPr>
          <p:cNvPr id="4" name="Picture 3" descr="Screen shot 2013-08-30 at 2.36.42 PM.png"/>
          <p:cNvPicPr>
            <a:picLocks noChangeAspect="1"/>
          </p:cNvPicPr>
          <p:nvPr/>
        </p:nvPicPr>
        <p:blipFill>
          <a:blip r:embed="rId3"/>
          <a:srcRect t="9091"/>
          <a:stretch>
            <a:fillRect/>
          </a:stretch>
        </p:blipFill>
        <p:spPr>
          <a:xfrm>
            <a:off x="4572000" y="2895600"/>
            <a:ext cx="4250912" cy="3276600"/>
          </a:xfrm>
          <a:prstGeom prst="rect">
            <a:avLst/>
          </a:prstGeom>
        </p:spPr>
      </p:pic>
      <p:pic>
        <p:nvPicPr>
          <p:cNvPr id="6" name="Picture 5" descr="Screen shot 2013-08-30 at 2.49.3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2438400"/>
            <a:ext cx="2437852" cy="377055"/>
          </a:xfrm>
          <a:prstGeom prst="rect">
            <a:avLst/>
          </a:prstGeom>
        </p:spPr>
      </p:pic>
      <p:pic>
        <p:nvPicPr>
          <p:cNvPr id="7" name="Picture 6" descr="Screen shot 2013-08-30 at 2.56.56 PM.png"/>
          <p:cNvPicPr>
            <a:picLocks noChangeAspect="1"/>
          </p:cNvPicPr>
          <p:nvPr/>
        </p:nvPicPr>
        <p:blipFill>
          <a:blip r:embed="rId5"/>
          <a:srcRect t="9120"/>
          <a:stretch>
            <a:fillRect/>
          </a:stretch>
        </p:blipFill>
        <p:spPr>
          <a:xfrm>
            <a:off x="304800" y="2895600"/>
            <a:ext cx="4191000" cy="33605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1524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Recent Flooding in Indus River, Pakistan (20 August 2013)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4600" y="60960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1August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60960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1August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60960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1 July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60960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1 July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16" name="Picture 15" descr="Screen shot 2013-08-30 at 2.40.45 PM.png"/>
          <p:cNvPicPr>
            <a:picLocks noChangeAspect="1"/>
          </p:cNvPicPr>
          <p:nvPr/>
        </p:nvPicPr>
        <p:blipFill>
          <a:blip r:embed="rId6"/>
          <a:srcRect t="13108" b="18073"/>
          <a:stretch>
            <a:fillRect/>
          </a:stretch>
        </p:blipFill>
        <p:spPr>
          <a:xfrm>
            <a:off x="0" y="533400"/>
            <a:ext cx="4572000" cy="2087217"/>
          </a:xfrm>
          <a:prstGeom prst="rect">
            <a:avLst/>
          </a:prstGeom>
        </p:spPr>
      </p:pic>
      <p:pic>
        <p:nvPicPr>
          <p:cNvPr id="17" name="Picture 16" descr="Screen shot 2012-07-31 at 10.28.50 AM.png"/>
          <p:cNvPicPr>
            <a:picLocks noChangeAspect="1"/>
          </p:cNvPicPr>
          <p:nvPr/>
        </p:nvPicPr>
        <p:blipFill>
          <a:blip r:embed="rId7"/>
          <a:srcRect l="24441" t="89273" r="20389" b="2438"/>
          <a:stretch>
            <a:fillRect/>
          </a:stretch>
        </p:blipFill>
        <p:spPr>
          <a:xfrm>
            <a:off x="1219200" y="2514600"/>
            <a:ext cx="2647817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9800" y="1371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05600" y="1295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609600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Flood Detection/Intensity (depth above threshold [mm])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00600" y="609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Streamflow</a:t>
            </a:r>
            <a:r>
              <a:rPr lang="en-US" b="1" dirty="0" smtClean="0"/>
              <a:t> (m</a:t>
            </a:r>
            <a:r>
              <a:rPr lang="en-US" b="1" baseline="30000" dirty="0" smtClean="0"/>
              <a:t>3</a:t>
            </a:r>
            <a:r>
              <a:rPr lang="en-US" b="1" dirty="0" smtClean="0"/>
              <a:t>/s)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3200400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Flood Detection/Intensity (depth above threshold [mm])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86400" y="3200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12km </a:t>
            </a:r>
            <a:r>
              <a:rPr lang="en-US" b="1" dirty="0" err="1" smtClean="0"/>
              <a:t>Streamflow</a:t>
            </a:r>
            <a:r>
              <a:rPr lang="en-US" b="1" dirty="0" smtClean="0"/>
              <a:t> (m</a:t>
            </a:r>
            <a:r>
              <a:rPr lang="en-US" b="1" baseline="30000" dirty="0" smtClean="0"/>
              <a:t>3</a:t>
            </a:r>
            <a:r>
              <a:rPr lang="en-US" b="1" dirty="0" smtClean="0"/>
              <a:t>/s)</a:t>
            </a:r>
            <a:endParaRPr lang="en-US" b="1" dirty="0"/>
          </a:p>
        </p:txBody>
      </p:sp>
      <p:cxnSp>
        <p:nvCxnSpPr>
          <p:cNvPr id="25" name="Straight Connector 24"/>
          <p:cNvCxnSpPr/>
          <p:nvPr/>
        </p:nvCxnSpPr>
        <p:spPr>
          <a:xfrm rot="5400000" flipH="1" flipV="1">
            <a:off x="1295400" y="5867400"/>
            <a:ext cx="3048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2820194" y="5942806"/>
            <a:ext cx="3048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5563394" y="5866606"/>
            <a:ext cx="3048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7087394" y="5790406"/>
            <a:ext cx="3048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shot 2013-08-30 at 2.49.3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447800"/>
            <a:ext cx="3448705" cy="533400"/>
          </a:xfrm>
          <a:prstGeom prst="rect">
            <a:avLst/>
          </a:prstGeom>
        </p:spPr>
      </p:pic>
      <p:pic>
        <p:nvPicPr>
          <p:cNvPr id="2" name="Picture 1" descr="Screen shot 2013-08-30 at 2.25.2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191000"/>
            <a:ext cx="4351421" cy="2133600"/>
          </a:xfrm>
          <a:prstGeom prst="rect">
            <a:avLst/>
          </a:prstGeom>
        </p:spPr>
      </p:pic>
      <p:pic>
        <p:nvPicPr>
          <p:cNvPr id="3" name="Picture 2" descr="Screen shot 2013-08-30 at 2.22.5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6248400"/>
            <a:ext cx="3352800" cy="609600"/>
          </a:xfrm>
          <a:prstGeom prst="rect">
            <a:avLst/>
          </a:prstGeom>
        </p:spPr>
      </p:pic>
      <p:pic>
        <p:nvPicPr>
          <p:cNvPr id="4" name="Picture 3" descr="Screen shot 2013-08-30 at 2.22.42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114800"/>
            <a:ext cx="4436271" cy="2286000"/>
          </a:xfrm>
          <a:prstGeom prst="rect">
            <a:avLst/>
          </a:prstGeom>
        </p:spPr>
      </p:pic>
      <p:pic>
        <p:nvPicPr>
          <p:cNvPr id="9" name="Picture 8" descr="Screen shot 2013-08-30 at 2.38.3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0"/>
            <a:ext cx="2664615" cy="2011931"/>
          </a:xfrm>
          <a:prstGeom prst="rect">
            <a:avLst/>
          </a:prstGeom>
        </p:spPr>
      </p:pic>
      <p:pic>
        <p:nvPicPr>
          <p:cNvPr id="14" name="Picture 13" descr="Screen shot 2013-08-30 at 2.47.21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1905000"/>
            <a:ext cx="4343400" cy="2214282"/>
          </a:xfrm>
          <a:prstGeom prst="rect">
            <a:avLst/>
          </a:prstGeom>
        </p:spPr>
      </p:pic>
      <p:pic>
        <p:nvPicPr>
          <p:cNvPr id="15" name="Picture 14" descr="Screen shot 2013-08-30 at 2.46.22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1981200"/>
            <a:ext cx="4154215" cy="21281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38400" y="32766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010400" y="33528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990600" y="228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June 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43000" y="4572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June 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10200" y="2286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 20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81600" y="4572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 20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66800" y="1524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Real-time Calculations at </a:t>
            </a:r>
            <a:r>
              <a:rPr lang="en-US" sz="2400" u="sng" dirty="0" smtClean="0"/>
              <a:t>1 km</a:t>
            </a:r>
            <a:endParaRPr lang="en-US" sz="2400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6629400" y="381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Streamflow</a:t>
            </a:r>
            <a:r>
              <a:rPr lang="en-US" sz="1400" dirty="0" smtClean="0">
                <a:solidFill>
                  <a:srgbClr val="FF0000"/>
                </a:solidFill>
              </a:rPr>
              <a:t> (1 km) June-August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2590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Streamflow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410200" y="2590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Streamflow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0" y="49530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Surface Storage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5029200" y="48768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Surface Storage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609600" y="8382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Streamflow</a:t>
            </a:r>
            <a:r>
              <a:rPr lang="en-US" b="1" dirty="0" smtClean="0">
                <a:solidFill>
                  <a:srgbClr val="FF0000"/>
                </a:solidFill>
              </a:rPr>
              <a:t> and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Surface Storage (Routed Runoff + Bank Overflow)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33400" y="152400"/>
            <a:ext cx="8077200" cy="89916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spcBef>
                <a:spcPct val="0"/>
              </a:spcBef>
            </a:pPr>
            <a:endParaRPr kumimoji="0" lang="en-US" b="1" i="0" u="none" strike="noStrike" kern="1200" cap="none" spc="0" normalizeH="0" noProof="0" dirty="0" smtClean="0">
              <a:ln>
                <a:noFill/>
              </a:ln>
              <a:solidFill>
                <a:srgbClr val="0000FF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3657600"/>
            <a:ext cx="7086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  <a:latin typeface="+mn-lt"/>
              </a:rPr>
              <a:t>Rainfall input from satellite information</a:t>
            </a:r>
            <a:r>
              <a:rPr lang="en-US" sz="1600" b="1" i="1" dirty="0" smtClean="0">
                <a:solidFill>
                  <a:srgbClr val="FF0000"/>
                </a:solidFill>
              </a:rPr>
              <a:t>---</a:t>
            </a:r>
            <a:r>
              <a:rPr lang="en-US" sz="1600" b="1" i="1" dirty="0" smtClean="0">
                <a:solidFill>
                  <a:srgbClr val="FF0000"/>
                </a:solidFill>
                <a:latin typeface="+mn-lt"/>
              </a:rPr>
              <a:t>Currently using TRMM + other satellites—TRMM Multi-satellite Precipitation Analysis [TMPA/3B42])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  <a:latin typeface="+mn-lt"/>
              </a:rPr>
              <a:t>IMERG GPM product will start next year—automatic re-processing to beginning of </a:t>
            </a:r>
            <a:r>
              <a:rPr lang="en-US" sz="1600" b="1" i="1" dirty="0" smtClean="0">
                <a:solidFill>
                  <a:srgbClr val="FF0000"/>
                </a:solidFill>
              </a:rPr>
              <a:t>TRMM era (1998) </a:t>
            </a:r>
            <a:r>
              <a:rPr lang="en-US" sz="1600" b="1" i="1" dirty="0" smtClean="0">
                <a:solidFill>
                  <a:srgbClr val="FF0000"/>
                </a:solidFill>
                <a:latin typeface="+mn-lt"/>
              </a:rPr>
              <a:t>for consistent long record  (Yes!!)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GPM will immediately address some questions, but others may remain: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  <a:latin typeface="+mn-lt"/>
              </a:rPr>
              <a:t>Accuracy—in general, for shallow </a:t>
            </a:r>
            <a:r>
              <a:rPr lang="en-US" sz="1600" b="1" i="1" dirty="0" err="1" smtClean="0">
                <a:solidFill>
                  <a:srgbClr val="FF0000"/>
                </a:solidFill>
                <a:latin typeface="+mn-lt"/>
              </a:rPr>
              <a:t>orographic</a:t>
            </a:r>
            <a:r>
              <a:rPr lang="en-US" sz="1600" b="1" i="1" dirty="0" smtClean="0">
                <a:solidFill>
                  <a:srgbClr val="FF0000"/>
                </a:solidFill>
                <a:latin typeface="+mn-lt"/>
              </a:rPr>
              <a:t> systems, over-land artifacts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Timeliness (latency)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0000"/>
                </a:solidFill>
              </a:rPr>
              <a:t>Error estimates </a:t>
            </a:r>
            <a:endParaRPr lang="en-US" sz="1600" b="1" i="1" dirty="0" smtClean="0">
              <a:solidFill>
                <a:srgbClr val="FF0000"/>
              </a:solidFill>
              <a:latin typeface="+mn-lt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endParaRPr lang="en-US" sz="1600" b="1" i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762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Global Flood Calculations Using Satellite Rainfall and Hydrological Model</a:t>
            </a:r>
          </a:p>
        </p:txBody>
      </p:sp>
      <p:pic>
        <p:nvPicPr>
          <p:cNvPr id="30" name="Picture 29" descr="Screen shot 2013-01-02 at 1.54.01 PM.png"/>
          <p:cNvPicPr>
            <a:picLocks noChangeAspect="1"/>
          </p:cNvPicPr>
          <p:nvPr/>
        </p:nvPicPr>
        <p:blipFill rotWithShape="1">
          <a:blip r:embed="rId3"/>
          <a:srcRect t="-1" b="1905"/>
          <a:stretch/>
        </p:blipFill>
        <p:spPr>
          <a:xfrm>
            <a:off x="990600" y="914400"/>
            <a:ext cx="7272922" cy="267132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914400" y="45720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>
                <a:solidFill>
                  <a:srgbClr val="FF0000"/>
                </a:solidFill>
              </a:rPr>
              <a:t>Global Flood Monitoring System (GFMS)</a:t>
            </a:r>
            <a:endParaRPr lang="en-US" sz="2000" b="1" i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457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http://</a:t>
            </a:r>
            <a:r>
              <a:rPr lang="en-US" sz="1800" dirty="0" err="1" smtClean="0"/>
              <a:t>flood</a:t>
            </a:r>
            <a:r>
              <a:rPr lang="en-US" dirty="0" err="1" smtClean="0"/>
              <a:t>.umd.edu</a:t>
            </a:r>
            <a:r>
              <a:rPr lang="en-US" dirty="0" smtClean="0"/>
              <a:t>/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6388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5 at 2.03.3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19200"/>
            <a:ext cx="6484824" cy="35181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7620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Experimental Inundation Mapping at 1 km resolution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2514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20 August 2013 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Indus River Valley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1981200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Colored grids are estimated as inundated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4800600"/>
            <a:ext cx="5715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Will be overlain with population and economic information for rapid estimates of disaster impacts and mitigation requirements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8-19 at 3.13.3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827" y="1295400"/>
            <a:ext cx="3803821" cy="4268994"/>
          </a:xfrm>
          <a:prstGeom prst="rect">
            <a:avLst/>
          </a:prstGeom>
          <a:ln w="15875">
            <a:solidFill>
              <a:srgbClr val="FFC000"/>
            </a:solidFill>
          </a:ln>
        </p:spPr>
      </p:pic>
      <p:pic>
        <p:nvPicPr>
          <p:cNvPr id="5" name="Picture 5" descr="VIC_grid_cell_schema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79" y="1311132"/>
            <a:ext cx="3641123" cy="425326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13291" y="5532566"/>
            <a:ext cx="3505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University of Washington</a:t>
            </a:r>
            <a:endParaRPr lang="en-US" sz="2400" b="1" dirty="0"/>
          </a:p>
        </p:txBody>
      </p:sp>
      <p:sp>
        <p:nvSpPr>
          <p:cNvPr id="7" name="Right Arrow 6"/>
          <p:cNvSpPr/>
          <p:nvPr/>
        </p:nvSpPr>
        <p:spPr>
          <a:xfrm>
            <a:off x="4343400" y="2738735"/>
            <a:ext cx="6096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4343400" y="3500735"/>
            <a:ext cx="6096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14800" y="2967335"/>
            <a:ext cx="1064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Coupled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2082" y="0"/>
            <a:ext cx="93684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Dominant river tracing-Routing Integrated with VIC Environment (DRIVE) </a:t>
            </a:r>
            <a:r>
              <a:rPr lang="en-US" sz="2800" b="1" dirty="0" smtClean="0">
                <a:solidFill>
                  <a:srgbClr val="C00000"/>
                </a:solidFill>
              </a:rPr>
              <a:t>model 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(Wu et al., 2011, 2012, 2013 </a:t>
            </a:r>
            <a:r>
              <a:rPr lang="en-US" sz="2000" b="1" i="1" dirty="0" smtClean="0">
                <a:solidFill>
                  <a:srgbClr val="0000FF"/>
                </a:solidFill>
              </a:rPr>
              <a:t>Water Resources Research</a:t>
            </a:r>
            <a:r>
              <a:rPr lang="en-US" sz="2000" b="1" dirty="0" smtClean="0">
                <a:solidFill>
                  <a:srgbClr val="0000FF"/>
                </a:solidFill>
              </a:rPr>
              <a:t>)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5562600"/>
            <a:ext cx="3201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University of Maryland</a:t>
            </a:r>
          </a:p>
          <a:p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59436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00FF"/>
                </a:solidFill>
              </a:rPr>
              <a:t>System is running quasi-globally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every three hours at 1/8</a:t>
            </a:r>
            <a:r>
              <a:rPr lang="en-US" sz="2000" b="1" i="1" u="sng" baseline="30000" dirty="0" smtClean="0">
                <a:solidFill>
                  <a:srgbClr val="0000FF"/>
                </a:solidFill>
              </a:rPr>
              <a:t>th</a:t>
            </a:r>
            <a:r>
              <a:rPr lang="en-US" sz="2000" b="1" i="1" u="sng" dirty="0" smtClean="0">
                <a:solidFill>
                  <a:srgbClr val="0000FF"/>
                </a:solidFill>
              </a:rPr>
              <a:t> degree</a:t>
            </a:r>
            <a:r>
              <a:rPr lang="en-US" sz="2000" b="1" i="1" dirty="0" smtClean="0">
                <a:solidFill>
                  <a:srgbClr val="0000FF"/>
                </a:solidFill>
              </a:rPr>
              <a:t>, and routing is also running at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1km resolution.</a:t>
            </a:r>
            <a:endParaRPr lang="en-US" sz="2000" b="1" i="1" u="sng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9579" y="1295400"/>
            <a:ext cx="8383069" cy="42875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2000" y="4876800"/>
            <a:ext cx="877343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00" y="1274618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VIC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1219200"/>
            <a:ext cx="39184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DRTR-</a:t>
            </a:r>
            <a:r>
              <a:rPr lang="en-US" b="1" dirty="0" smtClean="0">
                <a:solidFill>
                  <a:srgbClr val="C00000"/>
                </a:solidFill>
              </a:rPr>
              <a:t>Dominant River Tracing (DRT) based Routing</a:t>
            </a:r>
          </a:p>
        </p:txBody>
      </p:sp>
      <p:sp>
        <p:nvSpPr>
          <p:cNvPr id="17" name="AutoShape 2" descr="data:image/png;base64,iVBORw0KGgoAAAANSUhEUgAAAJoAAACdCAYAAABM+mGvAAAgAElEQVR4Xuy9B5hdZ3Xuv87Zp5fpXb0Xy3KvsjEGY8DYmGZMDxD+oSQh3BDC5SaEcENIuCGEkITckAQSuIQkhF6NMa6SiyTbalbv0/vM6f3+3m/P2DKWElz48zwXHZ5BsmbmnL33t7613vWud60v0OBlZ1/P2RNoNGpneK+ABQLBp/05Z34/s1o1YLVawCLRBn8O256DWy0aabYlCzZawOIWCcctyEdqgeuNqjUaZQsGIme8hmBQPxmY+76u9elf75nePHDW0J722v+nv1CvV0/7/UBAhuY97Q87s6E1MJw6RlS3YuWw7TvxLdv+8BZbv/Iau/yCW61aTWB0LVaryBjNotEAP1u1en3ekJ58KVyeM8qzhva0l+gX8wv/fxlavV6yTH7IMoVBe+zwv9vJye9YpZqzpsj5du7KW61ebbcVS863WKTDGVos6lm+NGvRUPsZNsJZQ/vFWMwpn/rT6CIQKPBdD48SJiYF/WATrOMMKtao8m+BEv+dt1I5b5FI3Br1Ot4i5MKZNWK+1wgqxOKPavw7nkQe5XSveqVhwbB+tsbPhq1UDFg0mbORyUfsoZ3fsfHZ3ZYp7bRwctY8fq5SClk81G3B4kq75aWfwrB6bXJ2vw2MPGTH+vfYC5//NgtZh3lzMTVYa7PRkVlraQ1bKtnqX5uupcF9PQMPfDZ0PgtznTe0+T+DGEmlWgHvhFgwhcMAIUnGFHShrFTfbydHN9tDWzdjjk22fs0ldg5fgXovX00YFpYVrFqtUXDGF+B9zmBn2Bch0stj1DLitBWLnoXjo7b3+NftJw992mqhIQwvb14oasUy71mvWCyQsNbw5fa6F3/a+keH7MFHv2hThW1cZhZj7LBKvtlisail4imrZBbbop7z7cKLLrBEaLW7F4X5s4b2LAzmmf7qTxtapWIWjmjH42UaJRa3aqFgWEtkE+WH7eG9X7ZH9n7VZjNjtqB7HcbWZ0t7L7ILVr/a2ps2WKWIl8PrxeMAdOPNLMVv4glP8/INOMPP4dUaGCn+qNYYtfv3/L1teewPLZauYjw4VrBXvZ7C6/FjuR675rI3WoQw+dAj37B6eI8Va+MYY82i8aDVy2muOWexcNoStU32wit/y9oTi7iXpWcN7ZkayXPxez9taKVKFszDojYCeJGyBUKzVm4M2NDEPjs8ClZqnLSTQzttcHDG4tGYeWR6Sxett6WdL7DlC66xdGiDhQPtFg2HrVov4BUjGNPpDa2QL1iMiFsnmy2Xg2SSQSvboG3d9RXbvPsTFohkLZkG7MfjVi6Bwwpl64heYZsueRlZ6GY7NniHxdMZHFWQMBqzSq2EJ07wWPJ416St73uXXb7udzG8iHmeMtKzHu25sJln9B4/bWhVG2exYnilpJVrBZsuPmYD07fZwNQWiyTHLJPJ2OEDQzZwMgv2acYQp62zM20t8WW2pPsyW7/kNdYWvQTP0mIBjDXM+p6J+SiXcFGBKlgvaIXSNHjrqJWqg5YtHbOHdn3VRmd2Y0h5SzenLVcoWg7DvGD1y0kGwrbjsTutvadspVKejZGwajlsyaaSFfMNPq9kpVzYnnfuH9nqnndjwEkLeOWzhvaMLOQ5+qWfNrR6oMg7V63YmMW4dtrJ8btsqvyQ1SMDNjsxQuzybHy4bscP5wHYbVYLTFoiWbPW1rQt7FllizqusRWdr7SuxIVWKRMM8WxeKHT60FmrWLlSwqhzdvDYvfbYoR/aVPaAtWO44XjUjvZvxoNOWKLJt9Y6WM6rdxDKQzabG7RU2nPY0SO+Bj08YjTrPFmxmLF6KWUvvux/2YL0Gwi7Ua7D59HOYrTnyHCe7tv8tKE1xEWFqjaQucMeO/k1q0QPWyUwZkdPHrBomawvEbJ8tmqP7SqAqMBVCltEq3R7w5rTYett22gbl77eVnS90LxGgu/j9QLR015WzSYUNzGybfbje/8O495FuBwEs5GIhFosXx1xnkjYyyM0FosiZT14tBoYsIYn9AnadDMGxDXnZmoWqrfw/bIlI322rO0tdvHa34RnS8/hxbOG9nTt41n9PLmj+/1GJcoCaq3HfYq91mSVUNYGC/fY7qNftHrosOWLkzY2Nob3SMLWz8Jb1SwzHbH+wxGrlhIWSxWB/LN4tQ4YkLT1LszbuRvW2qL0m60v/UroiFYrwZhEsbWAo0n02WSzjYjLYmfyu+2bd37ERmbvs1C8gPcJEwpj/Ak2LDXwUk02OT1FmI7i5WqWy5Kl8jbhUMBSqTRhMYZhVcFvOTwdRplsWG6WfLd2vl1z3odtzZJr+bw695g869GeldU8g18Wi14sFS3ixQk7HotahtLIuvDy2PBt1j91lwXi+2wqs98mJkdZ1JgVwEgBjDESJSOtx23oRMhOHivi4cIWTwHiCYNNqSY8Tcba2hK2pPN6O3fpO2xB62Uw+HELe+KwZGjCSqodYahkneMze+z+nf9gOw7+m1WCfFa8QYJByIXr8iJ1sk5+j4wT5EXUzuEdyVSVn4Y8aIwY18xnlwuWz+PFYgkrFmpQGUvtvJWvs/OWvpXPXUh4LjsceDZ0PgNjeXa/UscLyLMECUVRDA0iooHnmt1ijw39h5VDh2wyu4cFIqNjUUuFuoXBWkHwmbyhCNpiNmGHHsva9KRZa3uzRdMlSyZ4HzBXjD+XLl5laxbcYuf0/orFvSU+dQE/0bCiw1QBDK2GoTWCszaWedhuv+/v7MjAPdAVk3imgCW8ToyubMXqNMYdBsfh/6BaPGGxiGfRGIZaqeHJStAeEL9cUyrcY63p9ba894V8XWOp6DIShyZnuMHw2WTg2dnMM/htH5dVMSSRoeAX/nsst932HP8nK4V34ckOWK44xr9TIahF8BwJFlcRqE52mMWYKoSslI0OBuzA7iwLHrbOvqClmsv8PWShWNkWLmmxvvbL7aIF77fepksxrDS/B7dGshGCalABvC5SVwQxvNcJKJMTo9vwcHv5ft2WdV9iwVDEDvbfZUeGv01YLfPvSd4Djxcu8feQlfLyjGnr6lhhi3pXWxr2vzN1sbUlL8JQe9hMbCiovBgVDL+GfhajPQNzeea/UmXB67UyCyZKlYWujdj2w18iu7zLMuXDkLEjrqjtBZOWiHeAmcJgtRGySAwDpr8Mv6aQVSsn7MThqg2d5L8Jc/FU3WLJONxX2LoXpPm9Nrt4wXttw6KbWOd2t/DCaa7i0FB5apZ/w+SreFZCobxdhs8xrqo12YNZJO3Aydvs9q2/Z+XgAUunW7jWilVredk8lAa4LdhlzckV1pJaaNnMKLgTDs+WUYB/nq1cttGFWJHNPr921tCeudU8g9+skZVVSvBXUAiZ6hE7Ov4d2z/4NRD7EMB/AO6LDC7XsLbmbmtr7bWRsaOY4zQeBNkOXqVeJ/OrZV0FIT+TwNDqNjEK6VotWnNH2JpaWi0Sa3bh+LoN77ZN576FpAB2vh4ixBEu5VBlaA2oFDyTMl2x/1USDYVJEbiV8qxlCyM2kztpJ4Y3264j37BMZTdZaIMkIGEtbSmShZLNTJOMlOIQxC2WToXAkiQF9QV22YZ32sblr8WowXeq3+KdzxraMzCWn+VX5JXEG83/6f8Oi6p/d7lY2QZm7rNth6grxvfCYQ056kAsfXdXkyXxSGMj45CiUxgl1kGRvVyAzK3FKKrneJ8ixGiMn2nYyICK52GLpgqQqxSVqF1GU1V7y0s+YFdf+HpLhpdiUGAzwLwTCQL2KxC2cm6hCFUIkpMg2CwMw1sqF218Yr9N5/bAz/VZR3qlbd7zBdt+6C8JgarD4qUIn7r+ENmnK03h4ZKpMIZGPTTYY1dueJ+d0/c28o9WPKcK/fyA7v7xWudZPdrPYkM/088om9Ti1VkJp6IggNUA/tgSoQoWq7jdHj30eavGd9vw9D6bzeYoZCetrb0dIO1ZdmrC8lOQoIS8IIYR5t8aeKJ8lrrnaMMmR2HrMx6Gocvx8Chpi8f8r462PuvrXWjXXPxG625bz3dbsAaVojAz6qgBKgIFeLGQF3VAXqFQ9cpGI28nBw5SBRiwRYt6LB7cgNGG7Oj0F+yb9/w+jhAqJZaCUyOZActFohWoE7gTMuGCca2oQOrFpPU2X2SXrny9Leq+ziLBTjLY05PGP9OD/C9+6KzwEcA//2pQDlIRW6hYPqUcGLGdx79gk+U7bXCcDJNKQJWMsr1rCV4iCBc1ZbnpGaf4CWNctUrdstNJQmrVJsaKZJsA+1qQRW8l01tiKxZdZosWLrHe3kXWlMRQwVOpZLNb5ADyoaAsHaOXBkSJiKRBlUoRw0q4klIEQ6jVJu3Iie2UoUq2fPFlFo+QEVeTVmoct+8/8AHbN3AbIblsnR0LbGRoiswzSD02Z8lkgutos2y9n9AesTLlp2Bpsa3qeYVdsu7t1tW+4rkU1D7F7M4amlNPCJtgXBhMrVb3QTyk6dGxH9vu/r+AythhA8MzForGqSvWraO91zKzWTzWKPYAHookANh4t0zRHn2gjrLVo55IClpL26oV59vll15jKxefb10oNyIQreLcrOrxWVAOcHQC7zWVjnAoIlkV9mT0FQw3SEbrcT2IhfjZiu197CGbmh6yCy++FGNfaBURvRjgPY9+3O7e9TELJav8d8Ramzoo6HfbwOAxC8cKfFbJVQmqgbwVslQn2s+181a90ha3vcDS0XMpuFOZf+4i5VlD++knIJ2XQLZHaJISNQiQDiBgzFYH7IF9f2sz9m3bd2y/dfU2g3HQeXVEbWZsyjIzWfRhZgmkNo1q1EYHMmCwvM1OEiZzcbsC9cRNL4WM7TkHEN4K/AHYo+8Hdft4Cafl4RXd4nq8ERxYtVZ1YsMgOE79AKViA95NVYkJykeDdvDoVhsZHbOLznsBRtNFOE3iMVOWzU3a13/8mzZU+oYFI0lKSykb6Z+2F1zzGkfPPLj9u5ZuVWUAYyVJWbfiJXbZ+ncQOp8HVGjlvqsOB55JqnQ2dD4HT0APWQsfDofcQodCUAPVGds/dLsdzfyrDU5vJmTmXNG7q2upC1mZYeqLFfFTiA0zITLKIkaGKiIbtSsufLE9/+qXI6O+HFqhG2KVjA7MpxpkIkn2iIXJW+l/WlqFWxGl8mylEn+HGlH1oQGWqtTxmrktNpU7iEd9xI4cf9Ta27rhxNbw3m3W3bOawvw6jL3H/uIf32GzwftJLhIo2zBSrmth5yZ70fNeYXfe/w0rQc+UKtPWm95kl55/M/XW50G9NDsIoCy1UJyCpml7Dp7o6d/ilz50ivH3UzxCFdxTNFK02UK/bTv4BRuufAtZDsqLJowq1LA4eGpiomDBLMqHYs1mpowyE7XFqRidRxfZRedeYy+86l2ONJWBiS5QjdELV0g09DkAekKzL2akKI5xuQwPPKYEggiKwdUI2wM2nn3IxqZ3OIMfG52wo0eHXILgsRGiMeQ+uLrmVLutXny1rVt6k93/4I/swOi3ichF5Ed5i6N3u3D122zTRa9HxZG3bH7CdUGlvTXW1NTO51JHJXmJSKOEO/MJZsnMfz6vX3pDUwhTf1C57BuDFx63XUPfsENwZmO5bVaGrmjpaCcDrZNBjoG7CLMFwtCUZ8eP1Kw422oXnnu9PX/TrbZm2cV4pA5HIzjTVQlS7XeEYn2KapcBqAcZjLJLqTrqrgUOUrhMcRyvWm4csxPTt9uug9+2wZH9FMgzNj6I7Dq2yrq7F1gi4dn0TN7GJo9bqGUPHi5li9pfZKtWXmo/uudzNp45Ymlolu7mBXRDvcU6m64ilK6ay2jxlqh5y2WRwqg46DFwdo5nFpVyFqP9fDaZe1fX86j6Ip6moVKPd9ju2vsJG5y8E0piwlJt7dQT42SRE2RqOYuyMoXxmh3YhVFWeu3aq19nmy6/yTrb1lnUa3dqi9O9hANlgAE8jph/clH34aqLVlBgKIRlyntdN9NOiNcRtP4HD0xSmlppl1/4Btuw8nrwGiUqSlFlQuzo5KDds+fjVmg8QhbZaUv6LsZzDdjg0HESiIalY02Ewnay24W2cukm6+u4krLTOVA3Ht6W5IVrUc+CyOGQp/BOCD2bDPz8LE2GUXcgnc8I5e3wxPdtx8nPIMnZ6ji13oWL8SAZMsxpwiWLg/Jh/8MlMs0eu27Tu+3aq261lnQ3nkk9BOpyOtNqqb9SUhwUIWF5EPgyPlPZJsUlGlqGrX/6P+y2zX/mjGhqNGHrl99iL7nm1bak63I8HmpcBIxhV/hWrwHXOvIte/DA34DfdsPbIf2ZCVtmst26mldCZUQIvYfwyCdt8ZI2u/S819nGVW+y5sRyPo0M0yRBKmJ4kpKjibOfX9h03v2XvYHYdXCzywNSPgSG7ftbPwao/jEg/BhYps1RBSODY6hR45afrlO3zJnlOuwNr/odu/bydxCGqAIQf8WHlkkUwniHM8Bh9xnixkg98KCqRpAFgrnK9cN2ePgOe3DHP9MWtxt+LmkXrX+TveCK91pTXCRuEzVLSlNkhuFI2fKVkzZbOmy7jv67Pbrne0DBEWtKt1tr4hK7fOO7rLtpI8YUcR7u0b1fsYf3/BtYsWFXXHyLbdr4Pj4bo8XYImFoFMK6NG1hjN9vIP75vH7pDU3taVJgWGDWhmfutdu2/ilVgD2E0IqlmzqpU85YbiJn1VzKxvsDGEHcXvHi37RLznsF3mGV7w1h8EPhOoC6Bg92eqXsnGpyrrwTIQtFVoTRWHDMdg9+lh7Nb9pA/yAes90uWHOLXXvFr1pL0woyUdyowh1Zrwwh4E3YeH4LnVZfx4B+aIWcR6EeHo6QunLBy+xl1/yeRYPLVYNwHnA6s9d2Hvh323P4W0iTcnbNhX9mi1F9BOpdrvhPPuKy3TqhMyHd48/pddbQAOsNMFq5cdS27/t72zPwb1b2Ri1JiYk+D5shAUh7CRtGgTE70QY/dovd9MJ30xNJARz+LEiJxyNTxDe5KoDLLk/zUi1VRh1ymaYMDflRZMzGZrbZd7d83EbGD8HFNezSc95mL736tywZ70V6pGxQpaeSI3M9YUg7ZA8f/LzduflfoDgWQ1W8wkamHqKPdAtd6hfbi67477aoa5MLzeIIRZfM5A/aIwf/t+089E/o395oV138Bgr46518SNcjwaRLRhBs/rxeZw0NeqMGrZEpbbX7dv65HRr/IZ1MYUtQqB4en7IQcp/pkwXrP+DZBeuus9fc/AHr67zEQnRAyUsJ5zRQxAaR61AEdQnF6Q3tCVGiss0yXF2htt8eoLl36+677fjJY7Zx7dX28ut+F8XtJhf6gl7WiRIbeExfDFm1I0N32B0P/JGNT43ZVed+1C45/wb6Fj5n377j49YS22C33vAZMk1VDWT8k1A2dDeBG4+OftW27PojmyVbvmDdLXRjXW897ZDJkLtZdlSC2msw+PPDaf/PGJqGoQhv+byU/5r/+6lLP19JrFE1F6cViaJipQHk0YNfsocP/51NVQ9Yd++5NjQ0g2p2yHFex/bXLBlYah993xetJXw+rHzCFeJP/5JXcBqfuW/j6cjwGpR+NEqhWmzFiyAdqpNhjn3HfnT339mxE8dRU6yzX3/b562j+QInRIzGxJlV+fskVYIIYbbFCvV99ujhz9htP/46/aE32utv/ATYymzLnj+w+x/9Atd4td1w7R8QGi/E+0XBZSKBaZBJHrEjY1+2O+77B94PemQC9W24zW654QO2uPO1GGUK1maURhnw4Fk92n/l1P3pOj9tZO6/CWkuncfinPwHW/DQ5zttIZxWprTH7t31adfR5KULdBR12dQw2WEtSimnZNPDMXvzqz5kl513i8XD3U4R4Yj9075ONTQBfmfyjiwNMAYhAGdVKE9alo7279z+Sdt76D6rV1rtZdf9ul172bvwYC2O01MxPMgFNhyGlBgxSr/AYfvyd37Njh7fYVde/A570aX/gz6EMdtx9JP2zR9+ztYseom99JoPW2frOsI47XPgxUqt347jpbds/yey013M6KjYwrYX2/RUDs1ak930/D8i4VjPZss4L3rW0P4rO/vPvi8Lmx/9pcyP8AZicpxXAHnN8anv2h0Pf8wGZ3ZZe3cLoQQV6wQeCB1Z/z4Phv119u5f/Zibo+FmnIU0yOWMluYWyzeuec/mezcJQ+okHZXGEbtj89/avQ9+HaVHgeL26+2Nt3wQHq5vzhNJukQxnS9XomJTKGush4/bV773HtQbD9n6VTfZy573AX5u0n5w38fsvq0/tvNXvcJuvfFTjlcLQlfUMO5s5T67a9vfWj+yokS82YYz99um9X/oPK7C9k0v+qCtXfh2NiAokxD9S2Voz3Q24Klh81S7q0GKCk3p4boHKkOgeE2uZVbII9H+rG3Z/zeWp3jd2tZj42PjeJaqTY+QGeZX26+/5a9t6cIr+R3JhxAfsojUB05r2r79yYP6U3ncbA0WUKUuVbvKyHl2HPhXu2vLl2x4aNgS0UX2llf9pa1ZejVhjjJXQh4Rz6fhL3PaNLoQHAdX84bttvv+p91x77/YutVXwuHdbDOZ4/aTe7+OsHLGXnXD75NM/JoTT2oIX4l5G4dHPmc/ue//INu+GsK32374wCfsilV/ahs3Xmjfv/uD1t682m64+q+osDFJiFa8XypD8zVhz+Tle455g5t3Ouor95ffLzch0BGBKB9DvfI+u/PRz9u+0dupxEhkmIL0nOVbUTt+qGAvueKtduvLPkT9sA3FKo0fqF+RDZ6xWuP6Mqlbirj1o2aZPwuOr6rUZ2zvkTvsuz/+jJ0Y2E8lqsNeccO77QWXvdtqJYkhKUuRwUI4uJELamgJgDvLDHWR+JFZVLav/z/sC//nj/mZELq2KH0KeZsaazAR6FJ7863/3TrTF7sGFxHIFj5i37vvt21oYBLP9V43H+1fvvc+u3jFH9oNL3yT3bntj+0AipA33vx31hy+1F3rWUP7L+zOyX34mn89YWww8nU8kAyEsGWM4LRyvzUA+tXqlB3Kb7fNO7bbAORmNQIZi1K2gZasPBOx/HjD3vXmX6f8cxW/00mr0DJ8DQYnZ3WGyKkaoqMW4KX0UkcTVXi8yyhTGe+0H/74KxjZw2jKypSWbrJfe9OnLdLoBKdFnK5MtdGGa9dDxs20RokUG94MiQtaMhpUahjPf3zrM3bf/XejjxuAlijbigU32Ztu+TCSpAX8N5OJ+N0aipNM9U770td/w5b13mAvuPLXbXBis33lO7/jOtNvuvYDdqD/B/a9O//YNl38Zrt03QfnMO7/Y80p86HscctwGGoO2xAmfNfk/6FQOm84PtSaZ9j1c3P4ByMrsmOFvaK0jqlVTQlAHQPzqOlVmYxYntlh9dyjlJL2gn2O0RA8bQcQIu4+NGPj6OiLKn4T38IsaG4obG3Yyiuff75FgS7N7euspesqCyU2mAGeDY/jd3f7PQfz1xF0BXNfGTFvaALsRwcesm/++FN2/PhBJDk5W7Fsrb3l1j+2jqZN9ApwvfQlOfLXGScteXBnEkgGwZB1PJlmdIQ9Nkw4j5xp1Lbu2IJs6F7r6emzqy58J1lkJyNGp52uLgRN0Qhk7MDQP9pXv/NJe8nVH7YL199iJye+Yf/4lf9hF5/zRnv5C/7AcuVB++K33sr4qm57+yu+5hPXAhauZ8CfuesnIv8ZHv0vPMDct39h9IYr/biZXzSOyRPhATS6yQ23Q/TnGrVdswTAnczLE1AF3NYYJheEBTcWr16bBruUwVMEGxb8yOhBSjOTtn7ZZcD2NeAOwiCdSbnZu60yvN28wQesqTIApRGgzETDSNmzLUSkSUKlpvao7QxJGs0bNcvi/FZTmH71oigGN2nTCQSPtR5rj55voWW3WqJ7KWLEumVyTFpEzyXEFyTpCNPx3YCTqnIvNRXgK7O2fe89yHhus6GRPXiuhC1fcoW98ub32prl11K4p5McbMRH44W00BC6TlKk3gAqDs6gT/eS7ETPZ343yrB9467iCYv1Hbb9wGft3rsesTe96mO2hJrt3pPftn/88oft6vM/ZDe/5L+5UP79e95vBw4/Yr/91i08Y0ZxARm0KKEQ9+FI5ojrMX22r1+YobmS35zjklegs8OvtZEVFuY8m1iEMKEnUB+wWnEfsuVjDFHZi71lrIq+qpSH9CRDVJXmGG1lxyMFa1nQYRHKOIGjKeuj1T8K3xWZ+Y7FCtMWRXxYp0t8Bm3ZGKB7hjV8rCVtU1MYGtMS9UBrZHelUoX3NlsM838dNEMf3ei5RMDKDCpLx7qsEKNDnKFkDoqpRoqxVxiHEINlD4UyVkHlWoi12wSg/MDIKB7zEOqPSWtBo7Z+4/V2zbXvQBh5JfVTWRcGHpsfpIyRifR1XkSpCh1QynCfpqGpK73h7bB/+NrbqNMG7b1v/yKNw822bc8X7bs/+bi96LJP2NWXvs2F6EcP/5V99Zt/ab/1q9+2jtR5hGsZVojNKI0c7+Pa/7jRZ+nUfnGG5vCUrE13MMc9KezwePERMDoI8UoTVs/ss+L0VqtkHwaQn7DoDM2ztJpV83kr5ytOnqxmnwN0Z5/siFnvuUtpFIlYbueQNY0zVREj7CObi6onEpA8g3piAl19rg/s1hW1Q0yvnkWWrcZdeVORpWqnQxxhfdMhu7Ias+XwWrky0u00AY6+yAhs+wxGW8D4Gp0pG2IE1CjhsLuvnXLVpM0S7qbQfR3P1O3gUA5ytm6dMKsbwtQxN95gF1/5ZgvBddVoSGEb0UpHky9aNM1Ke0JlJKwmjdzTNzTHGQa32V9+6dVAhlZ796983nmne7b+td1+17/ae978VVu79CXOcw3Pft8++4X34OE+ZOev/BUMLeaEBCqtOWggCbqbKP7sfNovzNBoJFOPj8vuJLxzwgYncyb8hDNwWPss03+7Tff/yMpTDJsL5qACwlAO9CpiVBWGyZWIoDgSZ2jTNOoeR+KVawlbc9TjN4oAACAASURBVE+b9RKLmjHE2jSDhRm0ov5ITe8MYiz1TnTyHb1WZZf3j2yBy8J3SLbPwyTyOb5LA1QSkwFbOhuztTDmIRlflJDKtCBDjhNLtdhQPWNHqxnL0H0eaI1YsiNtnWj0p3K02EES1+HBytQQqwD27ljI1kHApglroUrKeta91Fbf+B7Ld53j5qOJ0qiicg1TPPf7OmmMo0zV5i1/2h5NBlsKPmbf+NH7bc+effYrr/k9OreS9tUffNz27piwj/zOXfSjLnYePF99zL78rd+gm6rb3vjyz7Llm/2s2V0DM3GpLqhZxo3qfRavX5ih4WRc/5FUUSrregJaEnyBv/JDX0MxsdUKE3eZhxdLgqmSLJRHI4gbei08h2ZfE60rGATFGpj2rI0DoEcZvTQwOWPVDOw6+KJRRywY6qRZiVmzhDWVJEss7Bg4bHymYu3eLMYK+y5WggWSZEblpZqK0bNVS5bC1oVMJzhbgg5DJo0njsTwkEmVkWDTmEvW3RNg7pmGqoSgF2iNY7Oo8pCMaqgKuJNwXaOxMwHWrI6VrDxRs7E897P6Clt07VtRz65nDkY7iUYbuJRykJtTSxMLhh874wEZZ8ZoMrRaYML2HvuGffqvfs8WLu62Jct67cGtD9mLn/dOu/m6j4IN6YqSLo566pYdf2a3/+S79hu/8kXralvLc9AAZ9+jStWhphVlwc/m9QsztJoOV+BGQjKu6ijymEPgMLLB8kmbHv++heuTTJfOUPIha6RLux4hkyKM1AGwnsY1iTAFOzSkPmBRGzQCK9vL09VTkSybJtscw/CGJho2OFyxiWkMK9OwDKtXRqVQRMdfwoPG6FhSycfv6aTYzRgEzXJliJTVsozlhNeKamYGHUm0cpAlYkxUoXoWYmDMzmhpx7sh9wmjnI03oVzlZ7VE6voOYlg1JQe8L7O02TTqssNT4LlCzF2bnYpg5BS9Q0vocsfDMOUnEFmPR19pQVrlvLCG9J2pqffMhqaooHBXrIzYv37jTyhz/RjvlUAMsNHe8Nr/Zq3xjW5em/pIZUSjuW/b57/0Jxjh79oFG16EZ425aUS+K9CfRJwzENQ/q/E9x4Ym0mKurd6ljQrzAvrKyZRd8qTZpSGNOydFbzAspZ47YrXMToxsNxnOYcA1TRQRgLtuj7YzLZG4fGX+WsAw3i0glhy8VYG9b/BAvQg/hxRaWWzDFbxh1kOEWMKdowX4vDzObHQsjNSZ7HQYz4dHq0IftLfSl5mMQZYqfBNy8jQBzwDuJykDEXrDzZ51dEeshzn8HSn9LOGvpeI6muro/xt8BdgM0v7XcIshZqFVoUhc/wGPQNesLig3z4xFLUs2zn9HRMDSaGx5Z5Z0KJEJM+aqUltCAf1cKgQbAeSLrNJ1A6UpqpDCScpKwUxOnavM1GWdfgKlB1uTC+RZu1KSU/wCKbJHbXhsH8bTsCWLLiCZaXNzQYwivxpihCdqwe32mb//AJnpRfayF76XjUwpjGfvFCC8l+TfIojdKC2H1bTOKleJP5rT33EJqnzI8YmaUcasubjzr+fY0J7gtXx+QtbFWCR4IF9BAS8E9gigqarOPGyVCdL9zEGz7F6MZ5i2MzTsIsBb4YI0r0seAIPQuHX1QMqgylpcPJEOZAjRtROQcg8gj6KMZ4GnSMXoMGcKENmiFrdBSlpDkKiBeo1CEoxXsekCRpJuNq+JaT5NJzAeTABjCahMhP6rAAzLz3Iv0CwxWt9icTwao9qDcS6E4S7q53QNc6p7umK9MJ6vBglhsLpx/KMzABmcWxv+7sKzjEEroj/ZPTLuADjObQo1MEN/1KqE+mI7mwRlbfwqa+k9zxIdF6F/7IX1wDPSLqUKRIOiuSu6Kzt1B1Sw2eSlZJTuU+c3/rzggM9h9HwIZYi8nlS7ggKVwH772nf+l01m+u2m634fgvcaIgtYOSLL0UZ3duzqr8rKBQ0EK/W5quLonpRIuXXBOOvIw2VoHjXX59TQ5s8retJJG3MWXqTjJhRmUiIhKMgDbTBQLpdh7uv0/eYxhz8EtgoxTyzIw2+ITGKnh7tgwcEQJagLNWK4jQprHmBn15gjEScpiBJKPXZ4meyvwsjzmmY78XM60yTViZ6skwI4tAErxgNBOZEnVI2izS94fC9usV4Cd4T8lunUGgX6OPErByzvo0mPeI4qGUepiJHxExEevBPQwtLLSPweTWE6SV/1xffU5TTXu+kIYxmVKGYtiLM0blECSXkJ3iOoTJNQVYdeqTLhW34ZtMfnMtsMVBGnq3yystQKLddbB8rbRCsYivcrUKM1Ri3IaypeyLCpJbjJlOpd0PBA7YJ5YtxXtmAkZfoaVGkAs5IuIcCs0qOwyyZzj9jmrd+yZX3Poxf0DcABJOnqgajglURkQwkJUasHVptGz0gRJRym0uLCKrDBhVieje5JN3pKt8tz4tH0gHzA6M/Zci/xS9ycqmdU5KAk9ltj4nYrjN1u1dnHIGUnKb0QmvSjbtKNFoMb4acr4DadTAIdxO7DZcfBZzzRKqEigWRKXqAKgC8xgqAKveGeAb8vHFHCg3QsZEZYhJ2KS0y2JfFOqGOnM+CoEOw+0w2bwIcMQqlAtAaZ+qOwp+EsMpgSfJxOjBOmkiEoHGrqoghlD11YkAQk7JHmug53fyE98IwH8CfWuJCkZywMr84neQDhP3+dwU4yZCoPAb48Hc8jzMg8Wf0vHMZbghdrypS4eU9JSZZHx0Ms15vJkjeY1/NSiy+92bzESi6JjcB7C2n5dC3GgzdxAkZ3it1TDW00+yPbtec+N9ZqBT2hnU3rbfvOh2z5qhZ7gI72IycetosuuMqWdl1Pk/EVXAdmLB0dnlPJl6tWuKE4ui/Jrfyarj9RUpuUbY1dlsG0KWDHc+rRKtX5Qxkk8JJBEy5rOR4uZRQefIVu6yLdRdVx5vBzUFZcO4+FqOrihMDc9B7hLhcFAc0snEhMzQET0GdGa5iunigixXJt1oo5jAHNvQ62ibBrVEAosvsj8SayQRg4Quc0ZG4jTtYHtzYxpebfhjV1gRtSKnLjAXSpLvRSl9RKyuvIL0DWKiSqlFPXZmEWhvBhlTOYYDLcwie4L/7L4U5VmpSshEgwgjR7BPC482MPnH06z+cHMXdMofA1I6/cPGT+lFauOIXkmmcQhUtTCKKKzufpefD5LGSUSY4NdlMOvFm0dYT76y3eeYV5tNg1OFSsDK8nr8IoN8K6rl8RT4v8VEN7+MhH7Fvf+4K1NDfb+etfbpdtfKPt3XcCfm+dbd75Rbt7218jEY/ZuYvfbze+QPVPSG4XJ9joQAlxkWE2VhhIoXELATZqAOWvdH2Sm7vwiTd1nk0p/tzrOfFoKhE59lguEyOrNbJkPOPE+QkLT9/LkTR06tCMG82TUlNyMYyQQIon0dky6qkUu07oA88Jv2hMZ1U7Q0oGeQs4Mk/hSD+HRWlefhAP08Aq63gMNx1R59RoUjVhMMuBEqE4YDYdpyRVsEg7Q096SBKaRZ/gceR1sZBqgfdt4b/FrGjh+baihMPYMkSeE/V4dGD8XbaYBa/k+OxxH785V6r1BN/JEORWwhi3w2O+dfkhRH9isIwNAjPyvQIGDXenhJsIBrTEqOH5KuAiGZrf4AJM0Ah3qJQq4bjE+ztoUSWk5Zm9Vuu12qJXWseKqy2Q4tgfzTjTpgDoaaSHZqKdztB2nviU3XEP08QDU9aWXm0b191sk2MVW76817YhXzo+dI8VMjXrS73KfvX18GriOF2QwnsCQ2o8v2BIB2eMkGQctWkO2JjNTbtrX9C7hvFbG/g6H2ObH1XqW9pzYmg+nT0H/slSKnVmhpUHcJ/7LHziowTDaQrVjHeicF0FI7mRAFK4siDatVpoT+FKigeMNctKhyBfQyluEkPTJJwqOKzOIiVYYDc4T55MmjKFUb0fHi8PZqgR+sJgt1CcDE54m8VJr6ERhAWrk0mpCSNPNqlELRnHE7WRocLkl6fxUNAfMbIohbUqO5SuNBS3/CDXovBeJ8Qxucq8Ea5BWF9TrNnZdUmu4QFdVhz3Q5ZLAua/9GHydhhhg5BSzeLxqRrU+JKBx8BoIQ1ZlsPT4WIoQAJ48RCYsIRSNqKzplyY5gujz2N0Zaq5leK5QKjzrGv9ayzWcQmOMO5CfdQ9Gy3vUz3aA/s+aceGdSjGDqZzc/5AYqFfTCdhy5fHeS4h6rwNmxmJ2fvf8w/WlricPdLikgYPg682pjhEY7sd5tyDWILp3t5GBgEmONJxGEn6EUpeWbv0opfYxRuv5gFJGv50Dc3HtO7i/dKRLyJUxhVkWwY5XEHhK0wTbrBypw0f/Qw79yFrQTkRxhOxFi4ZUCkdJ+TwR4jfL/EQwaP+zi6ym+GXws1MtI5zDGEzILwJaCyaYwZvQiYYpIQkjKYKieO+NBVRVILcBruqkaNEREPvyNSolVrr1ncJJ5fIiwG2gxoijNdUhidw7u6nMwn24t9VOeBL1IMP4AlvjIuq6mAwaA03J4PBw7Vp/SxgPCuSl6wU/KhnUQa5q+6Z4nrdDvaTQJfAOA8nh69NLn4KMFPH2Mp4kvIkGe1MkvsC/IP9CjrfgJ9Pghlj6NPKYFEZjdtcYIQAG9QpkPQnNzDK9KJq8DJbdsGHrNpzJU6XbJwNl2QMlUhfLhZPpOne4/bQjs/Z3Xv+Ar6PswrUyMx7KBuvcP81cHYkEWFKkq4ety6MmHueveK637N1y65mzVQLPmHHxh61I4cHUfhezmisBZgDnlThHixQr4/ZoePb7Mv/+s/2J3/w17zPmmdgaI//yhx3I9ShqKD/C07TKR2jRMRcsNzdNjn0DzDiOyzeYBjKNNIVQhxtkm5gnYC19KMBsecClKpBEpZU+tHKyEtFunmSmpHSys9BUwRY2Abhqg7pSq7jKCSoMtfdo/dSmNV7BfF4Xo1GXww+G+GszMWepZZDiGLJDUKKJ0w4R0M4kK/3acfQ9FD5foCv+SEsyqBlJBVphJyhgQgJtVW8XhisVMY7Q/i7o3BUBdDYdb/ZRVahW5FHk0H49gyOdpSTsJwmKwbwzPKgNQyuMgplQXyWpq5CHTeEN9PMf+E6lzW6bNY3Xo0AlQE70oRr1My2CXpOR/IckHHBOy3WdzV2jCaN55BBFClsWtLxitBH3//JH9pI/UdgLGXAjI1nLHycI13iiAUmpsctAdRIUIoq5jWLt27TQ90grQV23VXvtvPWXQGkPGkPPnivrV5xhfV2refe1TlFHRD/WsGQZ4uH7eChx+zg3kl79c3voZqz7JkYmi5Ou92/a/f/c1UJqnsSHkNZPGKT/Z8FFN5h7S2QnzP83DQMtLyeskI8it5DcjOFuwALHCPdptsNz0aCQJjyMK5wHx4wTYYHsG+w26qTuOxxwh1t/wF+T94sKJCtAcL6XAwtREkqDCWgclT/eNaaV0YtvSpu1QQGp8PdZJiyLJctYWQarCKA3kTYYgNoM0hJ4Uuu/dRczHmVTDDA0JSgMkqSFBlGCEPT+5XzwAR1eePtwhiHKJaa0875huHQhAxNhseXuFYlgyGM0Z+ELSAYhCDGczEdMsKBE3FRH9yVNk9DmbBwxWkMzVFJgg4YdAglSj9H75QCm6x36f9nyb6rkAmRJHBLMc6gkgF7NmZ33P8J6y9/12YYEtPa3MkcXWrKahXkHtWoHAlyggulsXgSY+eiu1LX2tDxgI1BcG/YsMF6+lJ24viIXXnpjRhRj6uVllHSZPNjGCoKlWk0fqzBeWtfQSnrQgz6CYnTz4zRXNBzYcV/OC6z0cMErJSUhRW22mz/P+EZ7mHM+CSeLeOGyeFYnHEojZfROL6Mha0oPPEMw7mocgM8B54KTxxdDFPdSdLA/HxJVKpTPARCTBDwLEFiQ80aqjHKscobOo/G4pUiqD0iCBhzliOJ6NlIy38PIZgsNQrm0O/4aaKfFSv8uFYMnaGkTHfeCOcggRZRM2mrqjJERURqjAGhEwLZeWfCeZUSV2EWioZkJEqGrMp8RbNwHzcMnWTiizadnGjew4GxghhbUGd+gtwLZGdFRpF6CAaSYNiAQpkahpvjhHk9wKd6NOfQeJ8qcAQ9pHltdGwN8Sxrl1rLcg7IoB2P7Mdl4B66uVz+hG1+8HNWTm22EyemmH27FA80YNnica6Z5CkYtw6qEcp+hkd3OEPsS73aLtnwFjt4eCtSp9ttnAlGExMzeDQqDGnaBnnfMuR3JNREFttpCxb0WU/3ErqqltNBH8Vgn4GhiWvyvbgvghNHpg7qGrE+hgjx5OG/tFjoNibWEP8nIVvJ/DzEc2H6COUhXBuADE1hCm9Uh5+p4oUqOVekMWrKFl1CRWABhsYoTLan1aYIUWOAcgyFe1ICKi/t6AwnzVeSOmdowSJxqUiJKZe19tV4s+XoxaBWdPpJkFNNHH+l63fwSwvP7yrkiUuToc0jAiUQDhNhBI4LwxzJ4DyoB2FCZYISOLrTVCRRojAvi40RWoWlau4sJ32GQqcw0pMNza8WCbPxpdPksM8yFY8Ic2pthIz5GCPjSU7iVDhkpI0Qz+J0hqb3VzVDp6twnWUohlgigUSc2mX2QluMXDvVe62VSUI8svHs7LSNjHAKcfMud45oFE93kHm3M4yL18l42emK9TBtSLLv0cGcbVh7JQnSElvUd47Tpk3ljnJU9lbbf2CPrVi+zmGCWFyTiQLW2bIevdtyDA6Sm42joYNxRKM+pvdfP7NHE4WhrQrU9A2NwFOEviigaA0f/xQF6gestRPdPR6lToNqHEBSAVl63KhrbtMDVogifCoxqBeYlkjYKUpd2kFitwiPxPz9BuWRKlxQHeNqjOECZvE4qiiIIBUhOGdkTpovQxNDLcTCwQ0ZgHohUbbFFzF8mNPcagwzVvwoYjFyJqwL6z5XOvIRtssu/TZN/7/1hwxQr6DKLZIH8dvBuSNwdISOQ5lsFM2XrXOuQDkjohQeDC9cpcYq7+VjKt7VhU4BeF24DFqe0qdAqrhGkcbw1Mw9Y8JPPmHTRxnIjPGmwH4SbdaSSg6e6tFclcRtGMpuYL5ZwngiqQJ9zYZHNMXxRutd8y7zFq7FY7HpwGxS8tY5SyqXz9nw1DbbfOBTGCISLA7YmBlHLBBea1eu/yAzRTjkgq6oBsctppu4f30+G+/AsXvs4Ufut9e88q1QVzo1mYxYfRYAauCgmxypMQ5F5seFGHt66hiSn9nQxAw73t8d6C7GnHQYt5vJcFDpzptt6fomjC3HqM0iSlYWfhoPpIOwOA98TrSt3B08BD4h1lWmqCnyc+V2CtQrOIVtCaQV4aSigRfgIFEJAXZnCANyNUjY0pKyVy2eMza/digDFjiuFMK4dkjZZZ61n8ucMkpLVY1lp2id58Q3LX6Mnw+LSfdRtXuAyqZccuEsw/d2TzI0FSC5c5XABPDxr3ymkgZVJNjBKFILk9wjyUEqQecSn+s67fw39adYzX/x7xGnPHH1EFeUr7BjpJSWhw1FOiGiEzZ+cBw5UY5CPgbCYBbtbX1fjLwaT5R9NsRvqcMcAUIBhW8TE75r8HHIi1ngqu1+mNpu8rW2/po3WYAhzWRWzHfj2B7VRzG4kxM/sQcOfhzV8IOMV8ADBVbY4iizbTe+nW75pc5jF5jcjZOETCc7Rjafp4v/nntvtxtf9A5uqZfEFz4PTlBqo4CqJdBYOuE4EubseGqypwo+zmhoTznemd2tkpHifY159SUo8iLNDsWBP7emDbtIhXnw45gisx1qhKoyC+jrqXw35ESF4owgpapMwMmN5y3MyM7IGnblUkJsmuMKCX/VMYxsCKqAjEEGNl+E1p8ysAjHEla0QC6U830yzCRk7egEWA68teD8hHkdeLFZaBUwnieFBzvtVDf+hEPX3xyrepqXfJyf7ZzaZ+rqmzxZnaPegE6JApDKs4S88TKjPslgMRzxXc6DicdyhNucIanZQ95OD8NdE+8lD8q/V3iuqoDE8UqliaCN7uKIHRS+nS1FS/bgJXi/GsOaY4wt9eAp5YZrzl1qH8io5wbM8N8l6CGQk/XvgLzteJ11X/kBjhhY5jxrFAPQUd1i8w8N/cB2QOBOzAzQRPwmu3TFO+calxle4+qlfLnzDdSwCPVEbfjbt33aqYQXdFzqBvnJcOdfvhL3lHg59/z0/Z/Z0KrwD0FlVtwTuQau9l4bP/m31tfzCIB61GWEwUluFkJTgB0g5nYiWxyjASA7QpasEPBYIq0X2x1dQJxfjmG24tK1o3MkANNwTBNi8OcyxDm1g1MIyCPhQWqkfFVhRGWzKCE9dvIox9DEeuPWuprwizsvwYlF4XdEZ7idder9P8ms5sHZU23t8c6rU2zRGR3SBSkYqlAAEUmt+fw8mbEoCmnXVLryN9eTDU0RwRVP5rDbvKEFKYVpIF9BlA+eM+61Wo7JQgP76DMAXrSTIAXSOt5HjH+Sj9eYKkSYqi07bymDnR/xwPujfhGRXGN488ljPWShb7a2da/Fs/dYqt6E+SNkAEuVa7Qb9v/QTpw8ZOetv4HTV9a5erUSHdWuHcWjpmnggpiCoJexhx79BmGkxS4+j7OrhBNdhPNfz4mhqQZTwFjK7Jx0db8N7fw4D/kH1rma2WETZBd4tDo7O0iocppXjUDifqualyo2n0aMIA2xs1NIuHW88yLIzpV4tB68GCLFYoa4ziTpEO66QZrvCNU5OY2yXVc0Z5FDALW5MyckzACnc/4kxj0JW9yxjnGaPfQDoPORN4ry0Dx5VkeansFxzennnvJdB9l8C3O9xnMvRxuy4ZTAVIhq0ohFmJhYyVDRgDZIk0nK0CTjceHTJQO+5xJx8WSP5ns6D85D+KaKVytxc2GPcVIc3zNydNoa+xgw08qstm5+VzwM2W+QqX86/lp4bN7QTvVo8LOETWn3wMBDCbztRkuB16pLryehghujhCTFShAcXSpkoTuGrXfBItef8Lgowj2w+Rv3RzJomtHJ4Udt185dtumKl6Eq7vSrCs+loTlRoDY/5wsV+v/Zckc+YX3LGBwXJ6vrh31nSnUDnBKg6OppZhiGJo6nQnE4SurcyJKNZMqclIsSlTCZ2gBWWcpDpo2tSnNIfgxDo44YhYfROAJ3k/OhU109c47HRSKuBV9FKPYPYJ2ZoZsbtUbnBs4ZTxfJsPIOy4VFUSiUqfh3Rks7Q+iUscwJC09raPyjO85TFE4ELEXGOz46xfg7YSh5F79w7xqInKHxfgq7DljzpagnDCdDI5w5o+ScJh1uoRp/jFOF62zM/DYEkVPD1tbhWbJTm1eCTUEXNl3YPxtq3qP5uFCELu8DXRQgs4zruo61UHW4kRD6m1ZrPpfNqWsBZ8ILKjFR22CjPsWffnO0Ox7IGY/PB+kJueOBeN9cYczu2fIdW7xgiZ2z9nmueeU5NTQ9kaBEh5VH7LEtH7TlS/eBJ6atTCnGBsiY3FhzAWu+Hq/xyaMJADNKANJ0epqObRavdSmdNisxlQ7CLWGnNMoA4HFUAWrcINTKqvxWL+55jsZwf3LHispQuYQpwDTqhxKGmSWExXoZib6chw8YrmheP9SJO3jLqUT/s9jpSzJP93oidD5hjK6ZWZk096prEsHroXaQd5icmEUaTjFMrYMyMtX6NV19zqCcgOAUQ5vPJqV2UGOKorD4NXHHfIgjPGv9TTawdxBshfwJXtBLkO2r/5QMNxTUWZ78rDOwJzBaRV4WWXk1mKEcx3uMRu3Y0W7rXHCzNV3xGzxXpj06UQPyH2ikWJIEQVUcpEi+FxN+nIcUvkfWKwgtr37cXftug5w9bldcdIs7rOM5NbSqTL1wwGY5Pa1S/hfrXgpY1YyHCTATJ7c58laKAeEFxXQRq1xfTI20HLqlQ+Nn4VeSlIWal1NHALAHkNc0ZhChMCJKlYyIyGApMrhJt6PmjGyutOp2FfVwOqLI20SYE0an5M1Y5E7CZrUFjRvuXUSoUZd0CYQrt/xnHu1MGE2k9BmSAUnTJfqjPOYmertWPXY7WZ1BLcirBOHJPMe/YfDiuIXXCFc+RvM92nySQJrl/l7Hm4V5JvqdKu+rQzQaTGWcYT5b9ljBmmJVQijkCnLyOi1xAQrEp2K0eY9W0Xmf6jFlLFWNjjIPo5s9xKM93GLVF3/MeppuJnSSNHHkdg2Mq/loIuT9xuX5neAnQQ4qOAKSteY4bkWridmdTru2cc2rbEHf6qdvaK6yJiWEmGx+XQ5Uy+CiMNKf0UNfstmhT9rqtaNwV5SFlAAI/JMluR2s5yUGXPVMV6Amy9Fu5dz76QlwV0vNWjdwFhJJgI7CadAyV4EorGEsYdq6BJbVUylvpZv2S17uQpx8WtwpzAf1uBAkMS6/TCVgBDzG+eRtq8BJ4WnKIoRuiEQRvmoKURirII/2S2c+7pgLBu7vZ04FhKh8/HFq6HS/43otOYpQ1QyYdxmIQLRjQo74fQKqaSqzC6MQcd5DwgE4L7/IrripxRPmYom5zpAahTVIUE0tOvZQyl1p8cioS9OtNribMzYnM0YnoXkLoFHowgogcnT35EKz/8xcLZR1kMizANYN0usQasPjInHK7svYidILbdmmD1m45UI3FzfAl4QRAaJJkI2j9/M3mK+j00sdUYpWFaimKIqSWmAMsSRtkMjCr7j45c4jCDPGIIaVHDjhqO7zFLjypKzTV2PwcFzcl8iOnUUsT8h4ph6243s/ZfGWH1lfH9JpeK78GLJh+LVwJsWD9me56jErnOhALXeWA5RFhWk3+VwZ8M854OfwQGkICUJ01qAkKiQB6g5Sw4ok4SpNhVVaknSI9Qip8wlHUYNzU7GwRF+AXGWC5lsvw4GrI2OWXAFpQkVB6lY1VPi8lQwNrAIbWijoHKd50KpMUFtIFyfv+QSYfXxrzv3FN8inviqAf4/3iKI8jRC+dBiYw4EKlUejTprl+gAAIABJREFUeG/OI0AZrIPLPBYmQHUkHAXH6fAv5Kcqwstr1VUwVbKgNGGuTOU2mCOT52qmgguEpyEOzyjvmbWFSnAWgot6tS2JKu4S535ePJsEBry3VB4VQRDCbJjeCPFvmVnaELd12xSeaPHl7wPnLub7UEElus1QcdSl6XOG5SO0J6gKnQOv3e6fJRqElJ7JnrTND9zmDvPo5aCNEu2EYWaIeEjx1cuqwzlOhcVPMjQ9WJGRLDkfEzLKiyx4zpqI9UMcOlqY/ZotXd2PS59CcUCiiaJCNULJeHSDOl7Ggcw571OXZJnOnpkhVAItMN2r2ekrMRoo+toUxWnRHOArqTNUxPU/n/+GmkGvCGdE0xs9ldmhPAd9FShxxayZbLVEn4GnQSpZzdLPWHo1zbtgNE86eB3g5SKecBQ3rSk8uHw3ZkB1S/Uu6OBUx2MpvJ+hE9xRE0pKnvoqSfdFZSBA9uyJkqDU5pEUiSi1kVabOj7hrlWLMjNNH2fes7buLksv0IJNYWAafqzCut5bAE6rKv5gzpM/7gwkIiDT57SUIo3MM9tK1sRUcEtmrYl7FjnsE7lzG0uQQ55Nd6/KAfcofi7ATF5PkiM2V/RY2vaOLLflV3/UYl06dEz1VLJQvq8y3+kMrQLQliI6IsyoepcmJAVyto+ZHYcOHrSbb7iVX0v5Y7Z47lLaKqopfM+/nurR5KHcjYbRiXHRtQm810N2YtcnaU17zDqX8TAzU1ZiSF0eTxWlbSnI+ZCK465yI1zFj0AQsxWpZ06RFU7mrHVFyuIbeeMO9GcobaucPhIDzDfISv0DvHy9lfAZzs7RGMl6p5XGI3Zi75iNQ+LGCEfnbsTAKCII4GcnOOgLY0hT24yi+hCVEXL8lcKuMjjIVDWSqK2f7DMog9AXR9P4HJDcxRmyztOamP+PZYXJUoxqhM7RBAtxyESUxQ8l2B3jKQyNM6Xgq0J87uCJCRtFKBmlzNO3PsbzgwqiDFREMh7jQYtdb2hnStrrPJlOcHnCo1V4htaq2mrC8nsoUT1SpmuLGSOLiQYKy/BliuSShAkd6G4koVLNUSfvFNhYojtCTVwD9dPAZMFGdndZsflWW7rpfZTRlrgi8gxWlp6bS/fTHk0lQXm0OGJSfUKNBhiN4ypD/P7oJ1+yVcsvsPWrrwKXUwLjGlRJcEdMYUOnNTR38i6mG1X40Ywv7TbOEx/b/78hWf/FehfDBLMbG5SZypR7inzpyL5aHKZZhXHZJ8bZUEGcLw0xyVH3rLOwzWvgqgmbDWiIIkZjJAFhdZyzUG6YkJhgQRc4qlkWP0rYq42lbexwySY4olC1nDjZUUdr3popV4UQyI8NcyJbM9nmSt4XjyK5d8hlS+pip5YKNisxqCXCZ3qEtwDlMM+dJKdDv4SVuFZomdO+pFCZm3H209/X/VQRaBYLKRaAxMYVtLMUn+mdKCAe5HywAsYVLHo2S2f6KNSNKmvN3Z4tP6+ZTaeeUKICerAwwDaoECex4eMezTc0vSp4Ca+NOi8hKTTdbQduG7FeGmGiSYqL7dKj4TkS3DOG5npf3TMV58Uvq6RH6C4qC04BW1rwhhhIYVfYToyss75LP2AtfTdyLUxdwibOZGi6DnkyRQXhOtdRBXSocFjo8NR2e+j+nZzodzMnyPTyfQ7SyORQd6j52U+mnJc89eQUlwDI5eGS3TwMFqww8SMb2f8Ra2t7xJrQ3dfG6VACV9WzhEmlxjSJljUrQ00J8uPOS/EgEQlWaOiYnimx+5IWW8G7L8QFQ283+gWnRD+IDsFIJICQS1aWBrYJBFqtMFCxob0FmzqhvkwwGWx3vIVWOZ0R3kXRvoWQzLipji5a5xazQaK6Zn5fIZz0vsJwFmdoyKSTCY1OR5kbyuHZBNy1MbUSkv7I9T71Ja5OMqHTf5OsmmSkyMm/ZTUVYCZhgKZHYiBFQ24gaGN7Zy3EM9CGyxE6M5MsFCWrSG/All7UxmbRYL0JfkcVBbeUcx5NGI3nM/fRkko1CMkVsFaUY4EGt3J254mqNetZ9XAHyKlDzP5Qx7WThbLRVeB3WA1Da8yFTKlUYsh2gnx+QZv3CLg1fpP1Xfk7iF4YjIMAMuR66Z6K0RQGfdZf89L8bFT/rcmS1cYwJ+8dhcuctQvOvxhsBh5klfRWEnCe0dDk9oLCEBrmBoAe2Ps36ME+aouW0WjCeeAlqIwiRVikGyhqUVzghooCxHJIwi14sYb6AvIcEk9WOcEElsVow7zlNSskAaMoLJLD4AIWwHkY9QoCHss6FBVaIgKBW5vptMNbB23oMQruGEOKzMlroXbJrmznyJphpgylOpDgcgx0Rydhs5vBdZCTAvbCl9K9lxFUFnHlmj/WkuZzkNs0mK2mvkvtTNdxQqIQEK46zUvVDSc6PN1LahKeTREiugJWlEZP8icJK8PNNJIMEEExtBQxS8aV55kIZjSm8XBsiEBvyJZckLLe5RibiFLCqDbIPPVxKhuj8QwlGNwyixZrxTioJe/7xqQtS6fM6y4RDsGIlKd0lJO0eWXcWliGIH5PLAC1U4kxFf48Smc1OMwQfy/tYiOfWGfN137YQguvsxYEEPW5MxJ+OnQ6MahUKxicTjF2EnonPFXIBoNWZmzHrs3M/222lcs2ci/t7vunDoZBk+jnLe4lF86CM3ECWEMPJXMw+r/12xZZuYWsLm8xmnDrY9AVlJFCaH1CCRaUCwhTRK+jqSrirbRuIcoxms968uSsNeHJkhvYZfBmlmFH0PpWh5wsO29Img7QDJLt1NVJIm6K8HHkrhY7fnAE/BPgmJowIwgIO/x+kDcPNaet2Gs0V3D25FiTLUgRulZOcaq0Un10VVQXyoSzMJgmrF2NsiEUp1GYkOlnpApTKhTD/+HVgIi+4fF3v5ziSC++1LYG1sIe1VqmYrmEjerEckmZxJskKyrL1fGagUKTTZyoWBMc4ezUJE0dTZYfzlkF+iWNJ5gaoXNoFq5tOs15oAVrXVW09delLEozd4PNqEjpPIVSIicH9pelzIclwTrCbVVGtwfjKRt7CCHjbjYwoTPQwjOByKW9zJHZqpm4zHBOSq65JD72U/LDG7bw/HuarHCMid3b+UzOVO+5/uOWKy3A66vDnEqOEhnpWcQEPJ4g+ETuE9yibzKqKYc543R86rAdOLgbrdo5wJuV7gQ9tVDqvCmXFD/J0AQlWWypCdRgWz78dZt9+M+s9cIhgGfGYhmseQKPM1vkzcVXEVqx8hh1zgaeqECKq+ONIrDj+dkEhW4Okd/Ih2FsKoeE2I1GPbOqriYJIPEGHjtEBeoaDztC5jLOXP8Dd4FxmN4To7OpCQwWo6yUoFsphsFFl7I469KOP5vckrfVzd0W7JuxCooF6afEmYoZT1Dni1PTI3cGu+jBk+UqrZLr5V+rGJq8kRpjfCNTQiIj888z9yWVyJvBODEM1GWq1HtFRkuPX4ekDXB9UlwU4BNLk9w/Q1uGwHxdSz3wrPivGcscoHF5hMRkhnNMOLSsSHI0SUQINBVt+RVhW3hBE8+SpIYjGmVoTuLtKgu+4kVlv7gIXcB9iZ8L48lyR6I2fD9HLLJBaeu0MHXQOgmZ+Dsn2JRtcStKrBwWdVkpX1pwPGAJ3jFQZO32MPxmYr0tve7PUTU/j9/WlEeuQTTHXMlpnkuTrZ7upV4PHQ1ZY6L57se2Y1gpW73yAuqpkMM8I3c/pzM0p7xQk4h31B7k8IS1bdstsQYtfBkvNsMCTUvJikHpOD8wgJqHYu5p0CXOQw5hZKF8Cm9GFgaOaruQMNwpHRcrijcLoxtTiNG0DOzS4s1dvPckBC8Pt9hie+7L28ndecIdk7pgtKNkS4EU3rSjZh3LEO+t5f374KiyJRvfxgipIeqj6P49JjeCkCg96gCwKkNSZCRgR7RXFep9btSAvJLsCQOrkI2WZWyuKUT/6M9r9X9AZKVoAp1lCa7STA92e9B1oaubqsMVweuEYvFVDYjjGYbH5KYDNs40o0UXkID0jfF7lNYO8+/bWLgJituzGRS5NH2gGs6w0Bylaee8oBVFcIBEnuE2BJcE+n9H8RIhFP7cDDnNHoGkLkjxAnyxfJMNPjhi3kDdmpnMHWETGgeP1aXalU8Gv/ldUz6W0jXOG9oMwwNjbMIYc+SKI1U78QDNKd3vtsUvfj97bL6cBGjAe7vOLxnv45b6VFNzRDRpblVjXhFH3H333XbheZdZR0efy5SVRLhreHLonKsM4GHyw9+3B3/8JrvqcgwFF01hAIJV0hOyJN5dJ7M5wSFZTlTFOeyvgrQ5gCEGc012+OS4daxtsvT5nEeO+1TbWIU+xihURoSyR52spcxFRHBTlfIMBDkzyw5GMDT4uYkszaj4NyTGwSTW2EHpaimjota3WbUPAw3OWAIm3Ztpt9HNDEguUsomI/UAxhpMEoWxj+DOA0Em5mgaDhSBy4pdKQX0JSPDK5W5DnJs9yidcbnqgV5zBufCB8aGsYbBeB6zxIJkbQ2aeMP0iTaYGVKn1lol+5zEeIBa1n7BEgrXHHWYGkPxWrAUjPzsg5zDvh+Pi+fLT4FpMMiZyaRlEYquupiZtoTQKj2V8uw6jtHVlTWNW6GQBpUKDZgqd5WFkaTEpSN/es+Ee9/mTo7vARdGUMIGkiJpVWyXuPMJQzvVo43ihTsQKXp4wQpOZepBz0b7L7d1N/+hhXo3OQWHvHoZrC4pkZ9i6Pk9UTx/krlxjRWdS48wMMj7TkyO2j333G0vuf4GxJi9TvLv16xPwWh+yQdLrp60Y1v+FHXrl6xzDRclMg+dWGkCLIaezGEWVBwCmXWUByTebj4DR3mj12EB+RrjMPi+i1FTrKR0AiCvgKlyrIQwWJwmEmGcutsJPldpjMDce18GOoPyEoXxro64kQiZEWJCSzlRd33Imlc1O9lzgWnaEXUeNdqseCJqg7vwHAyFaWFDpCnNJKgJBsjmVPh2LXWqf7pTf7WIGIbLSGVoYE6xi/rnuRjxeLnJpX0a96kslo2FoYXD3ItLKvQdwqmcDYNwhwH/ObzPgjVdllhfAT8St9JQMLEZa8YLlsmcRx/hQshGc6MQu4yXL8ykmd02bRwSbBtuTFsaflHUgxsv4OCQDB/ZFDSORKYBNbNAgIcgTQPMZCvRFTb2AxIBIkuiGfhCPTwEKU5h0BGmp3q0eUNTeWoKmqQVrBtAeiSK0QZSdvD+Vutc+yZruvQ3qWjg1fDymunhiFeXYqgb60wVFL9UqOcvpUypnLMT/YdtbHzELr/kWjchXTDpyYYm+9U4g6nb7eRPPmxrVw9bpZMZFmjKYhOk80jwNete0w5VhqgJp8C+h4NNfNAYxsQNTiZschAv0AtWuRAmuQ0lbZbMhxJUlliuemhM4ZOHTccw6TheCGw1cajN9j1AuYGw3NERIYSEkRNxi51gs3UIJNdDlyCQTKjFTIV3GREeKBLqtZG90zZxDAKUslQnM9ubUqoOqH2fn3FjMTE01zfgZ5vivgpln2NzqurHDc1/aO7lMI1/NKIySk2pjtLSJeArG/Rg0wNk1xky6JEpjHt5wHovQdZDJp2daoZH6sJbk6lzHmcNOc4MurLSTshoQn2IHtgizdCTk1m0/hxGsSlkKy+gqwgMVqVry0Ek6TWlUxNxzufWCItxrtf1snaB1TC4sW/G+awJa+8gSuDoop1saDa8q3ronuZoEie0nMdoEMQ1xnB5hFrwOvfXav1IkSpT663tJZ+21vZl/KOK7BpyKEPzn5uTup/2VbRZZFkJkp8y2bHGWemwNJ2DsGr5WuvV2QfOTk7NOnkjbt/6ObLG2/vXtrCPRok1ZE/9o5aaJMMka1SojIOfNH+hggEGWdyw10EDcb8zNG8qZYPHStYHTknSvVVm5ll0lo4YGhYyMUJNgtCGNi3IKbsCkdLNh8qttv8ehg4fmCITzXNxcDqEuSQ7N76IA3HORVK0um4jjXHrdtQEeBC3H+C9KoSIRK3NBrYHbeJg0BYREtrakILgfVTTrIFPnFcSTpCXwANXoD4KZagPPFuAubTKppRt+SV2LZKSBt/QxPxrEEtY+AhCNsLpKijDnKarQlY5wDme8Z4e67yG7d98jOSo3XKTMdAizcstUzwnniEqtfJwwnIPUlFBUlWbgFubHoP+oWdyFA+/smEXPb/XkoTAAiFUx/Q49TAcZYD2vgJevcw9JDEAAdsCdE4KKmH0uymaWQasr5soQ5NztEdUBvVPlQJFl5zG0EI4hlwSx5GiVERpKwfBWiCKTD6YtqaXfc66Fq1nTVW5J0kTESB+VBvr1MLlkwyO+3MTLTWOlJBLcT2CYmZ8aogjiIZs7RrOcdccOMKfm5LqHree8cw+G9n8HuuKP0TTCGJF6pweUiDxN5LGaB6Ehq05lcCcMLFYlociJGSox415NpLN27obF1sl0U804BKdAoM3lwsVeFQaT3moqIZZgHZpotn2bKbZhSbaJsjH5GJ1/3CTzQ3rRczYvo4HzGGtevheoAsjoDoBOJeR1qQskOZ+qt2OPsRnzOIdFkTZYUzvZjO4iYYQi8JoThemqYvqZucDFDp11KD+VXSAPIHrWXG0CP9KplPXhB9wUhWuKMV4hAifHSJDLpc7wDbwd5Sd+i4HkHdWONNA1f92K0FjxNVCFx11IdedV87JK9kjnk08MmjeOF6JUQaDI3nk23gLqJ6VG1ps0ZVqNRx35R6VrzRCIkdio5KgFjvEXxo6XQUpEWMAyHRBKt9PGq04Vm6ZoUtdnUfiI9Ug42M0PwX166gu5CvRo0BQjojoJetvamWya8GO7KQQHnuHtV//TuiWhdZEB3yW6BajZ3O+JHsGl0Z7HXVoZeCqU/u6Jc5fmLCTI3fZ8kUcAsKaPW5o2s9q9C0P32+j299nfS17LbYIz8Hj86Z4AIQH1eQENJ2hCT9z0XLxOiU3kAOw0EwxofILQHn5NV0MvhmDvPULwzIyp9t6XJ4tnKYiPHXoAw078jCeKdBsScB/MyDaawekM4Q4tS5pCVQf5TjFaM28dfmjACYuXbtN/6JunGzaciNRO7FnxFrgfxaiRg2BI9X6r7myvgFxzVKAMPK94MpT3Ndc65vTXOkZzBuaMIlUJI7xEc8F95UGP0pqAst/hP7LYEvM+ui4ivSQ3aLM0OCZerbLckCMCG1n0SY8Ghwe/gMvCjk7UbD8Pq79CCGR9jaFzzyq5CFKeX1ro7b0cu4lnZF/xSA0NqFmOXCskkbNKvEkISexqvOnhvXUyKZHvg/PhnI52sWzIXRGkHA3wG3+vBzHK/g6r7nIJ7RlZJ0lqJ4wurZwcwslReb8HixYYfp663r+b9NTejlRihH6bOYI4Vs5u08env7ll6f8AdH+CzaC8HZi6D5bsuBSPp4sHcZXbR4+NqkVbebAv+GO/9gW9wxbuE3zWAlBtMbVGP4hsOc5QZ/v/fz5X0o9+QDCZonmlKHBijUvxQttIFg3EyoZgeQiksoiWjX9kmOVMREn3gvZ4W05O7ANDBLg4C0eQjcPUjuuRCYVR6XQeW6S4XM8eDBbjZKH3tCfxS0jFvcFH1YSXqG3ke+c2DlrcaoCSxdplPkI34YUniMsGzosFYJVGK1MGGUZ/XA5R5D6z1PeTYMFAd30IlRoWkxTeG5lulGdjGcaNcksmVYHdcsU7X3FBoJL3ikkw2WzTNPBHgKMJqhmRPFo1SrSa8Jp/ljNRh4lrB8nS54hGcHzK4kaAUh3rqzZqkuQO7XrGav8xVVAbBMQnDdzMEuFcjUI6ZLByWFCa/9tDCM8XqBDHO8EzxgGo9Y0/nTufpwQ1Slw55ybNgOeuyRZFxgt1sJkTExpZrCIQqfP2s7/Xeta9UY+h8qKsK3Oe+B/Zx6W7A/FKfKcXLc+hq3rzXLgyOTsQevtPJcn3KK5wxWuyW8Ro7BpY9v+BLb3yygn8Srk2nqwZU3yAbSGnerBJwNdT6XIcuEXvFYF2iM7ruk2eVt0frvFl8DrUOgO0Ik+b2jzneqK1WWMU5RoglNGitNJGzkcAO/M2ImjlItmNZAYaghisRoj/DGTo2MJ/ZqLU9a9EfoEbEY7D7vaPwJatYw8uCsHfQDHQrf8Cjt477CleKDdUCMhuoY8PViZEJ61QmmogLGJ3qiqFDUHG5wkcr5OIg4JsrFCs60no2JwXZhFmp2YsEEk6Qs2NlsCcWmWzqAIi5pQMY6UmDmSQABOWOFwsjiZb3F0AuzJIu6nOnCU+0YkGoYvLBN+C4wiSHXVbc15Hda7BF6ti0MzmMYkjyA5l8vieOB+MBIfJomVDE0EOB6zheEu92P424u2uBlNYBN6vC5APBHFF0P6oVOc3/zfHZHLsxDmU0SPNYMmUZZUUJQeA77E299pCzZ9xKpphiq7EhyJB7zCfOP4U32asmRRJX4hXyLJIHTQgcO7SSwSRIHlbBKwZp05ljI0obQqZYThe94DgbfVWjqldNUAFmgLcI9AXJSd4lScwuMam6liOFlohOnSlWzKJlAsFNCeL7qo1SK4ctVAI07pygXImzmcJjcoqTOpOIBeHVGxMFbFIQ9lCOEiVYaB4wE7euC4jVNYJwJZd3fYWqh3lhg/FVmkGbWMCF0Mzwb7HiZEwguizYKXopmV8isZIR64yMklD+9H/hyl31JtcTpvCVzCwxd4rWBkZcJoHrmPP/pdm0eG5itLHdkpb0LYTODCm5MpxJtkWHQ6Na2EH1wHGRlgBhy/E/dYFD5bfHC9sMAmoFtmj4PjhpEDjXBkzyjYlWc4A2+W5/4k6Vm8NmzLL+i2RFeAWRWEJxINKsNcl8QBEi4qcqibnT4BZ3o+uBcpW1WCQ/kvRqjMHMWIf1LmGKFmi7TQtQ3/GEjJfamE5meb8zy009/NUR8a01rlvQI6HwFiXT87vGUWDvNFtuTFf2qV3o2SHPhjW1373Zleqh1rK2junV9BKXFq4GN7H7XVq9ZRoenhvZUt13BHbuAqA0tGd9nw7a+13gthtdMYVQFLn6HZg4Ed6iqS3MbpyuX/CH863MoZGnLsMirbcUYYeGROvWSJAXihDNWEhArtp8FoymY0RE/tatqzdY1BgPwMe810vCNUVIcOh0lMDMzQ4k+44XMlyhRV4NFyHmEObRxpeLKdrBSdVZAmjApAOUxZLMVctBoLVpgkJByme70bEK8hy2C2sFA+z6UmmoCv6VmUr65ozMbRY1ASoAjPbo7AF6ZJBOIaxAI9MzFNGg947jyvh+slOWGKToCEopxvwwDxZBC4+cNoxoZVLVCvIQ0fGlWK1Efuo30RZ2wykSfN3LcwZwdpDKlEkG4kPF45jHGFNbBPJ92h+XLVFMKRw/Rz4V25S0VyD4b6RdhwIab/HP8egsjBmKXayQAXkpi0yP/hadxaORuY83BsBkSnbuwoz6BMZlbG+4XaCI7wdQU2yPHtK6znuv9pkfXXk+XqdD12sW9Hp33VkJPr/HZBKH2aTgwcGD4IvcPmbOolkVFnlapBaKTrmpyNy57c+3XL7niv9V1IbCZdrhMyNZNMTb8hnfEN8+tKEjJvDWnBG6njKEzjSSXTyhSaChkjDa90n4fStKlyXlPMDYtV6FZYm8s4FXY1XUhA2284d+MwfSghtINaQeOhRJ3A0eEzHK2S5VjoJJ6LnnRKTfB4zOERAA2D9aQPnCRshhl/0IOnq2v4HuMFCuNQGCnRElQllMG5xMBv8pWhZ5GDP4435cnmGA4Vf7BbdyyQem6ymQIjNOuQwi2uKjAzPeVm6Hp8cIlGXalLc1Q/NG0vS1hOtaKuALgGyKxjpHkJME8CI9dUxTqntYSgVSJkkSEZEmSsP0RHVIIAvJhUNbJo+qO8iW8wMhyBfPel8xbw9GEK+/0/ZDAMR3K3gWlrC3AIFOp1j2qylld0YxREl0Bl1IRXBdqV9WDgFZ5LoJ0N2sTmPlq2gz8BD1/0Pmu/4u1UnnkjHVUj6HUGGq2MMwkjjvi/3b0HkGX3dd75f/m9zmFyRCRAECRIkGCSSIsUqUCvlShZS6kUbW9J3pItWXK5dtep1qKT7JXt1dretZfmrmRLTCIYxCSSFkXajABBEgARBhhMnume6Zxe6re/37n39vQMekCAEOgtNKrRM9PdL9x7/id85zvf6fJVl35x7iyp10o6coj+Gjm3k1MR+Nm7PeiAazXq59KJ//w/0zL7/TR1lG9xKtrADZssSC2Rn9VxsX3Cj+wOz1yZsCOXf4OB4Tp07O7CvnRmdiGNvwiI4npOiO9D5Q83m0TKYNXpjcxwrSAVhgFqcFqc8TgzuprhFeNXe8wZxz5tK4uGUN12GxytqQb8tIGhnHtSJ5faABNbYq6g0dggv9NJK6VuQ5d2ExLu3r+qemMm1DFAg7/wRjjJsdNH/tp2+lYXLxU5D48ldqRadwVvXMKLdTjdtBCZweTAzLAV7368LmLSw4zJtRQq5Br2yDHpOYfieHBJYmQvLkc2lFMwbAt4woMdYdCQqMFhmPY1D9B2YyDkzH+ZT4OvltMk2X1lHz1peGplh4ed/1CLTYVJ8LhaE6Im+KLFgB+k3Krt0+IDxB3nsSBonvkTerGjP5xu+qF/gtzDEV4fr1DFpWuGTtWihHvmkRdl4yA43/TUAQ411DAR4fyD1GljUCJEldYfSA/+8a+m/WOfgXWJ96JMZtUkoZMLqdgcyWc/Jn6cKdDQ+DuG1oEipKEtX5hOF5FG2n0nAOQhla4BOO0zBkxgD9V4ZHM1N6xcr0xyYay2lh6ae5OaW4DJ6TQ0czgNTQ+qkc6z0aRBvja0m5+XNkN4c51MG12KZbxLA77X6LgnWEOzuexxzND8TALTAiCb1LH9Vdsqya+8kuHlisLgqovcAPtzO4sD0sEMVvRYlhIDzZuAnWFoewknl5Zhv/B6MOqWhgZI2uF3nSLHUWcyo0alAJTzxD0MTcOLDAtpAAAgAElEQVTKwl2g+hpXQBXOFIiP5YZm6ITMOIdOx8rnurTzwdH2UfiQtlhRdkJiITO0PpGnjjBwH7mIvuGDx67KoJHpTujcHMPQkMm/9BVQgLk70l0//W+g6N+WqUBF+27nLE3MsUf4XFufS+fPn0Ui42iM7zUbYJ/bzLPUQeSrKkRx6qPp3k//TUTWTkEqxJ2ClRkyOxAVTXLNfQxpzl26kUT5pR4epI2hNTGIC4/TQQAeOfxavAiDwR30PcEDyZUyVmYWJ/2iQRmj4updNrzc0DTImobHzxpWHRL2c2CVys/MzzCVtQtZ9wO8jTHCgFRmqM1r9FNJoTC0PoaGUSIj6c0LjwNU4o1yXXQfirc07C4MWTXaHJzd8cNws224YvvPjKKvW3MIxnE5VSKVacfQXEfVX6HRz7+N7ie/YdXPuc8tsVgWqhMVeGuSx0SWa5O0pAyLQhVtk/CAaXJDu2JmICs3M0MLb+eQMO/Dv6vthqpmdZIc8RRY5CdW0mi7kZp0RkpTECKJQDJZKJVDFjUMza3M9JF7ypZi49UIpzwWVKwuO66qvI/1h1vpy18eSa//2X+Pd0S7luslPhAT8Tt8lIBn2oTNs+dPp4kJ8jGY2eNjez3i2WEpPFqnv4ahddPiPf8Wes4/AqGm0pNy4hoYEt02tBYrNcFChUiEB0IUk2NnHbGh5AEGeYIcgcnedP3r8RawFzokz2y+yQxNDM3QGV4sM7SMkpMZ2tUeTaG78G7OE+glnD/wJvK5AFNVdR2noUo8Dw3OmE1c3ainBYDHBiFjFLJkeDT3NPl+CVkuFJN/76dLtWRwiOW5EnqnDw1TAHanj2aDnMjeJ96n5uSRhY3LL7g2baagZuigjJGUNzH8xz5B24zlYdUGhQSFSwUssMzngLgVDjZaYxGnc491OXTGvcqT8OxybfNo3PgOnrGB56wuQSz48Hyq021o4eXKE06dcahclxPVqxtgPBSkSBQgDrUMHGyWW2c1S5XaJ3knhUubp4bSPZ/aTDe+/u+mXa/6RQyNVUY5kL3TtWgztKss6SLTaEcO3UgejfoRW0eeZGjrTAE3NhbSCYR0y8u/n/bfyhOS53RIYmnkpDWqKfckebhDhE66skm7VZv6ZhhbBWGWxx9AXRpa9dHXYWgk3xphhdjkEwZ7tOgIiKSEg8uKga1Qus2jCYFEeuL0EnmPYakH181QOncR5Wuo0GNHuMEs/xIGKzksu06pv0oizAUcJQy4jlEGh+N1XfAPw6T5XlcdWjloquWYBKgTusNHiPxdI3aWWTlU53FboOutfPorCmsecePcCB6tnSaPtNIIr/3+D5xPB1vjGNUCFTKhndyyAiW97/MKN0RMv2xogX/5T1vhM/dokb9v82gY3QaHrIWAYQ3wefYjlwBu6RJMcf+YmmrxFS2K0F8TGLdoU4Z0GOSgz3LbPl5NulfZYW8Mr09Yr49xaC+0YDjDTx368+klP/fPuQYMnET43DmPaHeZ8pqZTbt37SOFQV2c02MFL+Fyu4RVab2zNGigEf/AB381HR7/bBq93tXGtCNguLao8NZpb6hKE5Wa0ukyGXhep8klKzp/WVpupMfvRwzu4FA68joMkAkdNTW6kBMjB4ocjV8KrCo7wVZ88sAKQ7NQKHK06Gny1yoGUaKPqoRnT2FivCdbqZFhwqNR3SZgArXnXOvThma+ulIYGhUUhubsg7SbtS7MAoqNTmzEM73lIhMzSi7Uij1QT/4I8mG4kSd/bPKYdSAGq8hWzIlmVWzo6c6hAkQKMXWUGVT6ufe+50w6OgKHnunuYVD7IZZr1PAgPQur2JnuChx7kRlpMYRfthlZYXBXezRzpzb3ZYjCq8b84eLH5tLKgxxCDKw2BbGRr27q6Tr8oqFhZG2IDWNAQwPmPHtuplE/hPcf6kMQTBWqLjHeuPzlZvrisevS9/7d92E0rHj0ya9haJtgg489fhxW7QuDuh2OhUPg5P52TKS00V8Z1Ge+kD73H346vfRVNEenoRnblMLVWhk6OBKJqpVi1Ej8UQ6Z4Ux9C5iiFUb2H3loJu25aTjtejlU77GloBapdB2DNQVkENVnFiUKYb2Md5VBednP5eE0J6uXzR8Jzd1FTjChcR5prN2wbEeO4Kmkk6stxhvsoQG7SuXnZI47N33eGpwVWaKGtOjrB17mn1wqRqVIyF1vh7B+nEDX8ujlDLOx89KWm3phea5mIRSMUWhNVdy6k+K+duUMNOg2uFmjg3IP7IgppsmbtJnufz+hszFOLjmbRkHtm3hh9BxCKCb2J3lNtee8KCnaRXlmEflwhvJnXiXvWQfEAduKPivUdlSIVr+0QpcARSW8VRODqZJzlRjD6yt1SlUuztWm8nRuosZWGafNJIVKA/JUl6R+cYD780StbzTSn3yynt70dz5Ks/7l0V92eGZHzw8so0cbHUMyLOY+MwhLQ3MGY2vQpY3Yfe3EJ9Ln/t+fSS97PfOCKAyGBwo9htyocqApa6RnWNOAUTI6vhga1gtz4hjDJPtuHU4TtIg2QaiVsQKyCkA3cpDI0XwV2afCfIGtSaHmubL8LTdEt4iE8k6ups0VlZW6wXT7PCzdvfRRhxmgbcN7qrOfc9OqAeVBSoO8yY93cVY0erGCiLI4MmOKN557qtCJAJOLKXsNzf5mLGJ196VG5WD05RCgkfpJ4OaGq5xLr5I8T3aGc5lSdEYRyusSGtUzq7I/4L73zKdpxfNgeUwdYjSQ67sJw6KMcbpeKPOGPmXOiM2hjcLQLBDjaISh6fnM0zIsbR1jr7LFr+kCELQ5Tn+mm/ZgQC24i1UMrkRHpCexQLq5CzPUrpOazs/UILO6oSVAYfFbqEnloMhz4R6sp898OKXv+ZsfSl223QkTmafv9OEgzMzsTBzoiYmJSAWkgddUVc+10yIP7aJKXHro/ekrd/9yeslrPQnkNbmhRZUYnsacKXuisBPDHAa2iaE55NCfnUxPnJhNB29DXJch4f44jAU8IsUeT5qFztwpPsnQtkuHZh5Nig4VU/RfPcS8SNBvDW2d4Y4F+pk7GZoMZPi6WbfBFLcQ7HMEL1/ApQHJS8uGh7PL1jYhzk+QtGM1OYLYGHx5BVBkJmTv3d/zs4tnUHExhG30gGB4VqAVJY7wph0Mrbmb50Uu6v53raYJ5EdrLA4bO8AMBPuoNknIHX2LAfWYTM+gjexrHj6zWikfw8sqONOXYqJJiKNjz3MvO0cngU0e2oCs2k678NIO8dTwaGUMrYuhBRquoalODiyTGZqavKHImxkahVwJXltHKthD1fSFD6V05y+8M1Vu/Qu8NEb0rmFoPQ6jhEe3AnrNhhnviyiiWE+AdNkHhrY4WPniO9Kpz8GofSUvhIozEnc9moYWuVNmKL7ZkDLSeDCwAcm3X9fPjNMmupgO3j6ShlEG743RHKZQqANJuPP8skfLH8fH0ntpxDncUYRYn0fKspmULyOwRQytjaG1mSSap1e4k6G5ytAZhB55pN2CYqCi5iIyQ6bTXXojF8waSgwaVNaxTjpyNbfJweMCfKy7nNYlqOByGlqP3w0YQiko1Xf0oNJ3oktP6IY5EniqaswbjNgRhqpUmOXzjfSN3wfEBiGvMs0/eQhDm8wNDQ8cKj6h8aEBKPri18xj6c1961seLegbXrTLhhhScnuHU4NJqP7jg3TiE0glUEC1JujWsCqoChnBdZKB1+WGpueVwrTl0RS80dDkuAEbtfEONYiQ972/n65/y2+l8df8PB6R1593J672assrjFSOAm3RBVpERGaEnrDGpliQhrYVOnublwZnP/kvUvuhf0mTl4sAzXfLo+Wh0zsem0+y6JbhYWFofDIcu3i8iU7ZUjr8EvKFF3BjGNjV0GpKI4SfN0RmRhoGq4cwzytCaR7iitCpanfMI2h0/jyU6a6hE482T/N6J0MDJUKN0BBMyU8j3W1r6+sqIlLluXudx5E42KKBrYFstNdQFJehoqCdYJJjgIq/9NLIqL1J2Keqg8c2lXjXYWh6NGcVVav2TbDWANsyt+M/uGpy+rrAF6OCqbOt9LV3L6apyhg8sYU0fZQ5CKhD4dEwNA+XHqYwsKsNzQtubhShMwxtm8eLM8p12gcHjSmzdK6ajv/RWhoh0gzT6y0MrQeuWAHekQrkDk1HHeu0EzU02Z2FRxO+orUAm5frd6qcHnofWODLfiMdegvTUShBXqPVGZ2AbKh4kFZWEFrEsw1xcTQ2D/g2Q5sZHLv7N9PQ+XemQy/xIvCid8jRzKlMf/2IJa7maFCR/XrxWA3mxGo68lLYmDfC1WcOU7XsCt/bNMcpcrQCbs8LgqwoyLxb8TU6O0V+xbcKQ+tATIjQiYHvZGhrFAKztMz0ZmMkprrzBbAdD4fbdM0btOwWiXDDVhCGtgJvjBZkkPwGTka5xpCLP4GemJ52CcA13H4kSLk35z24KWWa4RmT6dkLK9xAjBXX03VHKV2MPtIN0wfqFAMj6YH3L6U9jQmml+b4Nxre47A0oIMrkJzlaHYYMk+V7Y/alvzzx8s5Wm5oRUUar4h8iMessoe0jFEf/+BqQgIkDevR6I7UMJoegHYVD1a2FYehma8WhrY9R4sRPcLt6l4gk7PldPzdNPUP/2J6wX//vwLyMjtb5BpXu7Qc/fca6flXmU/1zxrb9on3Um9zZvDQu/5Omlr+A8bZICq6NEtLjDZQkaNlHq0wNMFJhgzDo5mrnWeUbIOG9nV3jqXy9WBohaFRlYZQ8VaOlhUFRZN9J0Pze2ChmdMrQqc6HuZogMfz1zC0daCEWQgAPvgEZD6R7DYLvFotvEhtLM3PL6IDgtYFsXhsHPYY3QThBYmHlRIUJdiqS4sOtJBLgZS7E3SVyS1DZSG/5IU0lLbBGPcdYJgEfPHCeZZ20H4ehkHS5jS0anuoOhG12Y3xoP5477vOpwmWc7WYTT2IBomGtuncQWFoVn7ZRo1r5GhZdlGEzKJTENdQWiK6cBUoWZW5sXT8A+icKTmB/lyNhR4aWl92hoZGD7Yr7sl9ygztyhwt2LFUryuHlKyAPPrudlqb/Ml028//YwyNGc1r+LRCldvr0oWoWXi3BZbNWRwUB7XUWzs9eOw9v4Sa1MeQTsfdOdQRXkaDu1wNqlAToc5vCdzrzcjR9Ggzj9DWgfK3F47VMJTk9hCjV26qlYtGq8cXEck1lq6nKaanY14QFUGLQucnabqyJIOpJ2QOAO0sF2NTbw/sbJ11PWtAHOJ2+15NL+0gz+H6Rg+AjBwqv/lLkB+hlI/v4YK7i5OLaw7UoZLsMnW1BMvExfITlP+jPgdV0XpahNGRqQ+dZ0p+DY8wChlwdGwc44SEyea+PYjKVJEJ2EDhcIFFam0UKvewt2qRfVfnmWras2co7d+ftep412mVvEhwtnK6nr74jvPpQHMaCg+dgcNA4BhaD+OWQg5yFL3Ivgm68+iDXRgbOV5tHuo6IRMAdHTFijknLurt8oZ4QBJWc6w+TDdzqRjxm/8gAPa5UpokZys1uXAqc3NoBhwIb12NSncV0Z2GhmZ3wDaj7oN74/1pMxcaIoksQTv3p7DjZm9Ld/za+0lD91zT0Ip+5tV7Kfy7hpdV8+63yg1tuv+xkOfcZLo6w7a0KMNo1gR3hjE8ULRb+BpbdK2xn8LQbDY7I2glo4zlNkMrg+abY8j0VErBpa9G7SHC0gZGLBnTHNZhij4XcXEGU2autE3+duA1VFoH8QpWfr5WDE3C8ewMy2Fh9O49jC7HuOIxAM6E9Hl0EgYAvz12FDQJJePkIuZpbUr5JQ6DW8TMsXr8zDoLaKdhXpSguF5k30GNYZRJmA1BV6ar4IrGOlXxHjbwreDZZphTGGaaaBTtD4gw5KQ8Dv3kaSbIqxQDX/ndi+kAobMxuZKGAbRH2RTj0MyAUBYrEBRi4YZ3IA+sumedYqw5ZbhjZqLPGhyUvjNExoR1m6FFmJX0+WRDm8DQytcwtBX3MaAqcG1D4/Uw+3H+syUM7danbWjbU4viz8WUekBEvbVTg2Pv/qWkoU3fnHm0MH8NLICoy4aWVQL2LzlhTzK0ZTxa9UqPJgSC1/AJA2LginVhdZiH1OBoyRRtDxOORLCRwioz9DHsljoYmX1EHQzfKtsOqDpX0MBVB3eN3mdmaHoz5KjE4TQ0DHRmpspiU4oFlBU9tWt0LCJBBVRscEdrsBeahJIhAFUndtZgK8yZyGNMIh4VKMdt+fv0D10KNoPKJFx3Jpr0ZoRV4xVJ8xR/n97dYSazny7NjAXFpwbHTOoUpCt0YytpN5hZDcO/7z/Opz08b5VlrCOHhxCrUcxZITsNzZE6e6UcLnzhMroYzf200OhTllBj6kGNLy25a+laHk1DI6m/yqNlhkb+ER6NA517tDoebeVJHo3bwhuw8d6hWoYCkkownc/9aYnp+9zQWnq0nfu+Rei82qOFneRyCJmhrZ7E0H45TW9+LO26KfNoARsVrNgcfggqdvQnM48mdTngDSrCCw+7zWQl7UFsb+SF20JnGJpL30Wks7rFUTI9G3wGh9MQHGGg5BB8dwyqd5r8BY5NlxDXIqRIazEH7EANWuVTMuQ81/3Aa8ZYE6g3w9BsjGtoJLMXL9bQsIDmjU6Hjd5VDE0jEIQeGxmJ7Wt9ePpy2kMyAA+3QfIfE9k08OeRSl2lQBhDl6IBI2Ae2nYVgxghhK1SvrsuckA+dRBN2PFptNsIoZdmkEfgEA2h9TEMMLvAlHWNCa4JKNXVs5X0VQxtikNVZgfmxFE8GjMM6NzHOFzbat6pf1MIRgsHR7guu+kyOMtwBjzurP3mrNKMcj0oQplWWfRDxQTxaIObndmopIUPke8xhTbO9HulBUwF761GYeIWPfWJM0NTw21b6PThhXy2DA3jRl7rnB5t5oXppX+D0Nna/S0NrfBiV3/NdNX4zAztl9IUHm23Hq1y2aOFAFvu0bJ5zO05Gn+3BWXofNgcbSU82sit3LzI0Qh9tqkIM1fmaMZt11zjbfBua+hljBwdYQ6AoVVXUJMXXXqM5VWQLav8fotGXG2VqSWElZcvsYsTbOvAq3NDww8I7koC7PJ5cY6hEyjlE9ODJL7T5vcmYLq2mMYaHmJAgv82HIbExFXMqaAJtoryYhPvN4CyfOYk9G9IoKOIxjRoMs/OzrEdZDjtn2ZWE093CZGWBdQu97OrcjfaZJcQRb54HjYtSfQUB6ZFl2KZZavl6WZGCXqiFB5timKhwoLaKeRVGyhWim3Zo5WWDYxHToph78Ka2LyslNY6A/ubLGOtMYtRjZ7TTh4tv4HX9GiEaD3aDobWoM+Zhc5oQIUIjIbWlW5jv5PQeZYcbc4c7df/EFbOMzO0zEouV+vx595Kbmi5R4OKEa2bIClG2yhQ2pxL9lQ52pMNrYY3kopzZY6WGZp7oZw2x4fBh6qkscPINzHar8FWUCRaQn50BU2LGhNRrRXCLN5mZXYNQ0vpIB6teQiPhocxh3N5R4eLdoGZhY3lsbQXaGEd4HQJ9aIWF29UCXQF/4A4ynjsplIAeI012pwdStxoA/E+F5nHXGUl4jihy9GxRXTghgnth/a7+5PvU/VevEQORa9zP95nkcphhjnlSdjIU9Mkb4K+9kYngDEcKj9WSg+8aw1RlV1oyWFw12Nwk2wABEdz6LyEQQ/Bbq2OkiaM4OmcB2BYe/0s4XwJ+QeKnTCEHXM0sbWnCp25ocnNcy9UeDRSENg4TYxsy9DCo2WG1mHgJTM0PVo5C51/424S5+mn5dG2e7MdDO3U4LF3/1qabH+QHQCccm99XgRkhqbR8ak2bSATl4uBLHSWA95w09leQucwXq1HG0tt2CpgrvIFhaH5YF0KAxWjB+67tBrEi23IAIVxOsI2lS5J9YhKjC4oQ4Jh7TwFwAlC4Sm0xVDskR2+72UtaEJOCwmQcnG4gB17bmxfWYGbtRe03LWPcwzs9mnYOvAR5MRgujK8Qh/QeYcl5kD7eDYb4uJgdUA19TomIBP6vhfI0Zz82gXKb+hvkz8uI3vvvvE9Byk8mNCeZXPwpLjZNCGeirlmJTdF2EfdqHN/Od3/B2tp7zgrDIcW0a6lcNiHjBZsWxWaqgwg19kyPKBrUHEwmcffOAlnjhSgAjRTUUcjx/DygYotZkfWZOd/FCIVZjT6VIoLHyTcoshpjlZF6Cb2QYGnhbjlVuhEd+7q0BkeDUAXQ9skGqhjN/PpEmOFd6Q7f/3deLRd2EWRo2WY4mWv9eTcrcjXrqAJ9Vmjdvzdv4l64u+lodeB6koFiiIgJytGvobV4+svh068kNRlq07u91lIjza29yAC3LoF0BPQr+McKBwxfzfwFRD4Pp1uhz40tJ7TUSLbtH1U91kgB5x8EbDFEdSDfCKKqa6K0sSXMtLn3eN4NEbLNmbR86KCmzqk21ctSIYGLQ+gkA06AWq0uYy+DByxRkHhXMAWATJ6lVmvM3Zf8t8qILADHBqaU/iqSYspCbOsQqsZIYRaVRrCenC6pCr1+HMdfK5N6F9nHNFZgDGoNyUNn/exNg36PjaV1j/TS48A2A5hlP3DKU3dQpfnOnqcLHttQuVxw0ssnnX1NalEHymrxWNAKqQMtZxG5OK0LEfTsLJ8LeTcRJ+scClsWrfx3Chxzn+ACKGsBAzpOh2eAewN4Y1NczQZeO5yYr1kE4OqET7V6HDNrZVQ1f0AGGBHXY9Z1lJ+GPWAypvTXX/t34D77Y09p9u91HYjusLyrvGXUm/9/OD0B/9pqj72f6Xx16GFIWuiQPCDCZsZWplZyWsZ2jk9Ggaz+wY0J27hxu4FvINDVnP9NODudkNTAyx0txRq0etx8ToUFGtgXp2Rdtpzh5PDhEVlugwcGIpLLUrc5AFFwsbpg3DlzlFVqhCUaWpI5ZErp/R7cOsNp2LZ4jeWkx7pePEmxSTiMd4mVqM9I/IhlhQ4ntTFTNbTZRD+lOo41jHm4kJ7tjkrNAcFRAx1slJ97LIVpPRqRFTW2Qk/NIwIC1PkF6HutAmtt7xlX2pcT6g36a8Rs2kNRRNfLQwnjfBmc4+Aqq84ruspWwuaUiwXKUJnPkNQGJoAeo/GeeOF/DxQisXAxgKSMlDpG2FoXN/A0QS/MT5lDq5paHDW8Pad6V4avlBPJ/COc7t/PN3xl38LwHbPFny3He1/Oga25flgSA4ufupfp43P/6O053V4A0vhwqOFoeVIPoZW9FUlJm73aOcfJTwyGTR9lKERVH/K+/A18NHqDOcG7opnaSAC0rexDRqvRzMkdAlB5lht8CuTmtMLc2nvjdOpdPs8OZLy69w4vKCVmSNfjuiVz02neWY9m0wvMYTHPyqswkGghWQrKUT2ZSV4+i3UdPm89jiP/htVY7BXstk+HjM647wubzzhxvfMv1TcH4AXD6KHPxIeRep31lKzXTQAXukon8l7cGeoEE1tD+2uw46gMcBMS2j5Ad4fYO7L//KNaL2h6kh13oVYqtypr1svU2UutHt2PZ1ihc5BJQqclwDFtovhYSoMLci4MTOQezYjAuekfgvX9iyqkx+ibcQ1HcHQHOe72qM9taFR6QIS9wi1rXPN9I33kzbc+Svpprf+reh1FrzHb9vQ1mVvfOl30+wHfoPBEpiZnJDMuOwE5ERBPZq50FbVeaWhXTjGSSDMTCNp3ryJC48qY5+qswk3XxauHq1B6Ixd6blHU1u/rLfDm7kqpUK4O3N+DZysl65/K0ZKQi37tY0WvxIAdfAgFySsnKUyPANvjv3jLW50zW0pzoJeAlo4xxB0dSWNAIw2YS9soNqt4xoiTCgvwFh+4Gcm/n76NrH/zIiKXl6RgthoV8xNLCeoQuYPGaWn3GbW1BYXp0018TJDIV32KaxfwKujfNR4kfTwWjr2gdU092AvTX03akFv3YVxzQXOZpXshyqXNWX2Z5DduvcMU2Og+sgTuMxNozKwVTw4O3i0PI4x6EKYvQmoiEb4EoPEzg8NbzO0auBolz3aGlXzTqEzBljCC6KCdGo4fe69S+mGH/nHaf8bf4GDCRU9D2fftqGt9FcH3Yffn574938p3fxduFxyhygGckMrwuhTGdosckxt1s5NIBflPoHqQalGGBrDLbTWwtCasAUsCjS06KsFuxQvQGUq6Ge+sk61efJxyIO3ge6z36l5yIFXTn/kdUwVRWOYJbKnSKApElo9VLPh9HRXpwg7/TR7ii0vwAz7Xso0+GG0NaAZ+zo2ECtWvsEP31uQAmIKa5DGXTovzpPnbHEh9RSQEzsk7fFzvD7xq+gx4RFb5H89Rg9lsDZhlQ4wsqWHAXBP0CfdM5wmX4lE6FArPfKBlbSAVtytb2N+4JWI6cUuBR5GbqXqjawfcqHsxjdp9xxfSkePsKGPpbYRyple7skD9DlzQ7vSo3ndKKpkxt4AoPzEIC19FEgE7zqkgjncuMDRMLQiR9OjXcvQlKjYRMtERcny8bH0kT+YS6/9lXek8Tt/CC9MifxsDW3ZbV4nP5q++dt/Mb0Q4mMD+bHCuILbL5ZmlAkJm/xmXRU6Lx5XMwO5qQPgTzdoaOZPeDH6h27pzTyahqZHkxNmESBHzBRMrX3pOXoXpt2fSGnm3DJq1dDCX2UVpJCdat+EJ9V68E4bJ4E7TjPOF+TDiXTmYRrqj66mYSaNhm8B00IEsIVoyiZDNlaRVSStBlTNGnqHXK4jw4Lndk65QvM0gmUku8VXQ5Qzj671QeCEBnjFYQ4YvfbipIDXKBL6yDohXYKINB7lIZg6X11Esmoo7X7NIO07vCt98wMwjYEKbvsrXIfrzjPeli/sEC3CwMud0TR/aiOd/dJ6OrpvAjVS92gho8DrMPt0in3gto8tj+bryoqByAQ8ALyOEiLSa48jwIyhNYn1LcclrzK0IkdbZ45jJ4+2ZWiCy49PpPf+p9n0lpaNkZ8AACAASURBVL//PoSy38ircZdW5oW/bY+22FsdtJafSPf/659LN0x8PY3eiiIhkunq/1dw6wN2B+i+nRQ34bZKifSGm2Wetkl1uXwBadBz7HsCDR+6EZD1qC+KsGVYJAdystsl7/LI++RUkeTbXRAkCta8zXtPuh6whIwVIYBe5f670OR5kWLNKPrIVGDayoGL9RnwsrMAoKyWWTvWTcc+T78U1uuu29nX9gbYrDfSOgIuUUhvAOhZdu123JyMJZElXQXfJmN8xGXMU4O4oqZBYoix8vByCW8RoThwhfLUHErZelWE+oDFj92HZtqnCYXXIU9w6EB64mvn0jhQxw1v5fUi0epYYJP8dJ3XtNljJO0Ujf7PofsGvDLN1FQpdhvINM2qxIyg6Qspqk0vkt7XtEYvCxZJ77QFZWkTzY+TH78Uexla8NFKriWSns3gd8xwS4WxSHLDC8VYeFX5kEXP1G14wiFMVK3dW01/9PlK+vH/49NALy8IDHIrsyjgli238/T+UFpmxGiIAY1Hf+9X0+jce9Pel3L6lS0ngdfQhC+qGlqU97mMAI9d9Y26CpF+3yqTP7Mnl0MhegSVyKHrvDewFMDZKmBlKnIrBFIjzPWRB0Aqi2tnfZ555LiYMbGeOZbK2pH0pXufoB3TSi/+gV1okPF6BgucUowI8uIaLIvuGdZlLx1Kj3z2XJp5aC1N3zSaDr4R1SF0Q/rToP9gZ2UoRbFtiAInu1ACgvmN+5bXJ8cRtrAFfzUzzoFCMT6khYEFiS2hNSbGaf+0Pl5Pj5xBlqAFh2uTFUI3LKc9PzDKNPgSHlAXihbIBj3Vx+HWfRW+HFSiMZggrtnJNv1aAfs0udXngcR/k7dWECBDkoJDsEaHYgzJqj48/5N/SieD3LYwtCqwjLMAGqfcN42tNJSxhbOzln2Nx9QYYW/UVjHYT6+nB5ZfnL7/n95NtDkQ23Gu0er8llex+IHSKlTYJiTAS5/+7XThS/8w3fRSmKG8mBinD8jdCRjVFTE0EvzQq7jK0NYXkKxir8AQxLkRsTQ8WgXOFc7yKQ3NYeS4cVZx0Uf15lJFDR1Kx++fSyfZEnfg5pF0/RumgQbQsaiw+JUL1uixWffYLoZz4Xt95hReI6WX/oVdad+f40aOz4W4sBexxuSP6xkLhm+86S1a79YluPbFKohgxXH2avNvm/QqfeWCwLGP0z8jK1Ep7Uobf7KQvvZfmF4ghB45iHrQnYR3JN7bjQXaTe5Omk6VsygvfepcWiZ/G0UscHyPSb+d32yJReZAc0MLiYQM4nBmIP7M9+wNDwiTa0iajiImt/JF1I6+Tn4L2ByGxmt8RobmW0OhqIxg4L2Ixozd/j+km3/+H3BP7ApolE/bpnb8wdL6oM2BJyd44P3pvj/8lXTLDXPQkMlnXHrvqQV6qFghyuYEXNzJ0Dqro2mOdTxVKpeR62mXX0fVyH4ihziqatYDfsofrxFueuHRTM7ya1k4mbwK9N9XuIHD6SChaI1KdJGbNUZIBFW/ocNKHXIz7sTMPf1038c4B2B1L3xNKx28y4mgtWhhRdJs1m1+6QBtPo1z2Zttj5FPdQHDteT5W3G1IWASOp0rELopueFEarj7RVFgTOjXzj/QSbMPZMpLh19BM/82KEZoXrB6LW2eHk2XvkRedt9idCCmr4eEiZSqquEF4a+QBhNQ3qJvY4GZR8tejgffafMOBMtWDRmG/0x/+DRyEcxzNhG5KbmEY5tHi5FDGb3X8mi+VZrubTh0X/jcZnr1z/6faeiOH+U1uRHvz8DQ2hiaG+YqM/emL//+X01Havem3UesVBzUkGnrBg8lwE2gcymkqzxav+OOShiD8LVGQL7rGFqTVkbkZgHMmue5znBnQwsnExBK5tGAKtMw4nZzJyrpkQcX0gx50D487YvftB89W+cFF1IP5sTaPFz8JqzVKarNhjw6noebX2NghJ01wc3vsITCjcYZFTn80OWwFI4jYurOH8W3tn4mC50bQDAtnle/MkBmvkSR0KZj0FcvjsOEYhctIWS20GdrTE/Ry72UYXvMVrQxsksPwCwhSdoP0XTXtOHUxRuRFGYeLZ43T77zCansZudT7OHgSFvk+UNpqnTG0ymkF6qwkIdpzHvIfU1XeDQMTXrXUxmanL25h2vp4dmb0uv++u+CkzBpJJBYpLPPwqmVNsjRBuBYjdVz6aG7/1YaOvmHLGYgj2AZg94rkk4MreKsZQzqPjl0btJkXnwCrVf6gKNHqciu42Ttc/kXSDhlvB2ACpjUZUOLKiDys+Ighz5e7t267rAkRPTXG+kUQnrHHvVm0kxnQPmmt6Dfv4dKcYR9l+5oivTCZJ58xMIF9kXnkkthOdmHKD5Qq64yCxA5YeFGC6pwvIqnMLSt6iD/mSJHU78DcdkBuF4diKOE/KmHskfrqA29aQj8zj7uGgevRvvGZHrjJEIof7LEBhXkFPj9XTfAuj0Ew2WELgEePoq6q3K0eNai2Nf6ckOLMMq31PerQinvs4dKQ2vRdx5F4LpCi8tdUs8odFpsscvq1H1MtF/3E+n2n/ltDHMyqldfF8SiZ2FmPMRab405T1gE7NU+9am3p84X/1068iJ2Y4/McbPAijy1ajRQdTqStpOhQT1IS/QhkcdKo0eAT69Hwv2gmvP0LZ+GocWKphym8lp3gbuX0DQbIbHtrk+lRxFSXmBhhVoR/Rvb6a4fmUqNWxbTRoufoaKsrCH6JimtfzH1kSM9/016ohyMvawqrDHDUBMAjSndZ1IM7HBdc0MrdUfTzAlmV4mZkxQsFRS5VTQqwZ9DsF2XHC2fDQiOdXhAG/ePp0fvnqGAcegeUHZyOL3k5r00PpfT+tAszQyn+rWebR4tLwYy3ll+HqIzYI8z+zfsOFWPMKNwmn7zJ+dSC+OfIEcut1xq8cwMzYO6eq6eHv8iNPUf/F/S7jf/BoUgmBpS8lo1EPmzMzR2+HCYRDMh/Z15MJ36dz+Xjk7MpurN0GyQEd8NTUdoWX0GN4xlGJs8s4yrFjnVHEnqKr06VtFMTNEYp6k+8rJR2K0XmNymh4ZH20A7Y2RI4A94AJmjqHoiT+Mx7EBsjd/xd1i05j5ZBYZq48pYevjB5fTNr7HfHYVrw+dLf+woe5fwBGNnwOlWoIHjvegYzN4DaHkGRisYWOtV4G4v42YbOuMJLudBWQXpnRNOePJHaKn5+twjGrkSsA8G0Uf1Ml3Yn9qfvpCaNOSX9wMvvATxlgObiR0d6G2gsyFVW0mFtdG0/I2R9OX3nYdnx6Y+5K7G9vXSdS/mGpFHSTN3O0o1nxgPjGpL2DgzLombmePNrMup8yA+8rmBMdZ3TafFbyCC5wpsmvujMGgUqZaMWYOO3vex1djg92LQBnxTyYdSS6VkMEU1c4laDVSDZlj29kj7ZemOt/1LQvCdeGq8nMt7I+O9jKN+OxZHl6mN6RjKSPSXTqcz7/ufCJ+fgdYN92sCThThQEEXufAh0iwSEb1uDU6GB6EKcZU2wyOLSL830UJVhGWM/eFttrA0pQKRv3QwtqbLnWwB+ea8gNHq2kESAearSbxDqO5G30Sk5SIwwBnywLOPQZb0zUOFedmb96XD3413ayJVz2HZOMMaoMcglTygLCjatncAN3wXOQvhTN2Q0HgowmZhaPGmdjC0TG4w8r4AYMQUsxedLn2NP3+BPZz0V1cxtNFbAbrZIdrZ6551mCqsBl59opaOf34+nfwi+6NgVOyCQFlnePj62ybSGOuLaP0FgNzg5rtIQ+Ss2HaylRNp37n3isgamm15GJda5VAJkM+FB1il8XA/TU3SAjxqVwNDA4Or4O195CsMjSKhLzQilqZMvNdF/bllJEq/wcDNobekF/74bxKabg5gPdNIeqoVPU/P7DA0xkNCtcUMdjldpO85/4HfSUd3naO1wSVmYqRC6MkWdmdaZ9k8QWZo4cdxd6sXuizUIuyBlE8ebaTRG3h5CJpUlEViaMN/V3s/Q2pF2DND20kSwckoZcS9QJn6ELJT68MMnpTS/WhMnD8JOVN9M2QGDtBuuuX1U2lqH88zT0K8OJROfP4SKDzGen0v7X3zKC0ZD5KLJbPZzvjICF1hRDsamqwKUU2b8JSX2EQUNK5MfOyj4GQPwJKgf7t5HfQf3mvV1t2RaXY9rQPUskrgHkLRcfdebaYx+q/jFEf7bx1Ju2iN9arzbCxiGolopBqjxrAFaeRYcnS+ckMrPFo01KNV5st31SLeHq868xCtNtKW/fR4K+wp6NXoAYMj7mRorBfEo7lCEmYIGm3KzA/oes2frqTTp9gz8OZfSntf/5fI/6AG8TNky7k3fXoGda2fYrDaxXtZmDKErp67Jz3xzr+Xdi9+Pu1DR6O3x6VbJLtUjoNcVO9qQ6tQTKwilLxxoZqWmLKZPGSfkhsB05VMJTYJW5GFfeHuM73WrHl/9QCxHrNHR8Fip+pNtlpSjA8vV0aIeGllIj1yz3y6xIVZo1OxyGjaLW8YT3d+N0O6FWjZ5IuPf/ZCWkNyvYcy0nXfN5kmb3Gez1xjJ4+WFSZXfwS0I7iqVAHrGD0sdYWQZ5vpsbvpAOBZa2PlNHF7C3FmDh43cHUfq4Z+t5MeA89qgvyX8RQ98sY95K23vngyTQFF9Bin20AMRkYKu3Tj3HmGt3Cqqw2tyPyjH6tsgvc9HxiqjKRF+quXHlOBkumw69k8xvST4b3KCNlOhraJkpEeTdUlaVVNDLfDEMzZ4zCKG29Kt/7kr6b+kVfyPKNMe9E6VOM3zzKejanF0rGij9XX+7Rn0hMf/2ep9IV3pJsPcGOg/lh+b1LSu+lte45WhM5I2xBVbs9U0twF6M97YCXs6aARRo8M8FQ6t3zrDfZFeZGa9A1NlsMr5ojDdu2NXoiecdq4eEIe7RXG0Wi+O8RR5QYuQH50F8ETZ2fSHH2w1/758fSiV+zmnl2Aosx85lc20on73NjbS0deP5wOv54qzKkgDW3LgxV3d2dD8/WU6Xf1XffM4jQqlFTfGEsn70fd8oMg+hysxCG88XXjaR8DJ86kXiTJ/8Lb3TxM5wPWiYTLEfq+d7zxMMZ6ifXXEpWh/4TCOUfNyXhXZUuXsxXkSzIlLpJ/c7TIzYybeY6mR9PQLJ5I1pceQa0T2nsVCvbuG5yLUKbKSSuKpB1C5yatqU2eMHrYNvk5xKs4iNmLKHDf9Rvp5jf/BCpFkwx7QbsKcZ+8/fRsAdvM0PK478XtEZrO3Z0uvPcfpOsXHmWBBGW8AKA0m5j3vDJ0Ro6GZ2kyQ7lxni1pUH2Ujm+Sh4wzMFuBxGhFKFNjBXG/YB8zV9iTshNMiuzeXyGJQM+zrVFiZJLL5a316IHWgRMq9FjPnmmnRYYnF+mbTgFh3ApZcsByNPVZ3T68emKa7clQjng/e15WIbkVQNZF6dWK0OmV033snKNluhi8Dg5JGW/lzs7q4q70tY/30/EPs5IHULl+Uz3d8QNT7L+8RB7YT/N7xtPyl25PH/l/EDTEK1+PdtlBCpexm6gCka0Kx4ABxJS43hxDq/Ge+hiGy9O0pa3UMTc28cswLG1te46m57+InTzKmkWkvAZQxMe4FlUNyG6F/mEHQ1Nuy+FlhW1U/FlGQXP5HNNvtTvS9E/9K6LQC2INeCOuk96cQ2+YfjbuzNeuncVj5J5F5L6THkwn3vObafgrH4EWjOLjft4AdJSsxauhZcWAYU15hA2AwFHyqC5hZZ4cpcsNbe0HPOT3GjA2I9fhpTpTaNU+Au1ZlmvQZq4yNB++xjLRDlqom4RbDW0Av39AGIrKhwneC6y5gaqf9t48xapnCpBhwGI8girZXUHb1UPpk/+RDb3kLwdvw9B+Ci/KBLbtoiBR5hCB77yi/oK27gHKHUdcjlz3jBqGnyHXdGL+wt70XwmbJ4ASGuRAu185lO76QWZM++fBw+C/HZxM5+5ppgc/fiZNE+LHuNtDU/PpyB2UKuxx6OfzlRqTuVndSSw8pjsT3MgcH06iO1YXDkziozlc5uWcv4yTaiDg2rTP0nE4oWwW1wnx6DrXWtHUituRlYMlfEaZIR5qvsfvVxUMdLxPdgKjhfPn+unk2cm0986/mA79xD/keWBvxPyi2CUOQXYzv/zsak5e+1bcjKttkeXbwmMc+1T6+jv+arqudgpBEyBHJoPKsDYzfpSST3gZflbBO0f7W3QQ6mBec2eQL2I6aAg1nRZTTcNAHTV6aPL7V6ESeYFGkJLyIvZ9M160gBF8Mdm1hlUUJ6jiyVPnDO/R4/S7713t2SWWVCyi/DgKv/3QiyTsuaRBrSkgA8gA1drN6QsfXEjnH7yUXv7CXWnsFrJdxe+YgSw5zAEM4fYVp39qrojWwHLgtsgd+4SlPgKALsbooTrk3EJ/YSo98JXF9MSXlzD0Wnr92/aRGyLRxUqawTiNc3QwVj7WTKcpRsZQCV9hc/Ak+6KmyFnVTtt0IUhE7AyeKEJiVllmB6CY38xciO0tPLrsXzEzwyH/SU3aXIa5cYqQxwhig6mmvftZsMau0woLPdTbsF0l76/QDSlEBJswNFbRhu9w/UaYLDvNDq5Hxl6eXvnL/yyN7X5lftiyCFdck+xrHvWyW/SMP640tGhuO0OIq+yeS8f+4G+n1a/+p3QApFnx3SpszqAX5xhXpkRNnw933WDessJS+XWEVuYX6TdCupvY36Iao7piK1wZb7LBUK8XqcEpsShwi3DB4CjYHJ5WF1hlhuZ6n8uG5tIy84sNxu/mLjEAwjqgoy9BtYbwbINZI/Ggttd2seRrOB3/6ql0gJK/AW8sGLaUWEp6hhp2nnR31ZvwMmZ9n7zBb+vNndomzcyH2rPlQo+6xgZ50wfYHfAw4Ovbfu32tP/Gk/wWUqowY9ukDPMfH0pLD0GDXqP1Rm679w4ghwlgDMRzGI3OblD0K7NcKxgUzgJED86EPw+f8XKiHg1aejmXcbfy77IxsIu6UpuxvFUGckYnmQpja7P5cJkD5fBZn8eMeQe8UkyK5++t4jwn0/mdGQZ5IJp+9Szg8U//Vpp42Y9xwTHWbdfiuTO0uFVgXpF003FceiB99V/9lTS9/A3WT3PD0QqVphMhKOAJ4Q48mrpiKFCX1h2qoF+2sIpnATs6CECLVlor5hxljFIRUVS4Otp3numlZZTqAirxzbmMrDA0L2zw4PRmGKBFxSYrEmdnDEUY2u0krrugJDm1LtmEvK6JKMkiNKKZ42zyYBijjKQCK2LyXU8ZKhQ7qMhTSqD3hnA/PfWFKEls8AucjxsYu5k8ZJb6DNZykE5h6D/yCy9G2fEUBgSrZGwC+KWdTrE/s0ILbIDI9IDNwde9fIT8hwWrFABtVcrzGqQgLwYWHEaXhcytiXSNj79KzpQfIDfNqfk+baa1ufW0MUfoZI5VSYVpckHpP2ApeDUrWx6m+J1c0833FsIrhk1oVnWKgK8zmtd87c+m23707WDx+/CYWf66RW7MvdifuUcLcA9DW6ED4E0YLcEY/cLvpcc//L+lXeUZTqW7lEiCjVLKWmbmwMXAgMyjAHfr7CZamkd3Hl2LCTXERpkImoK6wmL5kheBeUXDoElHYEcFjFVsTuGfLhuaAyrbPRrfhOnrWuWZWWYHMOb9N8NMBUrpMfgsC3YO/Y5J5iV7KP/UURXvI2Xw0DFfTwddDmYQXCvARa/jVWWTVC5yrEJNJ0t3vSGW/pv0UaXj9djpOVDVkRxqAMfO4eOj17MPCvT90M2TqTK1nlb7cyhu76GPuZyeQN5zFBpTj71Vzf29dPAO1mqDTw6HoeVvNvdaRWsp+GG6cg0kvpcbnG83wmrG66vgzfv0k1fxRmt0Y1RWGiKlmd7P+yyBLdLJiUUVaMDVoc4XBmMXR5azh2mdkD90kUoVSOPx0RemO/7a73BYvguck9ahWrDfGUPDHdMIzyBETzJY0caJ9MSH//fUvvc9KE8q8cShiVxNr5QBrjVuUgdFIA3PSaQNNDKW54NDE9TwBkbWZOSsSgNaTbIeNzLj7Wd5QFZxckUFZzU00NHMoz3Z0Cq2T0iy5zGoRToS4+jC7mYn+SZLJqwf+yTGhskWajx6ozgAQ7vxeAyPoP6zjAbaAgIeTrGv05PsnS3Cpa8tLnNcbFWyhSFa5JcttpBMoYnRYhxwiJxumDXQrSayBtzp/jCwDgyR4fpEOv3ZxTT/ELkj6yfBJ9M4Uvoj7EPwIDapALuhl8tjR+jMn8o05YocLft+UeaVYbyYD7vQo4zYYH8Btu4MHRAS+Y6CM0y6jzIX0HeqXXFnl7AR4sumCDneFhR2ZlBDyhSmDcuo0kOz9XTg+/96OvA9v8i0/iRS/8Fz/s4ZmoyLCqNeDuD2asATgItrJ/9rWvrDt6f62XsCPrCPGDICYmHcnSYXYwNJyViDjXH11LWFlLDM+P34EeSbyF3qrJOpwSItq/dAa0mDEFa5HDpzY7Nsd7IoNzSPtMWAodNNx7I9NYglTvYc09lKaB66naOB1GGP4qEh1E0V5zputfVFwVWwFhpQxt2iwVp2oL4/35jnsUO4Jg8thReo8tpGYheBU1O04tyFxbXpQDwzrLboZ4rtrcGxb7FlrrJcScc/Qspg7kgaYYqx6xaYr+MI9fEYDVo+9h0Dwsg/sx0CWdiMYlKDy42s6AzU0AzpbkAipcMQMmGI2HQvAkvQ6mqzt2APOzsbbg/jmnWZRNNTb2JsQbnPMbdg3UR6ADqQ9qSHgUMaL/uRdOgNv5Zqk7dGkbHZRx6Lfu53zKPpy8rkXHEj8thWZmCifc+70Ej9F2mCZuI0ajmyONw1XiHMVhjRKoZOvFouCWtD815Fq6zHhZxwjQySTCWqQ129wnM9S8u82oyvWUsxa0lF/c5Fj54q/6wxZO3YMFAbxsp5sgyYx++zj5wwuVtNbsIgVuAOAFnBttYkNXmSfcCMEJkpHInqRM7iip/wKLGiLGu/8j/ZJBpb1ibLdgkoEu1NU7q9BgHTA7HCa2lN704bj/bS2T++xE2nVYYxMtYJ32wU/X7cJt7NHE1A/DL/P/NoMVbn+889XQymFx6Nf2tSIbqhZp3B4B4evMT73mAXwCoVe/NgmaW3HD0MtYfHcrtMlQfoOmDCA1Y7bEe2bUVRsCIURdV94TT0yzvekvZ9///IoPed5H1QxGz39eh2oIy5/eNynfnsKs4w3ivgjW3PcrXeVWn9dFq49/20WP5eesEokuZUc12Xl9oP8+QHcS8DYN0c5w4okIZ0iRC3e/9QqqEQvQnC3qBtI0/KsCyWFsa1Ray4DAgHWKi8qXhdTEtlny6jVUMWcVYqT0I0IXsf4iljh3k+1k4XMknRD1a2UwzpKVAgDfXKU5whRhkP8RoXmNK2whzhgAOzAfhaqe1O819rp+V7oWsjjLxMpVqHXn4A/lyVELuJUdrYL2YiCiijoAAFZBzGnlXD4YnyTwI3hrURsqrwwR1gB2PkN/DYwzTya1RAFhMaWlQO1kvkN+sOEnPgqO9DrbyEvOh54Iz2wTem6974s6n14v8OyS7adhykegxbW/WKdz43H0/b0Nq8mSqMg7Mf/7fpwgffnm4FtmhCRZ5lU9yUG+KwBk9sKBFF7qUnqaIayM8RdkYoCFgrEhvXhlG4cVuehMrI0/JZy4x2lA1SBMzCKSwMLZuYMtTKOyN0szaRwXako9DhQDBYOYaEBlk2f5B9+hGlfTFmvcM1zLYZZAn3FXoST2FosdqZKTH1K/qAyxsMdJy/d4lZACpiSGLraTlNMJM6dRC80IUS5E9+iGsVQGxgafnrMoGPAZFtr6N4LRXW78ydhekBXFJi4n5lwc02KEruooFOvmiSL09QbZAs37UzIP0H2AlQu9nAq0IhX15Rt6mU9vzUf0jD193J0pEjsa7IbnSJFMnL+2xB2acy0adtaGtgXpucnhaTPafe+/fT4MvvTLvrK6kPx2zIEX++33MljweD+xCyB5ynxTkkOJHrHEEDYgiBuzYasnWwnKFRDSA/yn4Jw8hDl1CGIdP5UcOnBpcbmlqyJuE1Gtyr7BK9AGDZwkuG7gfzjLItzAEtbL3wVfhwZYZ9szj95I9gW+UYWuaV/ZlME+OaHo2DoRRCQwCYJv4CXP1z9y+mVhsVI2QREinC7huGqLZ5pEoGSpsj1aReh9uywuQ9FRiasqv+OVIJD1vmYPxggxLjefR6gTXWya1W+Jykr7nnwITEKDhtGDLXy8fWuylXb0GgDH3MNDAQfGoNIcHxF6QXfd9PpsatP8/rY9I+qi7nYpWIgJzJX90V/Fx9PG1DgwRPyY+QCGXw8NKxdOmTv5NW7nl3mkawZAgNskw8JatbMuaFNBukkAAFZ9A1s1CYmAbvcTcRSjl1xsCEI+JjOyLu303f8hbXZY+mEYhlgWnJ3AV22FipU31STTEoMMYy23FYvTX0IxzyJVfmNWFohBHS5zCenT76SmQVxhUeJsujov61itjhw41wba3Cjb/rQ2keBaC5E+qjASnQYB0Cc9x1HYXUMB48Fge5X8rBaR123jwPGCP3ukyleywjPdCbx3C1MZDcinysicdZIz+bR1O3BKy0lzWSYxPAJm5pUf9Xj2Z7yYFinqePVquYgUXbDIZ5YeK2tO8HfyWNvfSHU6s0zfXKgKkqqU/sXqfttBrFz3NlZs8kR4OirJwBgY+ogVdaOcFa5P87LX/tj9LB0mluVqbRL76WRQFdue4euQAwNQd8G9Cdh6kSy/YX1W7F+OLCF9SYHEdSYMWPbJLdHC3P1YREyM+oa8lXCFsoOq6pRESMqLDpbvJwDTFishJkNTuEFHRmYqq8avsiD6VXX8o+ITg8WLTWrAo1NP7pKUKnCkg9jGOVCaxNGCtrj9KmYrh5dsnpeSAH9GtH6T2WkBsV0sD843UM0N3IDI0n2D5oolyRrGWNjBftojc/5ZTZgwAAEs1JREFU9eLmZGWS+xWuYRvDmmBbsNKhCtJ0uAbxUoM+42eWow1QNGoMjaUziEGvTtyYjrz5F9LQi38YxvT+NE1g70J/krpNWRb0ePdEdbkJxbl/LsztaXs0xavNNRobsCSa47xETiHG9vin35kmv/TPg44c2mLAF77bEFJxt6dDI+z9vHQRxi4hdBfleIsq2tZutj7Qo8WnSHxuaDVVSbxgkaN5ymXlRjvfLhRQAX+2mEN/bdAbZhEZCj14yilEZqaQZSiP4l0hB9gQDwqz0vU7R066FcpWaVwO1vo1Ym425XaNYqBiY76JDAPCzN0TcM6O0aKrjqWHzs2TTpTSvhsYsUMjDUoLhuYtBUcE6e2xFflyjpaFTt9oEBq9bMI49jHjMztoTcQBl6g4lzG0oZEhpBbYVV5bBoDm4FNwNVGpiTFmDlbPrgsPOQS2d5x1Rqv7X5Fu/aFfh4HzXTyNKsh49+Y57h0b+LgnsbXUbbs27sEm8wziubCzJ1ed2xNpn3FLcyFEei8n2du/99iH/nZaP/b5NDH/YNrDKJxQ1gqgZb9JLrB8MY0zSb2GCMwlKESxCYZtt2Xaal1nDI1A8Sn3TDE7yJa5LMCO71jIwn3ooVhltcVX/qxM6cjEUMiubzK0wvqiCFs2pN37mYXOTFzQG+/zyKXZnCNPYe00Op602MCi+HkgwZibbLntzh7qVcVFFz3bCqNpKzCKF04D3KJMqZbIKl57LyCtTe4hp77Vs3cVmj1aczCq7Swf9FrmPU4PGr1HDSyMJUgNWSpn8bC5NJXOXbyEl+a67ec1c6ClZanyQKnBz1vxD0XvuE3bQ+f4WPlIqt3yfekFb/oZIJC7aC8hjUWVLHMDUdvnxJC+1YM+yaNdDWtcbWjbDWyrsuudg2z48XThC+9LY4sPpsk+7AWa22UwBoB5CI+EDNsnhMR1t5FwA+uAuDXUa+r4a+FFp+A1IJWFFMS71od7BbYMjQff5FPBlg312FAyDMwO3dnKEM9Ju8wteeaK2arETLAmKzAyek1vBqMhOalQnJRdIiEzRSawY4Z833aUcEND3nXuOSIPIvdcncG4+OwBpGZIDX1HOPs1YQUqP95mGHd4ZR6jTGM9658W5IXsXSqEozO1gDLd0LvZhvOarLPz0x7xMCoA45MqKllw2Zf1sDHww2NWyLVW8G4rI0fSRfTbp17+o6wxekOq7LqZ1vOk/Z0Yzqnx/qsS1f4bfFzT0K42qBAW2RZ/tp/ydZqCjc15aCv3pnNffHfqPvyJNLl2Mo1xscFu8XDUn1SLuvrFJbRlaU81cG3TiBi3UKR2WdcGqHv02rkh11rZF9dHFW5vqmMM0sMjcaYtQ5x01GIcFkOLLsSAMbE6sEqEZ5WAbCkpGWUFiFG6ots5hgHEP3J6muI8r6IovNboVpgGktj7uK5IGB7m5PDhwguYZAgt96GL8/6YEovNL6r48DOj+/lLhOFM4yyrffVkhvHLKxlDAkIz5H8O9sqkrUq3UEQagHYF0eZ1ugFt3uPu6RbXCiYMj9mlbyZ2aVNTAqNSCm3e46yV48E3p90vf1uauu17kJyjKxEQgGwVQAw7NjzX2HMZH5/CgL9ljlYYXFBZcvzyaq/XIQxtrK+nUcLPYP7RNHvv3en8l9+XhtcvsPFlhpH98PgRHksMqCwAPtoPbdKPawF7VGnWk7pnDWHibiT7O31oJA7u5uN5USz4KVWJ5NntdsImIxhwiQazPUr3AvTIm9xsZ+XrW+gx/yCgqU5fQ8FnnFUJb+a6HHM6oQ3Vojp0PWzbFHBNsCnsO/aHYsHG6iWfWO01PBixbJQUobWbQRHB6AyPieezcZY1zpVJyP8LrpJ9TsJu7Bk1+afjQSqwwftYx8g7HIgReH2O0bVs7zk25x5T0X8OiXpyywweLI7vQyvje6Ek/Vga2XdX6rCpRa9bcbkGz2nrDX8WrJyhWHz7nf+4pqFt92hxwa44Cbr++InsYoJrdUCV10Gnq9CSW6WltHHp0fTop+9OtUf+iLQT6XMmcyB7I6JscWQIZYbAVYvkRVXaQAK4NQcq3MwbgidPzt59TquwopuQNeMtPOyFwn1HQsvdl8NjTMVj9PUwHpejckOFWzC6CNRqpLmnXY0Pe6EqaettLHZ1AhZwDvSGQxCHyJ5Dq6korMJeqVWZIMgyODhjbKySl+mdh9CodSbVrXVbMInQRbSzsmUeoQuCh/GrrS8XgXVAWDscFnNOK6OKtHUICkN7qRyRoRfyGJJLhmbaPD3NdaaxqkP7U/nGl6eDb/qpNHTgFZF/Vd3r4GNzYOmVZCcxPJsrkWTVOYn2nf94SkPbbmxXGlr2QrfyN72RN5uqpg2U0LT/g0VA/Uur9300HfvS3UxpfyEdaiwyeqZHUVeMnh1eZWNjBeOk2QsVuin/yAQXo9yxTDTMGIv98OK52jEv7QcwNdrQvQUwm7RbhtjfVAYsbcCk3YiqygI385RBPXLQhpviMj+LjxC18Xv8r8z3C7lzqTVbi7MwEv8+D+lQ4kAXMFUBGyEdEIPQ2R0eZaiDe1l3fWHc06xhH1Wlgy6+bKfCok2Xvw3YFaHU5Mvj+R30bVGl1rkeq/0FDiV8P48I/7bkxFmDLb/TR9LhV781Hb7rzfQwDxE+qUbF6sjnNpmlyKTdXPVoLzRXVfINPodY2VOZ77c0tMKgnsrQMqMohlU99YYfV/apvUFrZvnxtPLNP04zX/847IPjaZSktMWd766spaU5VjfKKiCRb0LtUVC5X88MLY/UtvnDAP0I2CEMwqT6sj1Ka+pQgS0vYeAkYxNTCNvBrK3CbJBqHlCy7Rl+N1biWM77FfhcrpnMCr/p91Ufkv8V3DQ8jV6tCTXId7lOijDHLAIvEhIilZ45GwdLZq+8zBEqyxrW69KIKsWIWb6Aqo18p9/Nx9wLKovY6lFjq1is+Myha2KolmXi+kaiBDMSHfO5+igSEICtU4fT4Ttfm/bd+efY1fnyMNqqJSmHQzZhdAUccTQBKQ9Fa8n3JCJjMU/A+G/y8bQM7Zm8su29RgUyu6UFTGAULhV5x7lH0vKxP0YX7NOpdPEbabS9xFQ+VRX06HWGUZzClrMmWm2q7DCMX8vGNGndwbER98moz5Fgh4tytpnLyzFeW3UqHtr16FAaoTXVg/Nf1itlkFVM/5gXGbLiV+OQYIaFpFH2Y+GBdELR4cCL6G3ahCxB03XgCHEum9ihYC4MYcVAHlgXl4oT4XP5NWuQBxVJXNCvWeEZOZrfI3mIkNzktdT4tKPRdvaSytgxvvb43lS58cVp/KXfixjz69nHeROPC/4HlrE9Xy6u/fa+7bcrBfpM7vnT+dk/U0O7wsi4koGRSe2JbFr74KStnUhLsw+nzomH0/rxBzG++1Nr7XSqr8KHIkQoc7XeZJUNIbZO96CuZqxT5jEHKlMoE+0ouFuZ39Ps/L69URNl8SX6fyr7iGep+LjtY3uTIHRgY1pYQHj7zxlrNRBZJITJvDhwaVqHzXMSEQfurvI5bZZ706lYNzEOD0eAv+GLs7xRj5oR1PNGf97E1xBadgxUIOdaISIGoRFwtzkZXmzsFW9Me266lRWXL2H1zyHe/zjeCZDQTkOu7l0YW/EWt0ef55Wh7XSqMvYFlxoZqRrVH5EmoVxE2EAXQs4Yk1KVpbOpf+kBJq4+mzae+GpKs+fT5gq7mtjjFAxee3KAnlWoODXCqlvY+my2DU+kp9Dm8hsWz8dNj6FAbvYy1O0+rmMCWndTZm+OzWlU2YHIPKGzA35kfYfM0OJbQQyT7AjEoHaIsg62hjw4qDsKq+Au4zklGhaGVo5OgzOwasplCzJiEoOf7ZCX1WF8mIuW1acVL4v2GO1xnmcenLE3ui+N4r0O3v6qNH4d+mRHX01hg0oROJ7cT3eCtkgIaxhaL3RBvARZWrGTUT2vDK1Ybv8kj8ZlVics2k14s0irlDboQq2BctQvLTsFx6DEGqN659PFk/emb973mVR66OOcWsBcrl+Li9gkBtX5rOAZJpgo0mNkSzeyEKdlmCdZKMpXUyND42gjBCjQWmeDSBEis3bT5Yq2GI0thqgveweJAnoyDa2oCLMBFwdwvMfu8gwigS0kDMeDUJWfo0fL/VdRrNMazVQieWpzxjZhvktB4hjBLKBqY8916fDtr067X/Sq1Dh0K9Lz02Ra5J0rNOeBTqq0lerMw5ZlDjumyOtokoNpSEGF2uYht3vv55WhxSBw/lFQosMzYFmqvXY7DPhSt9dtiENY7MMA2WCYZLWEh6P6bKCu3UcPrb92jp9ZYc3MybQ6exZFnm8iRfXNNLRwJk1QVAwDGSySYJswkw4Bf9Gox2gsclW8jiDr4ln/E6CMuVNDaIaF2RmIpn+QC7McKibv82IjY/dmn3K12uBYg7xC1aOJq/l4FVkaARr7v6y9REbO0K4C0plSUuBxfgoAawS+YMpR+iL0ZWkZje5ilmIvjJ3pNHnba0Hxj0BHn05dEv4Oez/bNroxwt1BJzdF5XnoI0vHK8kgpoBo0XoqDC3bb3WZ8lTcj+edoRWeYLt3E4TcQBZUj+MNNWwaKiJjMSk2d6Ha69K47DKq5ja8Icq3BXt2eMEGS1wry+dZNPZ4Wjr/GKNz6LYtPBGMg5pUISCU+MSIY2lY3YklQdZsl7feRLVJ+6tSdCpYpFVXjAzaJeAGBss3Kr4c69JKeL3reMRV+rNWfm5ssbeqZ7MYqBCaM7JHHjrN5czReFzfT0yU475KkCJxp1Hq9UHqu2P7kItgcmr8APDEUXIucLChSbwUjycWQm+4AhVcLeCKYtWyZVxmZmOe1+dkex3KUM3eVtCMsvHArRHB56uhFcbllE3hwTS0wsMFthbhJQM8O9ytDlWZuYWkPFPjAcl+h9DpCF6ZHGUAQ7Xjpl8ZuxiMmFAPo+oClVjqNee/afnHjgOmz1cWGIblk20q1TZifLAjKrJZmRCvUm1WqdgiYbd3GU4HQ7M4jP2UmUdzce1WYpZ7Mw0t4Ac8WiwtM1ezkR+fdB/kcXFQehhgBy5XG+PoYih9HryDcZVhXJSHxikMUeAeYY8SdJV+a4L8i5XRaMSVKXYGDBX04NbJgiEFjTZdGYDW2QSnykj1s1bcBFq5eFd7vI3C0NzI5tkIYNjtwdmQcOHRtnu254VHu9rQiiFcvxb52vZ/ixU9uSEWBlgM7/q94vuyGIqfK/49e0zLTsar8GCbFAzgDBgdm0agW5Tc/Mum1/ImzI3+Eh4P/I6frWCck8v8HQNxGkmFcQdXbMpoLDJLd/qIWoRP/Z2f4lL2CwVcuniVHgl5j/mADfKrdp1VOxhXT+sd2hWGNmgw6NFih1ILeg7GNaDXG17OnqYcufxTo6jR4yyMJVQZc8Pxq566MKLtv3O1gW03NH/uqQqEa7zl5/SfnxW8URhaYVhXG5rGst24nomh+dj+vI952QhRvnEIw1kDPNUm0y8DJrEG/Jzht0N3u6SaZIeqlbywxNcSHvF6GMGNPmNyeKIKHrXCsEhFpJTQ1HAnwQ4fbtLrCm0IfKr4Q4GhhJXtnYvDR4AgMCS4SJtAEJuExQEjhwM80fDo/vi6iXca8DubMoLxQHXytRHlqjCswpj8+u0aWmaE2e9vD58amN97XhtaISRSGJzG0qFLvN07XTbGLKRey6P5u9uNLPs9kHgX18o8DQ+YzSv62ZFxKp3c0Ss83GbofGRGWBugXknVW9IQyenK9BY1yBK53i5mGHb6aJcQaSmP4cUwLoxFD6axbSr31GTgA1p7haS+CuZVxVNVLSttRfE7dhJiX5Seyk8SemuBJsn81YZWGMzT9WjZVH32qcp5YVjbPdrz1tCKSvPpeLSnY2hXer7LHk18pIYn6xIGO24cjiViAJ16t9g/zif/5v4q94f2yfsc1ljm1Ifwn8aFoQ0oSgZ4NtXGKS13NDSr2JJ4hOFSpSI8lF7K5nQ9BFfwKBhfndxMCasYng69DoxOoWLytTqNbQeaQy4qQmUmU3B16NweLrf/OfN2l/Ov4nuFoV3Loz1vc7Si0twpR9vu5YpQmHm4a3s0f+7q0Bnhmd+rub7aHiTG1dHQqCqiksVw+uZueQHivlBVtLPwrfyUHSOXfUnzVl4zE3XZ2JK9vtLepNjU4NcLk4SHMHeyfSU2gpcqkZg7fCuJU0axMqgBnQBN2Ost9Dw0OImT7iyvImx8rdC5PQ/bntzvZGhXV5rbw+d2XM139LwqBnZK/Lf33baHzqcqBgpDvZZH04i6LDCLZpGIfPC4MJqYmhe9x4CD0pMZmD3DUAjqMsGlcQvmqypkku9MAzeiIRa2w4fAv75OozHs2fNU6jQEhYAfbMiX4dYpAaHtVRzMEagllMr/qujl8HbBr4v+agYNX8ujXSvhv1YxUBjQTjna/x97nf8fdxqf82Jg9mwAAAAASUVORK5CYII="/>
          <p:cNvSpPr>
            <a:spLocks noChangeAspect="1" noChangeArrowheads="1"/>
          </p:cNvSpPr>
          <p:nvPr/>
        </p:nvSpPr>
        <p:spPr bwMode="auto">
          <a:xfrm>
            <a:off x="155575" y="-7159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0"/>
            <a:ext cx="8077200" cy="89916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spcBef>
                <a:spcPct val="0"/>
              </a:spcBef>
            </a:pPr>
            <a:endParaRPr kumimoji="0" lang="en-US" b="1" i="0" u="none" strike="noStrike" kern="1200" cap="none" spc="0" normalizeH="0" noProof="0" dirty="0" smtClean="0">
              <a:ln>
                <a:noFill/>
              </a:ln>
              <a:solidFill>
                <a:srgbClr val="0000FF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3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Global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Real-time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Flood Calculations Using Satellite Rainfall and Hydrological Model</a:t>
            </a:r>
          </a:p>
        </p:txBody>
      </p:sp>
      <p:pic>
        <p:nvPicPr>
          <p:cNvPr id="5" name="Picture 4" descr="Screen shot 2013-01-02 at 1.54.01 PM.png"/>
          <p:cNvPicPr>
            <a:picLocks noChangeAspect="1"/>
          </p:cNvPicPr>
          <p:nvPr/>
        </p:nvPicPr>
        <p:blipFill rotWithShape="1">
          <a:blip r:embed="rId2"/>
          <a:srcRect t="-1" b="1905"/>
          <a:stretch/>
        </p:blipFill>
        <p:spPr>
          <a:xfrm>
            <a:off x="152400" y="990600"/>
            <a:ext cx="4149227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762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smtClean="0">
                <a:solidFill>
                  <a:srgbClr val="FF0000"/>
                </a:solidFill>
              </a:rPr>
              <a:t>Global Flood Monitoring System (GFMS)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838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http://</a:t>
            </a:r>
            <a:r>
              <a:rPr lang="en-US" sz="1800" dirty="0" err="1" smtClean="0"/>
              <a:t>flood</a:t>
            </a:r>
            <a:r>
              <a:rPr lang="en-US" dirty="0" err="1" smtClean="0"/>
              <a:t>.umd.edu</a:t>
            </a:r>
            <a:r>
              <a:rPr lang="en-US" dirty="0" smtClean="0"/>
              <a:t>/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0668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TRMM calibrating rainfall from other satellites as forerunner to GPM</a:t>
            </a:r>
            <a:endParaRPr lang="en-US" sz="1200" b="1" dirty="0"/>
          </a:p>
        </p:txBody>
      </p:sp>
      <p:pic>
        <p:nvPicPr>
          <p:cNvPr id="9" name="Picture 8" descr="Screen shot 2013-11-05 at 1.16.47 PM.png"/>
          <p:cNvPicPr>
            <a:picLocks noChangeAspect="1"/>
          </p:cNvPicPr>
          <p:nvPr/>
        </p:nvPicPr>
        <p:blipFill>
          <a:blip r:embed="rId3"/>
          <a:srcRect t="19917"/>
          <a:stretch>
            <a:fillRect/>
          </a:stretch>
        </p:blipFill>
        <p:spPr>
          <a:xfrm>
            <a:off x="914400" y="2514600"/>
            <a:ext cx="7225259" cy="183832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125788" y="1143000"/>
            <a:ext cx="1217612" cy="381000"/>
          </a:xfrm>
          <a:prstGeom prst="straightConnector1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43400" y="1219200"/>
            <a:ext cx="2667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00FF"/>
                </a:solidFill>
              </a:rPr>
              <a:t>TRMM/GPM rainfall into land surface and routing models for water depth and stream flow calculations compared to flood thresholds</a:t>
            </a:r>
            <a:endParaRPr lang="en-US" sz="1400" b="1" i="1" dirty="0">
              <a:solidFill>
                <a:srgbClr val="0000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2819400" y="1981200"/>
            <a:ext cx="1524000" cy="990600"/>
          </a:xfrm>
          <a:prstGeom prst="straightConnector1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Screen shot 2013-11-05 at 1.26.5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4343400"/>
            <a:ext cx="5105400" cy="21467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077200" y="2895600"/>
            <a:ext cx="914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Indus River basin Aug. 20 2013</a:t>
            </a:r>
            <a:endParaRPr lang="en-US" sz="1400" dirty="0">
              <a:solidFill>
                <a:srgbClr val="008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629400" y="3733800"/>
            <a:ext cx="17526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Screen shot 2013-11-05 at 2.03.31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495800"/>
            <a:ext cx="3276600" cy="1777628"/>
          </a:xfrm>
          <a:prstGeom prst="rect">
            <a:avLst/>
          </a:prstGeom>
        </p:spPr>
      </p:pic>
      <p:pic>
        <p:nvPicPr>
          <p:cNvPr id="27" name="Picture 26" descr="Screen shot 2013-11-05 at 2.03.4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6248400"/>
            <a:ext cx="2193474" cy="3048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324600" y="3581400"/>
            <a:ext cx="381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981200" y="3657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Global </a:t>
            </a:r>
          </a:p>
          <a:p>
            <a:r>
              <a:rPr lang="en-US" sz="1400" b="1" dirty="0" smtClean="0"/>
              <a:t>Flood Detection</a:t>
            </a:r>
            <a:endParaRPr lang="en-US" sz="1400" b="1" dirty="0"/>
          </a:p>
        </p:txBody>
      </p:sp>
      <p:cxnSp>
        <p:nvCxnSpPr>
          <p:cNvPr id="31" name="Straight Arrow Connector 30"/>
          <p:cNvCxnSpPr/>
          <p:nvPr/>
        </p:nvCxnSpPr>
        <p:spPr>
          <a:xfrm rot="10800000" flipV="1">
            <a:off x="3505200" y="3810000"/>
            <a:ext cx="2819400" cy="9906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105400" y="49530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Time Histories at a Point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5791200" y="3962400"/>
            <a:ext cx="8382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33400" y="45720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Experimental Inundation Mapping at 1 km resolution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9-14 at 9.50.26 AM.png"/>
          <p:cNvPicPr>
            <a:picLocks noChangeAspect="1"/>
          </p:cNvPicPr>
          <p:nvPr/>
        </p:nvPicPr>
        <p:blipFill>
          <a:blip r:embed="rId2"/>
          <a:srcRect b="21901"/>
          <a:stretch>
            <a:fillRect/>
          </a:stretch>
        </p:blipFill>
        <p:spPr>
          <a:xfrm>
            <a:off x="228600" y="3200400"/>
            <a:ext cx="5255015" cy="2667000"/>
          </a:xfrm>
          <a:prstGeom prst="rect">
            <a:avLst/>
          </a:prstGeom>
        </p:spPr>
      </p:pic>
      <p:pic>
        <p:nvPicPr>
          <p:cNvPr id="6" name="Picture 5" descr="Screen shot 2013-09-14 at 8.47.56 AM.png"/>
          <p:cNvPicPr>
            <a:picLocks noChangeAspect="1"/>
          </p:cNvPicPr>
          <p:nvPr/>
        </p:nvPicPr>
        <p:blipFill>
          <a:blip r:embed="rId3"/>
          <a:srcRect b="21686"/>
          <a:stretch>
            <a:fillRect/>
          </a:stretch>
        </p:blipFill>
        <p:spPr>
          <a:xfrm>
            <a:off x="228600" y="152400"/>
            <a:ext cx="5257323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0200" y="76200"/>
            <a:ext cx="3576586" cy="6924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Colorado Floods Not Identified by GFMS</a:t>
            </a:r>
          </a:p>
          <a:p>
            <a:pPr algn="just"/>
            <a:r>
              <a:rPr lang="en-US" dirty="0" smtClean="0"/>
              <a:t>Satellite real-time rainfall estimation greatly underestimated actual rainfall with satellite estimates of ~ 75 mm (~ 3 “, see fig. to left) vs. reports of 9” in </a:t>
            </a:r>
            <a:r>
              <a:rPr lang="en-US" dirty="0" err="1" smtClean="0"/>
              <a:t>raingauges</a:t>
            </a:r>
            <a:r>
              <a:rPr lang="en-US" dirty="0" smtClean="0"/>
              <a:t>.  This is reflected in </a:t>
            </a:r>
            <a:r>
              <a:rPr lang="en-US" dirty="0" err="1" smtClean="0"/>
              <a:t>streamflow</a:t>
            </a:r>
            <a:r>
              <a:rPr lang="en-US" dirty="0" smtClean="0"/>
              <a:t> estimates in our system that went up, but not significantly along front range (although affected streams are resolved in 1 km results (see image to left).  Other earlier events had higher </a:t>
            </a:r>
            <a:r>
              <a:rPr lang="en-US" dirty="0" err="1" smtClean="0"/>
              <a:t>streamflows</a:t>
            </a:r>
            <a:r>
              <a:rPr lang="en-US" dirty="0" smtClean="0"/>
              <a:t> in our system.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This is not a new problem, but a continuing one when the rainfall event is a shallow </a:t>
            </a:r>
            <a:r>
              <a:rPr lang="en-US" dirty="0" err="1" smtClean="0"/>
              <a:t>orographic</a:t>
            </a:r>
            <a:r>
              <a:rPr lang="en-US" dirty="0" smtClean="0"/>
              <a:t> system, as this was. The satellite precipitation community needs to work on this and some investigators are. 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  <p:pic>
        <p:nvPicPr>
          <p:cNvPr id="5" name="Picture 4" descr="Screen shot 2013-09-14 at 8.47.56 AM.png"/>
          <p:cNvPicPr>
            <a:picLocks noChangeAspect="1"/>
          </p:cNvPicPr>
          <p:nvPr/>
        </p:nvPicPr>
        <p:blipFill>
          <a:blip r:embed="rId3"/>
          <a:srcRect l="15943" t="90068" r="14485"/>
          <a:stretch>
            <a:fillRect/>
          </a:stretch>
        </p:blipFill>
        <p:spPr>
          <a:xfrm>
            <a:off x="1143000" y="2743200"/>
            <a:ext cx="3657600" cy="318896"/>
          </a:xfrm>
          <a:prstGeom prst="rect">
            <a:avLst/>
          </a:prstGeom>
        </p:spPr>
      </p:pic>
      <p:pic>
        <p:nvPicPr>
          <p:cNvPr id="7" name="Picture 6" descr="Screen shot 2013-09-14 at 9.50.26 AM.png"/>
          <p:cNvPicPr>
            <a:picLocks noChangeAspect="1"/>
          </p:cNvPicPr>
          <p:nvPr/>
        </p:nvPicPr>
        <p:blipFill>
          <a:blip r:embed="rId2"/>
          <a:srcRect t="88843"/>
          <a:stretch>
            <a:fillRect/>
          </a:stretch>
        </p:blipFill>
        <p:spPr>
          <a:xfrm>
            <a:off x="152400" y="5867400"/>
            <a:ext cx="5255015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1-08 at 11.09.55 AM.png"/>
          <p:cNvPicPr>
            <a:picLocks noChangeAspect="1"/>
          </p:cNvPicPr>
          <p:nvPr/>
        </p:nvPicPr>
        <p:blipFill>
          <a:blip r:embed="rId2"/>
          <a:srcRect b="18192"/>
          <a:stretch>
            <a:fillRect/>
          </a:stretch>
        </p:blipFill>
        <p:spPr>
          <a:xfrm>
            <a:off x="4638472" y="375371"/>
            <a:ext cx="4249149" cy="2237568"/>
          </a:xfrm>
          <a:prstGeom prst="rect">
            <a:avLst/>
          </a:prstGeom>
        </p:spPr>
      </p:pic>
      <p:pic>
        <p:nvPicPr>
          <p:cNvPr id="3" name="Picture 2" descr="Screen shot 2013-11-08 at 11.09.30 AM.png"/>
          <p:cNvPicPr>
            <a:picLocks noChangeAspect="1"/>
          </p:cNvPicPr>
          <p:nvPr/>
        </p:nvPicPr>
        <p:blipFill>
          <a:blip r:embed="rId3"/>
          <a:srcRect b="18073"/>
          <a:stretch>
            <a:fillRect/>
          </a:stretch>
        </p:blipFill>
        <p:spPr>
          <a:xfrm>
            <a:off x="446617" y="375371"/>
            <a:ext cx="4191856" cy="22408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6133" y="6039"/>
            <a:ext cx="7312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Typhoon </a:t>
            </a:r>
            <a:r>
              <a:rPr lang="en-US" dirty="0" err="1" smtClean="0"/>
              <a:t>Haiyan</a:t>
            </a:r>
            <a:r>
              <a:rPr lang="en-US" dirty="0" smtClean="0"/>
              <a:t> in Philippines: Heavy Rain, Some Flooding, Landslides</a:t>
            </a:r>
            <a:endParaRPr lang="en-US" dirty="0"/>
          </a:p>
        </p:txBody>
      </p:sp>
      <p:pic>
        <p:nvPicPr>
          <p:cNvPr id="5" name="Picture 4" descr="Screen shot 2013-11-08 at 10.56.07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110" y="3437466"/>
            <a:ext cx="2712889" cy="26048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9199" y="3564467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6600"/>
                </a:solidFill>
              </a:rPr>
              <a:t>Estimated Landslide Areas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7" name="Picture 6" descr="Screen shot 2013-11-08 at 11.25.00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547" y="2937933"/>
            <a:ext cx="3803120" cy="2208799"/>
          </a:xfrm>
          <a:prstGeom prst="rect">
            <a:avLst/>
          </a:prstGeom>
        </p:spPr>
      </p:pic>
      <p:pic>
        <p:nvPicPr>
          <p:cNvPr id="8" name="Picture 7" descr="Screen shot 2013-11-08 at 11.09.30 AM.png"/>
          <p:cNvPicPr>
            <a:picLocks noChangeAspect="1"/>
          </p:cNvPicPr>
          <p:nvPr/>
        </p:nvPicPr>
        <p:blipFill>
          <a:blip r:embed="rId3"/>
          <a:srcRect t="88118"/>
          <a:stretch>
            <a:fillRect/>
          </a:stretch>
        </p:blipFill>
        <p:spPr>
          <a:xfrm>
            <a:off x="446616" y="2612939"/>
            <a:ext cx="4191856" cy="324994"/>
          </a:xfrm>
          <a:prstGeom prst="rect">
            <a:avLst/>
          </a:prstGeom>
        </p:spPr>
      </p:pic>
      <p:pic>
        <p:nvPicPr>
          <p:cNvPr id="9" name="Picture 8" descr="Screen shot 2013-11-08 at 11.09.55 AM.png"/>
          <p:cNvPicPr>
            <a:picLocks noChangeAspect="1"/>
          </p:cNvPicPr>
          <p:nvPr/>
        </p:nvPicPr>
        <p:blipFill>
          <a:blip r:embed="rId2"/>
          <a:srcRect t="88118"/>
          <a:stretch>
            <a:fillRect/>
          </a:stretch>
        </p:blipFill>
        <p:spPr>
          <a:xfrm>
            <a:off x="4638473" y="2612939"/>
            <a:ext cx="4249149" cy="324994"/>
          </a:xfrm>
          <a:prstGeom prst="rect">
            <a:avLst/>
          </a:prstGeom>
        </p:spPr>
      </p:pic>
      <p:pic>
        <p:nvPicPr>
          <p:cNvPr id="10" name="Picture 9" descr="Screen shot 2013-11-08 at 11.25.08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2867" y="3280793"/>
            <a:ext cx="1600200" cy="313345"/>
          </a:xfrm>
          <a:prstGeom prst="rect">
            <a:avLst/>
          </a:prstGeom>
        </p:spPr>
      </p:pic>
      <p:pic>
        <p:nvPicPr>
          <p:cNvPr id="11" name="Picture 10" descr="Screen shot 2013-11-08 at 11.24.28 AM.png"/>
          <p:cNvPicPr>
            <a:picLocks noChangeAspect="1"/>
          </p:cNvPicPr>
          <p:nvPr/>
        </p:nvPicPr>
        <p:blipFill>
          <a:blip r:embed="rId7"/>
          <a:srcRect t="11319"/>
          <a:stretch>
            <a:fillRect/>
          </a:stretch>
        </p:blipFill>
        <p:spPr>
          <a:xfrm>
            <a:off x="2667000" y="4648200"/>
            <a:ext cx="3596047" cy="190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71800" y="4876800"/>
            <a:ext cx="1471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Experimental calculated inundation map at 1 km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911601" y="2793919"/>
            <a:ext cx="23925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smtClean="0">
                <a:solidFill>
                  <a:srgbClr val="0000FF"/>
                </a:solidFill>
              </a:rPr>
              <a:t>Typhoon </a:t>
            </a:r>
            <a:r>
              <a:rPr lang="en-US" sz="1400" i="1" dirty="0" err="1" smtClean="0">
                <a:solidFill>
                  <a:srgbClr val="0000FF"/>
                </a:solidFill>
              </a:rPr>
              <a:t>Hiyan</a:t>
            </a:r>
            <a:r>
              <a:rPr lang="en-US" sz="1400" i="1" dirty="0" smtClean="0">
                <a:solidFill>
                  <a:srgbClr val="0000FF"/>
                </a:solidFill>
              </a:rPr>
              <a:t> produced rainfall up to about 300 mm, although most damage was due to very high winds and surge.  </a:t>
            </a:r>
          </a:p>
          <a:p>
            <a:pPr algn="just"/>
            <a:r>
              <a:rPr lang="en-US" sz="1400" i="1" dirty="0" smtClean="0">
                <a:solidFill>
                  <a:srgbClr val="0000FF"/>
                </a:solidFill>
              </a:rPr>
              <a:t>Some flooding estimated from </a:t>
            </a:r>
            <a:r>
              <a:rPr lang="en-US" sz="1400" i="1" dirty="0" err="1" smtClean="0">
                <a:solidFill>
                  <a:srgbClr val="0000FF"/>
                </a:solidFill>
              </a:rPr>
              <a:t>Haiyan</a:t>
            </a:r>
            <a:r>
              <a:rPr lang="en-US" sz="1400" i="1" dirty="0" smtClean="0">
                <a:solidFill>
                  <a:srgbClr val="0000FF"/>
                </a:solidFill>
              </a:rPr>
              <a:t> and previous rainfall along with landslides. </a:t>
            </a:r>
            <a:endParaRPr lang="en-US" sz="1400" i="1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1845733" y="2438400"/>
            <a:ext cx="19558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446870" y="4309535"/>
            <a:ext cx="1024463" cy="5164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6617" y="5146732"/>
            <a:ext cx="1881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u="sng" dirty="0" err="1" smtClean="0">
                <a:solidFill>
                  <a:srgbClr val="FF0000"/>
                </a:solidFill>
              </a:rPr>
              <a:t>flood.umd.edu</a:t>
            </a:r>
            <a:endParaRPr lang="en-US" sz="1600" u="sng" dirty="0" smtClean="0">
              <a:solidFill>
                <a:srgbClr val="FF0000"/>
              </a:solidFill>
            </a:endParaRPr>
          </a:p>
          <a:p>
            <a:pPr algn="r"/>
            <a:endParaRPr lang="en-US" sz="1600" u="sng" dirty="0" smtClean="0">
              <a:solidFill>
                <a:srgbClr val="FF0000"/>
              </a:solidFill>
            </a:endParaRPr>
          </a:p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Adler/Wu </a:t>
            </a:r>
          </a:p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U. of Maryland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0"/>
            <a:ext cx="234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Today in South China</a:t>
            </a:r>
            <a:endParaRPr lang="en-US" dirty="0"/>
          </a:p>
        </p:txBody>
      </p:sp>
      <p:pic>
        <p:nvPicPr>
          <p:cNvPr id="9" name="Picture 8" descr="Screen shot 2013-11-08 at 11.09.55 AM.png"/>
          <p:cNvPicPr>
            <a:picLocks noChangeAspect="1"/>
          </p:cNvPicPr>
          <p:nvPr/>
        </p:nvPicPr>
        <p:blipFill>
          <a:blip r:embed="rId2"/>
          <a:srcRect t="88118"/>
          <a:stretch>
            <a:fillRect/>
          </a:stretch>
        </p:blipFill>
        <p:spPr>
          <a:xfrm>
            <a:off x="228600" y="2514600"/>
            <a:ext cx="4249149" cy="3249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09800" y="5715000"/>
            <a:ext cx="1881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u="sng" dirty="0" err="1" smtClean="0">
                <a:solidFill>
                  <a:srgbClr val="FF0000"/>
                </a:solidFill>
              </a:rPr>
              <a:t>flood.umd.edu</a:t>
            </a:r>
            <a:endParaRPr lang="en-US" sz="1600" u="sng" dirty="0" smtClean="0">
              <a:solidFill>
                <a:srgbClr val="FF0000"/>
              </a:solidFill>
            </a:endParaRPr>
          </a:p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Adler/Wu </a:t>
            </a:r>
          </a:p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U. of Maryland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7" name="Picture 16" descr="Screen shot 2013-11-13 at 7.24.4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4800"/>
            <a:ext cx="4267200" cy="2420576"/>
          </a:xfrm>
          <a:prstGeom prst="rect">
            <a:avLst/>
          </a:prstGeom>
        </p:spPr>
      </p:pic>
      <p:pic>
        <p:nvPicPr>
          <p:cNvPr id="18" name="Picture 17" descr="Screen shot 2013-11-13 at 7.25.01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81000"/>
            <a:ext cx="4079875" cy="2158885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2590801" y="1295401"/>
            <a:ext cx="3733801" cy="761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reen shot 2013-11-08 at 11.25.08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1600200"/>
            <a:ext cx="1600200" cy="313345"/>
          </a:xfrm>
          <a:prstGeom prst="rect">
            <a:avLst/>
          </a:prstGeom>
        </p:spPr>
      </p:pic>
      <p:pic>
        <p:nvPicPr>
          <p:cNvPr id="23" name="Picture 22" descr="Screen shot 2013-11-13 at 7.30.07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2667000"/>
            <a:ext cx="3968750" cy="3644770"/>
          </a:xfrm>
          <a:prstGeom prst="rect">
            <a:avLst/>
          </a:prstGeom>
        </p:spPr>
      </p:pic>
      <p:pic>
        <p:nvPicPr>
          <p:cNvPr id="24" name="Picture 23" descr="Screen shot 2013-11-13 at 7.33.00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2971800"/>
            <a:ext cx="4467860" cy="2735424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rot="16200000" flipH="1">
            <a:off x="6210300" y="2171700"/>
            <a:ext cx="21336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3429000" y="1676400"/>
            <a:ext cx="2286000" cy="2286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47800" y="4191000"/>
            <a:ext cx="1471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Experimental calculated inundation map at 1 km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0-29 at 3.37.2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646347" cy="472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381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Recent Visitors/Users of GFMS website ( </a:t>
            </a:r>
            <a:r>
              <a:rPr lang="en-US" sz="2400" b="1" dirty="0" err="1" smtClean="0">
                <a:solidFill>
                  <a:srgbClr val="FF0000"/>
                </a:solidFill>
              </a:rPr>
              <a:t>flood.umd.edu</a:t>
            </a:r>
            <a:r>
              <a:rPr lang="en-US" sz="2400" b="1" dirty="0" smtClean="0">
                <a:solidFill>
                  <a:srgbClr val="FF0000"/>
                </a:solidFill>
              </a:rPr>
              <a:t> 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89886"/>
            <a:ext cx="7569200" cy="3050207"/>
          </a:xfrm>
          <a:prstGeom prst="rect">
            <a:avLst/>
          </a:prstGeom>
        </p:spPr>
      </p:pic>
      <p:pic>
        <p:nvPicPr>
          <p:cNvPr id="3" name="Picture 2" descr="Figure3_TRMM_Anomalies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3769328"/>
            <a:ext cx="7467600" cy="3050572"/>
          </a:xfrm>
          <a:prstGeom prst="rect">
            <a:avLst/>
          </a:prstGeom>
        </p:spPr>
      </p:pic>
      <p:sp>
        <p:nvSpPr>
          <p:cNvPr id="4" name="Title 7"/>
          <p:cNvSpPr txBox="1">
            <a:spLocks/>
          </p:cNvSpPr>
          <p:nvPr/>
        </p:nvSpPr>
        <p:spPr>
          <a:xfrm>
            <a:off x="6248400" y="76200"/>
            <a:ext cx="2971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i="1" dirty="0" smtClean="0"/>
              <a:t>Dalia Kirschbaum, NASA GSFC</a:t>
            </a:r>
            <a:endParaRPr lang="en-US" sz="1600" i="1" dirty="0"/>
          </a:p>
        </p:txBody>
      </p:sp>
      <p:pic>
        <p:nvPicPr>
          <p:cNvPr id="5" name="Picture 4" descr="http://www.nextekis.com/wp-content/uploads/2011/07/nasa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392"/>
            <a:ext cx="838200" cy="72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43800" y="820567"/>
            <a:ext cx="16002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95% of all landslides triggered by rainfall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</a:t>
            </a:r>
            <a:r>
              <a:rPr lang="en-US" sz="1400" dirty="0" smtClean="0"/>
              <a:t>reas that experience the worst impacts do not have adequate ground-based instruments to identify conditions that may trigger landslides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Studies have shown how TRMM and GPM data can be used to characterize landslide potential over </a:t>
            </a:r>
            <a:r>
              <a:rPr lang="en-US" sz="1400" dirty="0" err="1" smtClean="0"/>
              <a:t>ungauged</a:t>
            </a:r>
            <a:r>
              <a:rPr lang="en-US" sz="1400" dirty="0" smtClean="0"/>
              <a:t> regions.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76200"/>
            <a:ext cx="6703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Evaluating the Co-occurrence of landslide reports and TRMM rainfall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6248400"/>
            <a:ext cx="3352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Kirschbaum, D. B., Adler, R., Adler, D., Peters-Lidard, C., &amp; Huffman, G. (2012). Global Distribution of Extreme Precipitation and High-Impact Landslides in 2010 Relative to Previous Years. </a:t>
            </a:r>
            <a:r>
              <a:rPr lang="en-US" sz="900" i="1" dirty="0" smtClean="0"/>
              <a:t>Journal of Hydrometeorology</a:t>
            </a:r>
            <a:r>
              <a:rPr lang="en-US" sz="900" dirty="0" smtClean="0"/>
              <a:t>, 13(5), 1536–1551.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127001" y="6298990"/>
            <a:ext cx="231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TRMM precipitation anomalies for 2010 relative to previous years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134288</TotalTime>
  <Words>1158</Words>
  <Application>Microsoft Office PowerPoint</Application>
  <PresentationFormat>On-screen Show (4:3)</PresentationFormat>
  <Paragraphs>164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Dca-sfo</dc:title>
  <dc:subject/>
  <dc:creator>huan.wu</dc:creator>
  <cp:keywords/>
  <dc:description/>
  <cp:lastModifiedBy>avuser avuser</cp:lastModifiedBy>
  <cp:revision>2233</cp:revision>
  <cp:lastPrinted>2013-02-20T20:19:43Z</cp:lastPrinted>
  <dcterms:created xsi:type="dcterms:W3CDTF">2013-11-13T12:19:36Z</dcterms:created>
  <dcterms:modified xsi:type="dcterms:W3CDTF">2013-11-13T13:40:00Z</dcterms:modified>
  <cp:category/>
</cp:coreProperties>
</file>