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69" r:id="rId3"/>
    <p:sldId id="272" r:id="rId4"/>
    <p:sldId id="281" r:id="rId5"/>
    <p:sldId id="283" r:id="rId6"/>
    <p:sldId id="282" r:id="rId7"/>
    <p:sldId id="298" r:id="rId8"/>
    <p:sldId id="297" r:id="rId9"/>
    <p:sldId id="293" r:id="rId10"/>
    <p:sldId id="296" r:id="rId11"/>
    <p:sldId id="285" r:id="rId12"/>
    <p:sldId id="284" r:id="rId13"/>
    <p:sldId id="292" r:id="rId14"/>
    <p:sldId id="289" r:id="rId15"/>
    <p:sldId id="288" r:id="rId16"/>
    <p:sldId id="291" r:id="rId17"/>
    <p:sldId id="294" r:id="rId18"/>
    <p:sldId id="290" r:id="rId19"/>
    <p:sldId id="295" r:id="rId20"/>
    <p:sldId id="279" r:id="rId21"/>
    <p:sldId id="28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6326" autoAdjust="0"/>
  </p:normalViewPr>
  <p:slideViewPr>
    <p:cSldViewPr>
      <p:cViewPr>
        <p:scale>
          <a:sx n="100" d="100"/>
          <a:sy n="100" d="100"/>
        </p:scale>
        <p:origin x="-186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17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572E27-CC58-4491-AED9-217D52686DE7}" type="datetimeFigureOut">
              <a:rPr lang="en-US" smtClean="0"/>
              <a:t>11/12/13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22510DB-9047-4AC8-AB04-1CE45C33F212}" type="slidenum">
              <a:rPr lang="en-US" smtClean="0"/>
              <a:t>‹#›</a:t>
            </a:fld>
            <a:endParaRPr lang="en-US"/>
          </a:p>
        </p:txBody>
      </p:sp>
    </p:spTree>
    <p:extLst>
      <p:ext uri="{BB962C8B-B14F-4D97-AF65-F5344CB8AC3E}">
        <p14:creationId xmlns:p14="http://schemas.microsoft.com/office/powerpoint/2010/main" val="279093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45C3C6-B586-448D-8A07-81C12ABA68EE}" type="datetimeFigureOut">
              <a:rPr lang="en-US" smtClean="0"/>
              <a:t>11/12/13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DF5DF2-FD26-49A6-B904-5DCA52D57494}" type="slidenum">
              <a:rPr lang="en-US" smtClean="0"/>
              <a:t>‹#›</a:t>
            </a:fld>
            <a:endParaRPr lang="en-US"/>
          </a:p>
        </p:txBody>
      </p:sp>
    </p:spTree>
    <p:extLst>
      <p:ext uri="{BB962C8B-B14F-4D97-AF65-F5344CB8AC3E}">
        <p14:creationId xmlns:p14="http://schemas.microsoft.com/office/powerpoint/2010/main" val="347309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1</a:t>
            </a:fld>
            <a:endParaRPr lang="en-US" dirty="0"/>
          </a:p>
        </p:txBody>
      </p:sp>
    </p:spTree>
    <p:extLst>
      <p:ext uri="{BB962C8B-B14F-4D97-AF65-F5344CB8AC3E}">
        <p14:creationId xmlns:p14="http://schemas.microsoft.com/office/powerpoint/2010/main" val="9103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n w="11430"/>
                <a:solidFill>
                  <a:schemeClr val="tx1">
                    <a:lumMod val="95000"/>
                    <a:lumOff val="5000"/>
                  </a:schemeClr>
                </a:solidFill>
                <a:cs typeface="Arial" pitchFamily="34" charset="0"/>
              </a:rPr>
              <a:t/>
            </a:r>
            <a:br>
              <a:rPr lang="en-US" dirty="0">
                <a:ln w="11430"/>
                <a:solidFill>
                  <a:schemeClr val="tx1">
                    <a:lumMod val="95000"/>
                    <a:lumOff val="5000"/>
                  </a:schemeClr>
                </a:solidFill>
                <a:cs typeface="Arial" pitchFamily="34" charset="0"/>
              </a:rPr>
            </a:br>
            <a:r>
              <a:rPr lang="en-US" dirty="0">
                <a:ln w="11430"/>
                <a:solidFill>
                  <a:schemeClr val="tx1">
                    <a:lumMod val="95000"/>
                    <a:lumOff val="5000"/>
                  </a:schemeClr>
                </a:solidFill>
                <a:cs typeface="Arial" pitchFamily="34" charset="0"/>
              </a:rPr>
              <a:t/>
            </a:r>
            <a:br>
              <a:rPr lang="en-US" dirty="0">
                <a:ln w="11430"/>
                <a:solidFill>
                  <a:schemeClr val="tx1">
                    <a:lumMod val="95000"/>
                    <a:lumOff val="5000"/>
                  </a:schemeClr>
                </a:solidFill>
                <a:cs typeface="Arial" pitchFamily="34" charset="0"/>
              </a:rPr>
            </a:br>
            <a:r>
              <a:rPr lang="en-US" sz="900" b="1" dirty="0"/>
              <a:t/>
            </a:r>
            <a:br>
              <a:rPr lang="en-US" sz="900" b="1" dirty="0"/>
            </a:br>
            <a:r>
              <a:rPr lang="en-US" sz="1800" dirty="0">
                <a:ln w="11430"/>
                <a:solidFill>
                  <a:srgbClr val="F8F8F8"/>
                </a:solidFill>
                <a:effectLst>
                  <a:outerShdw blurRad="25400" algn="tl" rotWithShape="0">
                    <a:srgbClr val="000000">
                      <a:alpha val="43000"/>
                    </a:srgbClr>
                  </a:outerShdw>
                </a:effectLst>
                <a:latin typeface="Arial" pitchFamily="34" charset="0"/>
                <a:cs typeface="Arial" pitchFamily="34" charset="0"/>
              </a:rPr>
              <a:t/>
            </a:r>
            <a:br>
              <a:rPr lang="en-US" sz="1800" dirty="0">
                <a:ln w="11430"/>
                <a:solidFill>
                  <a:srgbClr val="F8F8F8"/>
                </a:solidFill>
                <a:effectLst>
                  <a:outerShdw blurRad="25400" algn="tl" rotWithShape="0">
                    <a:srgbClr val="000000">
                      <a:alpha val="43000"/>
                    </a:srgbClr>
                  </a:outerShdw>
                </a:effectLst>
                <a:latin typeface="Arial" pitchFamily="34" charset="0"/>
                <a:cs typeface="Arial" pitchFamily="34" charset="0"/>
              </a:rPr>
            </a:br>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7851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n w="11430"/>
                <a:solidFill>
                  <a:schemeClr val="tx1">
                    <a:lumMod val="95000"/>
                    <a:lumOff val="5000"/>
                  </a:schemeClr>
                </a:solidFill>
                <a:cs typeface="Arial" pitchFamily="34" charset="0"/>
              </a:rPr>
              <a:t/>
            </a:r>
            <a:br>
              <a:rPr lang="en-US" dirty="0">
                <a:ln w="11430"/>
                <a:solidFill>
                  <a:schemeClr val="tx1">
                    <a:lumMod val="95000"/>
                    <a:lumOff val="5000"/>
                  </a:schemeClr>
                </a:solidFill>
                <a:cs typeface="Arial" pitchFamily="34" charset="0"/>
              </a:rPr>
            </a:br>
            <a:r>
              <a:rPr lang="en-US" dirty="0">
                <a:ln w="11430"/>
                <a:solidFill>
                  <a:schemeClr val="tx1">
                    <a:lumMod val="95000"/>
                    <a:lumOff val="5000"/>
                  </a:schemeClr>
                </a:solidFill>
                <a:cs typeface="Arial" pitchFamily="34" charset="0"/>
              </a:rPr>
              <a:t/>
            </a:r>
            <a:br>
              <a:rPr lang="en-US" dirty="0">
                <a:ln w="11430"/>
                <a:solidFill>
                  <a:schemeClr val="tx1">
                    <a:lumMod val="95000"/>
                    <a:lumOff val="5000"/>
                  </a:schemeClr>
                </a:solidFill>
                <a:cs typeface="Arial" pitchFamily="34" charset="0"/>
              </a:rPr>
            </a:br>
            <a:r>
              <a:rPr lang="en-US" sz="900" b="1" dirty="0"/>
              <a:t/>
            </a:r>
            <a:br>
              <a:rPr lang="en-US" sz="900" b="1" dirty="0"/>
            </a:br>
            <a:r>
              <a:rPr lang="en-US" sz="1800" dirty="0">
                <a:ln w="11430"/>
                <a:solidFill>
                  <a:srgbClr val="F8F8F8"/>
                </a:solidFill>
                <a:effectLst>
                  <a:outerShdw blurRad="25400" algn="tl" rotWithShape="0">
                    <a:srgbClr val="000000">
                      <a:alpha val="43000"/>
                    </a:srgbClr>
                  </a:outerShdw>
                </a:effectLst>
                <a:latin typeface="Arial" pitchFamily="34" charset="0"/>
                <a:cs typeface="Arial" pitchFamily="34" charset="0"/>
              </a:rPr>
              <a:t/>
            </a:r>
            <a:br>
              <a:rPr lang="en-US" sz="1800" dirty="0">
                <a:ln w="11430"/>
                <a:solidFill>
                  <a:srgbClr val="F8F8F8"/>
                </a:solidFill>
                <a:effectLst>
                  <a:outerShdw blurRad="25400" algn="tl" rotWithShape="0">
                    <a:srgbClr val="000000">
                      <a:alpha val="43000"/>
                    </a:srgbClr>
                  </a:outerShdw>
                </a:effectLst>
                <a:latin typeface="Arial" pitchFamily="34" charset="0"/>
                <a:cs typeface="Arial" pitchFamily="34" charset="0"/>
              </a:rPr>
            </a:br>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7851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9904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1"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1"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199145-014E-8645-8BDC-26C19A7D8037}" type="slidenum">
              <a:rPr lang="en-US" sz="1200"/>
              <a:pPr eaLnBrk="1" hangingPunct="1"/>
              <a:t>4</a:t>
            </a:fld>
            <a:endParaRPr lang="en-US" sz="1200" dirty="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xfrm>
            <a:off x="935039" y="4414839"/>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45711" rIns="91425" bIns="45711"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1"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1"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812AEB-1A66-1944-86BB-5B3873F8131E}" type="slidenum">
              <a:rPr lang="en-US" sz="1200"/>
              <a:pPr eaLnBrk="1" hangingPunct="1"/>
              <a:t>5</a:t>
            </a:fld>
            <a:endParaRPr lang="en-US" sz="1200" dirty="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xfrm>
            <a:off x="935039" y="4414839"/>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45711" rIns="91425" bIns="45711"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1"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1"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199145-014E-8645-8BDC-26C19A7D8037}" type="slidenum">
              <a:rPr lang="en-US" sz="1200"/>
              <a:pPr eaLnBrk="1" hangingPunct="1"/>
              <a:t>6</a:t>
            </a:fld>
            <a:endParaRPr lang="en-US" sz="1200" dirty="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xfrm>
            <a:off x="935039" y="4414839"/>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45711" rIns="91425" bIns="45711"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8</a:t>
            </a:fld>
            <a:endParaRPr lang="en-US" dirty="0"/>
          </a:p>
        </p:txBody>
      </p:sp>
    </p:spTree>
    <p:extLst>
      <p:ext uri="{BB962C8B-B14F-4D97-AF65-F5344CB8AC3E}">
        <p14:creationId xmlns:p14="http://schemas.microsoft.com/office/powerpoint/2010/main" val="123803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12</a:t>
            </a:fld>
            <a:endParaRPr lang="en-US" dirty="0"/>
          </a:p>
        </p:txBody>
      </p:sp>
    </p:spTree>
    <p:extLst>
      <p:ext uri="{BB962C8B-B14F-4D97-AF65-F5344CB8AC3E}">
        <p14:creationId xmlns:p14="http://schemas.microsoft.com/office/powerpoint/2010/main" val="83986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16</a:t>
            </a:fld>
            <a:endParaRPr lang="en-US"/>
          </a:p>
        </p:txBody>
      </p:sp>
    </p:spTree>
    <p:extLst>
      <p:ext uri="{BB962C8B-B14F-4D97-AF65-F5344CB8AC3E}">
        <p14:creationId xmlns:p14="http://schemas.microsoft.com/office/powerpoint/2010/main" val="253896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F5DF2-FD26-49A6-B904-5DCA52D57494}" type="slidenum">
              <a:rPr lang="en-US" smtClean="0"/>
              <a:t>17</a:t>
            </a:fld>
            <a:endParaRPr lang="en-US"/>
          </a:p>
        </p:txBody>
      </p:sp>
    </p:spTree>
    <p:extLst>
      <p:ext uri="{BB962C8B-B14F-4D97-AF65-F5344CB8AC3E}">
        <p14:creationId xmlns:p14="http://schemas.microsoft.com/office/powerpoint/2010/main" val="291522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5800" y="3124200"/>
            <a:ext cx="8305800" cy="914400"/>
          </a:xfrm>
        </p:spPr>
        <p:txBody>
          <a:bodyPr>
            <a:noAutofit/>
          </a:bodyPr>
          <a:lstStyle>
            <a:lvl1pPr algn="ctr">
              <a:defRPr sz="4000">
                <a:solidFill>
                  <a:schemeClr val="bg1"/>
                </a:solidFill>
                <a:latin typeface="+mj-lt"/>
              </a:defRPr>
            </a:lvl1pPr>
            <a:lvl2pPr algn="ctr">
              <a:defRPr sz="4000">
                <a:solidFill>
                  <a:schemeClr val="bg1"/>
                </a:solidFill>
                <a:latin typeface="+mj-lt"/>
              </a:defRPr>
            </a:lvl2pPr>
            <a:lvl3pPr algn="ctr">
              <a:defRPr sz="4000">
                <a:solidFill>
                  <a:schemeClr val="bg1"/>
                </a:solidFill>
                <a:latin typeface="+mj-lt"/>
              </a:defRPr>
            </a:lvl3pPr>
            <a:lvl4pPr algn="ctr">
              <a:defRPr sz="4000">
                <a:solidFill>
                  <a:schemeClr val="bg1"/>
                </a:solidFill>
                <a:latin typeface="+mj-lt"/>
              </a:defRPr>
            </a:lvl4pPr>
            <a:lvl5pPr algn="ctr">
              <a:defRPr sz="4000">
                <a:solidFill>
                  <a:schemeClr val="bg1"/>
                </a:solidFill>
                <a:latin typeface="+mj-lt"/>
              </a:defRPr>
            </a:lvl5pPr>
          </a:lstStyle>
          <a:p>
            <a:pPr lvl="0"/>
            <a:r>
              <a:rPr lang="en-US" dirty="0" smtClean="0"/>
              <a:t>[Insert Presentation Title]</a:t>
            </a:r>
            <a:endParaRPr lang="en-US" dirty="0"/>
          </a:p>
        </p:txBody>
      </p:sp>
      <p:sp>
        <p:nvSpPr>
          <p:cNvPr id="5" name="Text Placeholder 4"/>
          <p:cNvSpPr>
            <a:spLocks noGrp="1"/>
          </p:cNvSpPr>
          <p:nvPr>
            <p:ph type="body" sz="quarter" idx="11" hasCustomPrompt="1"/>
          </p:nvPr>
        </p:nvSpPr>
        <p:spPr>
          <a:xfrm>
            <a:off x="685800" y="4419600"/>
            <a:ext cx="8305800" cy="914400"/>
          </a:xfrm>
        </p:spPr>
        <p:txBody>
          <a:bodyPr>
            <a:noAutofit/>
          </a:bodyPr>
          <a:lstStyle>
            <a:lvl1pPr algn="ctr">
              <a:defRPr sz="2000" i="1">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en-US" dirty="0" smtClean="0"/>
              <a:t>[Insert Presentation Subtitle]</a:t>
            </a:r>
            <a:endParaRPr lang="en-US" dirty="0"/>
          </a:p>
        </p:txBody>
      </p:sp>
      <p:sp>
        <p:nvSpPr>
          <p:cNvPr id="7" name="Text Placeholder 6"/>
          <p:cNvSpPr>
            <a:spLocks noGrp="1"/>
          </p:cNvSpPr>
          <p:nvPr>
            <p:ph type="body" sz="quarter" idx="12" hasCustomPrompt="1"/>
          </p:nvPr>
        </p:nvSpPr>
        <p:spPr>
          <a:xfrm>
            <a:off x="7391400" y="5715000"/>
            <a:ext cx="1600200" cy="914400"/>
          </a:xfrm>
        </p:spPr>
        <p:txBody>
          <a:bodyPr>
            <a:normAutofit/>
          </a:bodyPr>
          <a:lstStyle>
            <a:lvl1pPr>
              <a:defRPr sz="1400"/>
            </a:lvl1pPr>
          </a:lstStyle>
          <a:p>
            <a:pPr lvl="0"/>
            <a:r>
              <a:rPr lang="en-US" sz="1200" dirty="0" smtClean="0"/>
              <a:t>[Insert additional text, as needed]</a:t>
            </a:r>
            <a:endParaRPr lang="en-US" dirty="0"/>
          </a:p>
        </p:txBody>
      </p:sp>
    </p:spTree>
    <p:extLst>
      <p:ext uri="{BB962C8B-B14F-4D97-AF65-F5344CB8AC3E}">
        <p14:creationId xmlns:p14="http://schemas.microsoft.com/office/powerpoint/2010/main" val="347715993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31639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46456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50433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24975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88407F2-9789-0849-B3B4-EE0DFED52780}" type="datetime1">
              <a:rPr lang="en-US"/>
              <a:pPr>
                <a:defRPr/>
              </a:pPr>
              <a:t>11/12/13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09AC25-5D1F-A441-B75E-3CEBD5210F2B}" type="slidenum">
              <a:rPr lang="en-US"/>
              <a:pPr>
                <a:defRPr/>
              </a:pPr>
              <a:t>‹#›</a:t>
            </a:fld>
            <a:endParaRPr lang="en-US"/>
          </a:p>
        </p:txBody>
      </p:sp>
    </p:spTree>
    <p:extLst>
      <p:ext uri="{BB962C8B-B14F-4D97-AF65-F5344CB8AC3E}">
        <p14:creationId xmlns:p14="http://schemas.microsoft.com/office/powerpoint/2010/main" val="137019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85800" y="1143000"/>
            <a:ext cx="8153400" cy="914400"/>
          </a:xfrm>
        </p:spPr>
        <p:txBody>
          <a:bodyPr/>
          <a:lstStyle>
            <a:lvl1pPr>
              <a:defRPr baseline="0"/>
            </a:lvl1pPr>
          </a:lstStyle>
          <a:p>
            <a:r>
              <a:rPr lang="en-US" dirty="0" smtClean="0"/>
              <a:t>      [Add your own pictures here]</a:t>
            </a:r>
            <a:endParaRPr lang="en-US" dirty="0"/>
          </a:p>
        </p:txBody>
      </p:sp>
      <p:sp>
        <p:nvSpPr>
          <p:cNvPr id="7" name="Text Placeholder 6"/>
          <p:cNvSpPr>
            <a:spLocks noGrp="1"/>
          </p:cNvSpPr>
          <p:nvPr>
            <p:ph type="body" sz="quarter" idx="11" hasCustomPrompt="1"/>
          </p:nvPr>
        </p:nvSpPr>
        <p:spPr>
          <a:xfrm>
            <a:off x="685800" y="2895600"/>
            <a:ext cx="8229600" cy="914400"/>
          </a:xfrm>
        </p:spPr>
        <p:txBody>
          <a:bodyPr>
            <a:noAutofit/>
          </a:bodyPr>
          <a:lstStyle>
            <a:lvl1pPr algn="ctr">
              <a:defRPr sz="4000">
                <a:solidFill>
                  <a:schemeClr val="bg1"/>
                </a:solidFill>
                <a:latin typeface="+mj-lt"/>
              </a:defRPr>
            </a:lvl1pPr>
            <a:lvl2pPr algn="ctr">
              <a:defRPr sz="4000">
                <a:solidFill>
                  <a:schemeClr val="bg1"/>
                </a:solidFill>
                <a:latin typeface="+mj-lt"/>
              </a:defRPr>
            </a:lvl2pPr>
            <a:lvl3pPr algn="ctr">
              <a:defRPr sz="4000">
                <a:solidFill>
                  <a:schemeClr val="bg1"/>
                </a:solidFill>
                <a:latin typeface="+mj-lt"/>
              </a:defRPr>
            </a:lvl3pPr>
            <a:lvl4pPr algn="ctr">
              <a:defRPr sz="4000">
                <a:solidFill>
                  <a:schemeClr val="bg1"/>
                </a:solidFill>
                <a:latin typeface="+mj-lt"/>
              </a:defRPr>
            </a:lvl4pPr>
            <a:lvl5pPr algn="ctr">
              <a:defRPr sz="4000">
                <a:solidFill>
                  <a:schemeClr val="bg1"/>
                </a:solidFill>
                <a:latin typeface="+mj-lt"/>
              </a:defRPr>
            </a:lvl5pPr>
          </a:lstStyle>
          <a:p>
            <a:pPr lvl="0"/>
            <a:r>
              <a:rPr lang="en-US" dirty="0" smtClean="0"/>
              <a:t>[Insert Presentation Title]</a:t>
            </a:r>
            <a:endParaRPr lang="en-US" dirty="0"/>
          </a:p>
        </p:txBody>
      </p:sp>
      <p:sp>
        <p:nvSpPr>
          <p:cNvPr id="9" name="Text Placeholder 8"/>
          <p:cNvSpPr>
            <a:spLocks noGrp="1"/>
          </p:cNvSpPr>
          <p:nvPr>
            <p:ph type="body" sz="quarter" idx="12" hasCustomPrompt="1"/>
          </p:nvPr>
        </p:nvSpPr>
        <p:spPr>
          <a:xfrm>
            <a:off x="685800" y="4038600"/>
            <a:ext cx="8229600" cy="914400"/>
          </a:xfrm>
        </p:spPr>
        <p:txBody>
          <a:bodyPr>
            <a:noAutofit/>
          </a:bodyPr>
          <a:lstStyle>
            <a:lvl1pPr algn="ctr">
              <a:defRPr sz="2000" i="1">
                <a:solidFill>
                  <a:schemeClr val="bg1"/>
                </a:solidFill>
              </a:defRPr>
            </a:lvl1pPr>
            <a:lvl2pPr algn="ctr">
              <a:defRPr sz="2000" i="1">
                <a:solidFill>
                  <a:schemeClr val="bg1"/>
                </a:solidFill>
              </a:defRPr>
            </a:lvl2pPr>
            <a:lvl3pPr algn="ctr">
              <a:defRPr sz="2000" i="1">
                <a:solidFill>
                  <a:schemeClr val="bg1"/>
                </a:solidFill>
              </a:defRPr>
            </a:lvl3pPr>
            <a:lvl4pPr algn="ctr">
              <a:defRPr sz="2000" i="1">
                <a:solidFill>
                  <a:schemeClr val="bg1"/>
                </a:solidFill>
              </a:defRPr>
            </a:lvl4pPr>
            <a:lvl5pPr algn="ctr">
              <a:defRPr sz="2000" i="1">
                <a:solidFill>
                  <a:schemeClr val="bg1"/>
                </a:solidFill>
              </a:defRPr>
            </a:lvl5pPr>
          </a:lstStyle>
          <a:p>
            <a:pPr lvl="0"/>
            <a:r>
              <a:rPr lang="en-US" dirty="0" smtClean="0"/>
              <a:t>[Insert Presentation Subtitle]</a:t>
            </a:r>
            <a:endParaRPr lang="en-US" dirty="0"/>
          </a:p>
        </p:txBody>
      </p:sp>
      <p:sp>
        <p:nvSpPr>
          <p:cNvPr id="11" name="Text Placeholder 10"/>
          <p:cNvSpPr>
            <a:spLocks noGrp="1"/>
          </p:cNvSpPr>
          <p:nvPr>
            <p:ph type="body" sz="quarter" idx="13" hasCustomPrompt="1"/>
          </p:nvPr>
        </p:nvSpPr>
        <p:spPr>
          <a:xfrm>
            <a:off x="7467600" y="5791200"/>
            <a:ext cx="1524000" cy="914400"/>
          </a:xfrm>
        </p:spPr>
        <p:txBody>
          <a:bodyPr>
            <a:normAutofit/>
          </a:bodyPr>
          <a:lstStyle>
            <a:lvl1pPr>
              <a:defRPr sz="1400" baseline="0"/>
            </a:lvl1pPr>
          </a:lstStyle>
          <a:p>
            <a:pPr lvl="0"/>
            <a:r>
              <a:rPr lang="en-US" sz="1400" dirty="0" smtClean="0"/>
              <a:t>[Insert additional text, as needed]</a:t>
            </a:r>
            <a:endParaRPr lang="en-US" dirty="0"/>
          </a:p>
        </p:txBody>
      </p:sp>
    </p:spTree>
    <p:extLst>
      <p:ext uri="{BB962C8B-B14F-4D97-AF65-F5344CB8AC3E}">
        <p14:creationId xmlns:p14="http://schemas.microsoft.com/office/powerpoint/2010/main" val="23855005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553200" y="6356350"/>
            <a:ext cx="2209800" cy="365125"/>
          </a:xfrm>
        </p:spPr>
        <p:txBody>
          <a:bodyPr/>
          <a:lstStyle/>
          <a:p>
            <a:fld id="{EE72B6C1-7F8B-4688-B89F-A5DEB2D66D8D}" type="slidenum">
              <a:rPr lang="en-US" smtClean="0"/>
              <a:t>‹#›</a:t>
            </a:fld>
            <a:endParaRPr lang="en-US" dirty="0"/>
          </a:p>
        </p:txBody>
      </p:sp>
      <p:sp>
        <p:nvSpPr>
          <p:cNvPr id="3" name="Text Placeholder 2"/>
          <p:cNvSpPr>
            <a:spLocks noGrp="1"/>
          </p:cNvSpPr>
          <p:nvPr>
            <p:ph type="body" sz="quarter" idx="13" hasCustomPrompt="1"/>
          </p:nvPr>
        </p:nvSpPr>
        <p:spPr>
          <a:xfrm>
            <a:off x="685800" y="152400"/>
            <a:ext cx="8077200" cy="914400"/>
          </a:xfrm>
        </p:spPr>
        <p:txBody>
          <a:bodyPr>
            <a:noAutofit/>
          </a:bodyPr>
          <a:lstStyle>
            <a:lvl1pPr>
              <a:defRPr sz="3200">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smtClean="0"/>
              <a:t>[Insert one-line slide title here]</a:t>
            </a:r>
            <a:endParaRPr lang="en-US" dirty="0"/>
          </a:p>
        </p:txBody>
      </p:sp>
      <p:sp>
        <p:nvSpPr>
          <p:cNvPr id="5" name="Text Placeholder 4"/>
          <p:cNvSpPr>
            <a:spLocks noGrp="1"/>
          </p:cNvSpPr>
          <p:nvPr>
            <p:ph type="body" sz="quarter" idx="14" hasCustomPrompt="1"/>
          </p:nvPr>
        </p:nvSpPr>
        <p:spPr>
          <a:xfrm>
            <a:off x="685800" y="1143000"/>
            <a:ext cx="8077200" cy="4800600"/>
          </a:xfrm>
        </p:spPr>
        <p:txBody>
          <a:bodyPr/>
          <a:lstStyle>
            <a:lvl1pPr>
              <a:defRPr baseline="0"/>
            </a:lvl1pPr>
            <a:lvl2pPr marL="457200" indent="0">
              <a:buNone/>
              <a:defRPr baseline="0"/>
            </a:lvl2pPr>
          </a:lstStyle>
          <a:p>
            <a:pPr lvl="0"/>
            <a:r>
              <a:rPr lang="en-US" dirty="0" smtClean="0"/>
              <a:t>      [Insert intro text here]</a:t>
            </a:r>
          </a:p>
          <a:p>
            <a:pPr lvl="1"/>
            <a:r>
              <a:rPr lang="en-US" dirty="0" smtClean="0"/>
              <a:t> [Insert bullet text here]</a:t>
            </a:r>
            <a:endParaRPr lang="en-US" dirty="0"/>
          </a:p>
        </p:txBody>
      </p:sp>
    </p:spTree>
    <p:extLst>
      <p:ext uri="{BB962C8B-B14F-4D97-AF65-F5344CB8AC3E}">
        <p14:creationId xmlns:p14="http://schemas.microsoft.com/office/powerpoint/2010/main" val="222682900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5800" y="1828800"/>
            <a:ext cx="8153400" cy="914400"/>
          </a:xfrm>
        </p:spPr>
        <p:txBody>
          <a:bodyPr>
            <a:noAutofit/>
          </a:bodyPr>
          <a:lstStyle>
            <a:lvl1pPr algn="ctr">
              <a:defRPr sz="1800">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dirty="0" smtClean="0"/>
              <a:t>[Insert “thank you” or closing information here]</a:t>
            </a:r>
            <a:endParaRPr lang="en-US" dirty="0"/>
          </a:p>
        </p:txBody>
      </p:sp>
    </p:spTree>
    <p:extLst>
      <p:ext uri="{BB962C8B-B14F-4D97-AF65-F5344CB8AC3E}">
        <p14:creationId xmlns:p14="http://schemas.microsoft.com/office/powerpoint/2010/main" val="155367132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72B6C1-7F8B-4688-B89F-A5DEB2D66D8D}" type="slidenum">
              <a:rPr lang="en-US" smtClean="0"/>
              <a:t>‹#›</a:t>
            </a:fld>
            <a:endParaRPr lang="en-US"/>
          </a:p>
        </p:txBody>
      </p:sp>
      <p:sp>
        <p:nvSpPr>
          <p:cNvPr id="3" name="Text Placeholder 2"/>
          <p:cNvSpPr>
            <a:spLocks noGrp="1"/>
          </p:cNvSpPr>
          <p:nvPr>
            <p:ph type="body" sz="quarter" idx="13" hasCustomPrompt="1"/>
          </p:nvPr>
        </p:nvSpPr>
        <p:spPr>
          <a:xfrm>
            <a:off x="685800" y="381000"/>
            <a:ext cx="8001000" cy="914400"/>
          </a:xfrm>
        </p:spPr>
        <p:txBody>
          <a:bodyPr>
            <a:noAutofit/>
          </a:bodyPr>
          <a:lstStyle>
            <a:lvl1pPr>
              <a:defRPr sz="32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smtClean="0"/>
              <a:t>[Insert slide title here]</a:t>
            </a:r>
            <a:endParaRPr lang="en-US" dirty="0"/>
          </a:p>
        </p:txBody>
      </p:sp>
      <p:sp>
        <p:nvSpPr>
          <p:cNvPr id="6" name="Text Placeholder 5"/>
          <p:cNvSpPr>
            <a:spLocks noGrp="1"/>
          </p:cNvSpPr>
          <p:nvPr>
            <p:ph type="body" sz="quarter" idx="14" hasCustomPrompt="1"/>
          </p:nvPr>
        </p:nvSpPr>
        <p:spPr>
          <a:xfrm>
            <a:off x="762000" y="1600200"/>
            <a:ext cx="7924800" cy="4343400"/>
          </a:xfrm>
        </p:spPr>
        <p:txBody>
          <a:bodyPr/>
          <a:lstStyle>
            <a:lvl1pPr>
              <a:defRPr/>
            </a:lvl1pPr>
          </a:lstStyle>
          <a:p>
            <a:pPr lvl="0"/>
            <a:r>
              <a:rPr lang="en-US" dirty="0" smtClean="0"/>
              <a:t>[</a:t>
            </a:r>
            <a:r>
              <a:rPr lang="en-US" dirty="0" err="1" smtClean="0"/>
              <a:t>Inser</a:t>
            </a:r>
            <a:r>
              <a:rPr lang="en-US" dirty="0" smtClean="0"/>
              <a:t> intro text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427048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slid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t>‹#›</a:t>
            </a:fld>
            <a:endParaRPr lang="en-US"/>
          </a:p>
        </p:txBody>
      </p:sp>
      <p:sp>
        <p:nvSpPr>
          <p:cNvPr id="3" name="Text Placeholder 2"/>
          <p:cNvSpPr>
            <a:spLocks noGrp="1"/>
          </p:cNvSpPr>
          <p:nvPr>
            <p:ph type="body" sz="quarter" idx="13" hasCustomPrompt="1"/>
          </p:nvPr>
        </p:nvSpPr>
        <p:spPr>
          <a:xfrm>
            <a:off x="609600" y="0"/>
            <a:ext cx="8153400" cy="9144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baseline="0">
                <a:solidFill>
                  <a:schemeClr val="bg1"/>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ea typeface="+mn-ea"/>
                <a:cs typeface="Arial" pitchFamily="34" charset="0"/>
              </a:rPr>
              <a:t>[Insert two-line slide title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ea typeface="+mn-ea"/>
                <a:cs typeface="Arial" pitchFamily="34" charset="0"/>
              </a:rPr>
              <a:t>Second line can go here]</a:t>
            </a:r>
            <a:endParaRPr kumimoji="0" lang="en-US" sz="2400" b="0" i="0" u="none" strike="noStrike" kern="1200" cap="none" spc="0" normalizeH="0" baseline="0" noProof="0" dirty="0" smtClean="0">
              <a:ln>
                <a:noFill/>
              </a:ln>
              <a:solidFill>
                <a:prstClr val="white"/>
              </a:solidFill>
              <a:effectLst/>
              <a:uLnTx/>
              <a:uFillTx/>
              <a:latin typeface="+mn-lt"/>
              <a:ea typeface="+mn-ea"/>
              <a:cs typeface="+mn-cs"/>
            </a:endParaRPr>
          </a:p>
          <a:p>
            <a:pPr lvl="0"/>
            <a:endParaRPr lang="en-US" dirty="0"/>
          </a:p>
        </p:txBody>
      </p:sp>
      <p:sp>
        <p:nvSpPr>
          <p:cNvPr id="5" name="Text Placeholder 4"/>
          <p:cNvSpPr>
            <a:spLocks noGrp="1"/>
          </p:cNvSpPr>
          <p:nvPr>
            <p:ph type="body" sz="quarter" idx="14" hasCustomPrompt="1"/>
          </p:nvPr>
        </p:nvSpPr>
        <p:spPr>
          <a:xfrm>
            <a:off x="609600" y="1371600"/>
            <a:ext cx="8153400" cy="25908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rPr>
              <a:t>[Insert intro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rPr>
              <a:t>[Insert bullet text here]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w="11430"/>
                <a:solidFill>
                  <a:prstClr val="black">
                    <a:lumMod val="95000"/>
                    <a:lumOff val="5000"/>
                  </a:prstClr>
                </a:solidFill>
                <a:effectLst/>
                <a:uLnTx/>
                <a:uFillTx/>
                <a:latin typeface="Arial" pitchFamily="34" charset="0"/>
                <a:ea typeface="+mn-ea"/>
                <a:cs typeface="Arial" pitchFamily="34" charset="0"/>
              </a:rPr>
              <a:t>[Insert new paragraph here]</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p>
            <a:pPr lvl="0"/>
            <a:endParaRPr lang="en-US" dirty="0"/>
          </a:p>
        </p:txBody>
      </p:sp>
    </p:spTree>
    <p:extLst>
      <p:ext uri="{BB962C8B-B14F-4D97-AF65-F5344CB8AC3E}">
        <p14:creationId xmlns:p14="http://schemas.microsoft.com/office/powerpoint/2010/main" val="244305128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72B6C1-7F8B-4688-B89F-A5DEB2D66D8D}" type="slidenum">
              <a:rPr lang="en-US" smtClean="0"/>
              <a:t>‹#›</a:t>
            </a:fld>
            <a:endParaRPr lang="en-US"/>
          </a:p>
        </p:txBody>
      </p:sp>
      <p:sp>
        <p:nvSpPr>
          <p:cNvPr id="3" name="Text Placeholder 2"/>
          <p:cNvSpPr>
            <a:spLocks noGrp="1"/>
          </p:cNvSpPr>
          <p:nvPr>
            <p:ph type="body" sz="quarter" idx="13" hasCustomPrompt="1"/>
          </p:nvPr>
        </p:nvSpPr>
        <p:spPr>
          <a:xfrm>
            <a:off x="609600" y="0"/>
            <a:ext cx="7924800" cy="914400"/>
          </a:xfrm>
        </p:spPr>
        <p:txBody>
          <a:bodyPr>
            <a:noAutofit/>
          </a:bodyPr>
          <a:lstStyle>
            <a:lvl1pPr>
              <a:defRPr sz="3200">
                <a:solidFill>
                  <a:schemeClr val="bg1"/>
                </a:solidFill>
                <a:latin typeface="+mj-lt"/>
              </a:defRPr>
            </a:lvl1pPr>
            <a:lvl2pPr>
              <a:defRPr sz="3200">
                <a:solidFill>
                  <a:schemeClr val="bg1"/>
                </a:solidFill>
                <a:latin typeface="+mj-lt"/>
              </a:defRPr>
            </a:lvl2pPr>
            <a:lvl3pPr>
              <a:defRPr sz="3200">
                <a:solidFill>
                  <a:schemeClr val="bg1"/>
                </a:solidFill>
                <a:latin typeface="+mj-lt"/>
              </a:defRPr>
            </a:lvl3pPr>
            <a:lvl4pPr>
              <a:defRPr sz="3200">
                <a:solidFill>
                  <a:schemeClr val="bg1"/>
                </a:solidFill>
                <a:latin typeface="+mj-lt"/>
              </a:defRPr>
            </a:lvl4pPr>
            <a:lvl5pPr>
              <a:defRPr sz="3200">
                <a:solidFill>
                  <a:schemeClr val="bg1"/>
                </a:solidFill>
                <a:latin typeface="+mj-lt"/>
              </a:defRPr>
            </a:lvl5pPr>
          </a:lstStyle>
          <a:p>
            <a:pPr lvl="0"/>
            <a:r>
              <a:rPr lang="en-US" dirty="0" smtClean="0"/>
              <a:t> [Insert one-line slide title here]</a:t>
            </a:r>
            <a:endParaRPr lang="en-US" dirty="0"/>
          </a:p>
        </p:txBody>
      </p:sp>
      <p:sp>
        <p:nvSpPr>
          <p:cNvPr id="5" name="Text Placeholder 4"/>
          <p:cNvSpPr>
            <a:spLocks noGrp="1"/>
          </p:cNvSpPr>
          <p:nvPr>
            <p:ph type="body" sz="quarter" idx="14" hasCustomPrompt="1"/>
          </p:nvPr>
        </p:nvSpPr>
        <p:spPr>
          <a:xfrm>
            <a:off x="609600" y="990600"/>
            <a:ext cx="7924800" cy="914400"/>
          </a:xfrm>
        </p:spPr>
        <p:txBody>
          <a:bodyPr/>
          <a:lstStyle>
            <a:lvl1pPr algn="l">
              <a:defRPr baseline="0"/>
            </a:lvl1pPr>
            <a:lvl2pPr algn="ctr">
              <a:defRPr/>
            </a:lvl2pPr>
            <a:lvl3pPr algn="ctr">
              <a:defRPr/>
            </a:lvl3pPr>
            <a:lvl4pPr algn="ctr">
              <a:defRPr/>
            </a:lvl4pPr>
            <a:lvl5pPr algn="ctr">
              <a:defRPr/>
            </a:lvl5pPr>
          </a:lstStyle>
          <a:p>
            <a:pPr lvl="0"/>
            <a:r>
              <a:rPr lang="en-US" dirty="0" smtClean="0"/>
              <a:t>     </a:t>
            </a:r>
          </a:p>
          <a:p>
            <a:pPr lvl="0"/>
            <a:r>
              <a:rPr lang="en-US" dirty="0" smtClean="0"/>
              <a:t>      [Insert chart description here]</a:t>
            </a:r>
            <a:endParaRPr lang="en-US" dirty="0"/>
          </a:p>
        </p:txBody>
      </p:sp>
      <p:sp>
        <p:nvSpPr>
          <p:cNvPr id="8" name="Text Placeholder 7"/>
          <p:cNvSpPr>
            <a:spLocks noGrp="1"/>
          </p:cNvSpPr>
          <p:nvPr>
            <p:ph type="body" sz="quarter" idx="15" hasCustomPrompt="1"/>
          </p:nvPr>
        </p:nvSpPr>
        <p:spPr>
          <a:xfrm>
            <a:off x="2438400" y="2057400"/>
            <a:ext cx="3200400" cy="914400"/>
          </a:xfrm>
        </p:spPr>
        <p:txBody>
          <a:bodyPr/>
          <a:lstStyle>
            <a:lvl1pPr>
              <a:defRPr/>
            </a:lvl1pPr>
          </a:lstStyle>
          <a:p>
            <a:pPr lvl="0"/>
            <a:r>
              <a:rPr lang="en-US" dirty="0" smtClean="0"/>
              <a:t>     [Insert chart title here]</a:t>
            </a:r>
            <a:endParaRPr lang="en-US" dirty="0"/>
          </a:p>
        </p:txBody>
      </p:sp>
      <p:sp>
        <p:nvSpPr>
          <p:cNvPr id="10" name="Chart Placeholder 9"/>
          <p:cNvSpPr>
            <a:spLocks noGrp="1"/>
          </p:cNvSpPr>
          <p:nvPr>
            <p:ph type="chart" sz="quarter" idx="16"/>
          </p:nvPr>
        </p:nvSpPr>
        <p:spPr>
          <a:xfrm>
            <a:off x="609600" y="3124200"/>
            <a:ext cx="7086600" cy="2514600"/>
          </a:xfrm>
        </p:spPr>
        <p:txBody>
          <a:bodyPr/>
          <a:lstStyle/>
          <a:p>
            <a:r>
              <a:rPr lang="en-US" smtClean="0"/>
              <a:t>Click icon to add chart</a:t>
            </a:r>
            <a:endParaRPr lang="en-US"/>
          </a:p>
        </p:txBody>
      </p:sp>
      <p:sp>
        <p:nvSpPr>
          <p:cNvPr id="12" name="Text Placeholder 11"/>
          <p:cNvSpPr>
            <a:spLocks noGrp="1"/>
          </p:cNvSpPr>
          <p:nvPr>
            <p:ph type="body" sz="quarter" idx="17" hasCustomPrompt="1"/>
          </p:nvPr>
        </p:nvSpPr>
        <p:spPr>
          <a:xfrm>
            <a:off x="3276600" y="5715000"/>
            <a:ext cx="2133600" cy="914400"/>
          </a:xfrm>
        </p:spPr>
        <p:txBody>
          <a:bodyPr/>
          <a:lstStyle>
            <a:lvl1pPr>
              <a:defRPr/>
            </a:lvl1pPr>
          </a:lstStyle>
          <a:p>
            <a:pPr lvl="0"/>
            <a:r>
              <a:rPr lang="en-US" dirty="0" smtClean="0"/>
              <a:t>[insert source here]</a:t>
            </a:r>
            <a:endParaRPr lang="en-US" dirty="0"/>
          </a:p>
        </p:txBody>
      </p:sp>
    </p:spTree>
    <p:extLst>
      <p:ext uri="{BB962C8B-B14F-4D97-AF65-F5344CB8AC3E}">
        <p14:creationId xmlns:p14="http://schemas.microsoft.com/office/powerpoint/2010/main" val="370984570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9953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88459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jp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2954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2B6C1-7F8B-4688-B89F-A5DEB2D66D8D}" type="slidenum">
              <a:rPr lang="en-US" smtClean="0"/>
              <a:t>‹#›</a:t>
            </a:fld>
            <a:endParaRPr lang="en-US"/>
          </a:p>
        </p:txBody>
      </p:sp>
    </p:spTree>
    <p:extLst>
      <p:ext uri="{BB962C8B-B14F-4D97-AF65-F5344CB8AC3E}">
        <p14:creationId xmlns:p14="http://schemas.microsoft.com/office/powerpoint/2010/main" val="381859126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7" r:id="rId6"/>
    <p:sldLayoutId id="2147483659" r:id="rId7"/>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rgbClr val="F8F8F8"/>
          </a:solidFill>
          <a:latin typeface="Times New Roman" pitchFamily="18" charset="0"/>
          <a:ea typeface="+mj-ea"/>
          <a:cs typeface="Times New Roman" pitchFamily="18"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0"/>
            <a:ext cx="8077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2B6C1-7F8B-4688-B89F-A5DEB2D66D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7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rgbClr val="F8F8F8"/>
          </a:solidFill>
          <a:latin typeface="Times New Roman" pitchFamily="18" charset="0"/>
          <a:ea typeface="+mj-ea"/>
          <a:cs typeface="Times New Roman" pitchFamily="18"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rff.org/Publications/Pages/PublicationDetails.aspx?PublicationID=2126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2514600"/>
            <a:ext cx="8305800" cy="914400"/>
          </a:xfrm>
        </p:spPr>
        <p:txBody>
          <a:bodyPr/>
          <a:lstStyle/>
          <a:p>
            <a:r>
              <a:rPr lang="en-US" dirty="0" smtClean="0">
                <a:latin typeface="+mn-lt"/>
              </a:rPr>
              <a:t>The Science of Actionable </a:t>
            </a:r>
            <a:r>
              <a:rPr lang="en-US" dirty="0" smtClean="0">
                <a:latin typeface="+mn-lt"/>
              </a:rPr>
              <a:t>Science</a:t>
            </a:r>
            <a:endParaRPr lang="en-US" dirty="0">
              <a:latin typeface="+mn-lt"/>
            </a:endParaRPr>
          </a:p>
        </p:txBody>
      </p:sp>
      <p:sp>
        <p:nvSpPr>
          <p:cNvPr id="3" name="Text Placeholder 2"/>
          <p:cNvSpPr>
            <a:spLocks noGrp="1"/>
          </p:cNvSpPr>
          <p:nvPr>
            <p:ph type="body" sz="quarter" idx="11"/>
          </p:nvPr>
        </p:nvSpPr>
        <p:spPr>
          <a:xfrm>
            <a:off x="609600" y="3657600"/>
            <a:ext cx="8305800" cy="914400"/>
          </a:xfrm>
        </p:spPr>
        <p:txBody>
          <a:bodyPr/>
          <a:lstStyle/>
          <a:p>
            <a:r>
              <a:rPr lang="en-US" dirty="0" smtClean="0"/>
              <a:t>Remarks for the Global Precipitation Measurement Mission Workshop</a:t>
            </a:r>
          </a:p>
          <a:p>
            <a:r>
              <a:rPr lang="en-US" dirty="0" smtClean="0"/>
              <a:t>NASA Applied Sciences Program, Earth Science Division</a:t>
            </a:r>
          </a:p>
          <a:p>
            <a:r>
              <a:rPr lang="en-US" dirty="0" smtClean="0"/>
              <a:t>13 November 2013</a:t>
            </a:r>
            <a:endParaRPr lang="en-US" dirty="0"/>
          </a:p>
        </p:txBody>
      </p:sp>
      <p:sp>
        <p:nvSpPr>
          <p:cNvPr id="4" name="TextBox 3"/>
          <p:cNvSpPr txBox="1"/>
          <p:nvPr/>
        </p:nvSpPr>
        <p:spPr>
          <a:xfrm>
            <a:off x="2819400" y="5943600"/>
            <a:ext cx="5943600" cy="646331"/>
          </a:xfrm>
          <a:prstGeom prst="rect">
            <a:avLst/>
          </a:prstGeom>
          <a:noFill/>
        </p:spPr>
        <p:txBody>
          <a:bodyPr wrap="square" rtlCol="0">
            <a:spAutoFit/>
          </a:bodyPr>
          <a:lstStyle/>
          <a:p>
            <a:pPr algn="r"/>
            <a:r>
              <a:rPr lang="en-US" dirty="0" smtClean="0"/>
              <a:t>Molly K. Macauley, Vice President for Research and Senior Fellow, RFF</a:t>
            </a:r>
            <a:endParaRPr lang="en-US" dirty="0"/>
          </a:p>
        </p:txBody>
      </p:sp>
    </p:spTree>
    <p:extLst>
      <p:ext uri="{BB962C8B-B14F-4D97-AF65-F5344CB8AC3E}">
        <p14:creationId xmlns:p14="http://schemas.microsoft.com/office/powerpoint/2010/main" val="27822399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322263"/>
            <a:ext cx="86201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5"/>
          <p:cNvSpPr txBox="1">
            <a:spLocks noChangeArrowheads="1"/>
          </p:cNvSpPr>
          <p:nvPr/>
        </p:nvSpPr>
        <p:spPr bwMode="auto">
          <a:xfrm>
            <a:off x="1033463" y="5418138"/>
            <a:ext cx="753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i="1" dirty="0"/>
              <a:t>NRC, </a:t>
            </a:r>
            <a:r>
              <a:rPr lang="en-US" sz="1800" i="1" dirty="0" smtClean="0"/>
              <a:t>2012, </a:t>
            </a:r>
            <a:r>
              <a:rPr lang="en-US" sz="1800" i="1" dirty="0"/>
              <a:t>p. 17 --  courtesy of European Centre for Medium Range Weather Forecasts.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27162246"/>
              </p:ext>
            </p:extLst>
          </p:nvPr>
        </p:nvGraphicFramePr>
        <p:xfrm>
          <a:off x="749300" y="546100"/>
          <a:ext cx="3810000" cy="3709990"/>
        </p:xfrm>
        <a:graphic>
          <a:graphicData uri="http://schemas.openxmlformats.org/drawingml/2006/table">
            <a:tbl>
              <a:tblPr/>
              <a:tblGrid>
                <a:gridCol w="935038"/>
                <a:gridCol w="1403350"/>
                <a:gridCol w="735012"/>
                <a:gridCol w="736600"/>
              </a:tblGrid>
              <a:tr h="252413">
                <a:tc gridSpan="4">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pt-BR" sz="1100" b="0" i="0" u="none" strike="noStrike" cap="none" normalizeH="0" baseline="0" dirty="0">
                          <a:ln>
                            <a:noFill/>
                          </a:ln>
                          <a:solidFill>
                            <a:srgbClr val="000000"/>
                          </a:solidFill>
                          <a:effectLst/>
                          <a:latin typeface="Calibri" charset="0"/>
                          <a:ea typeface="ＭＳ Ｐゴシック" charset="0"/>
                          <a:cs typeface="ＭＳ Ｐゴシック" charset="0"/>
                        </a:rPr>
                        <a:t>VOI: BAU -&gt;  DICE Optimum @ 0.2C/decade</a:t>
                      </a:r>
                      <a:endParaRPr kumimoji="0" lang="pt-BR"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71549">
                <a:tc rowSpan="4">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with 95% certainty: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mean damages  [Trill USD 2015]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stdev</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BAU 2.5%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40.08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18.55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BAU 3%</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24.61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10.95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BAU 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5.48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2.06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row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Discovered by EO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VOI-EO 2.5%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8.32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4.19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VOI-EO 3%</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6.22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2.36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5750">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VOI-EO 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2.56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0.43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5750">
                <a:tc row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Discovered by Alternative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VOI-A/C/I 2.5%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10.74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4.74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1463">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VOI-A/C/I 3%</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7.88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2.51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5750">
                <a:tc v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VOI-A/C/I 5%</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3.06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0.37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2716906"/>
              </p:ext>
            </p:extLst>
          </p:nvPr>
        </p:nvGraphicFramePr>
        <p:xfrm>
          <a:off x="5549900" y="1025525"/>
          <a:ext cx="2603500" cy="2565400"/>
        </p:xfrm>
        <a:graphic>
          <a:graphicData uri="http://schemas.openxmlformats.org/drawingml/2006/table">
            <a:tbl>
              <a:tblPr/>
              <a:tblGrid>
                <a:gridCol w="1541463"/>
                <a:gridCol w="1062037"/>
              </a:tblGrid>
              <a:tr h="1458912">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Mean averted damages by switching with EO vs AltI [Trill USD 2015], BAU -&gt;DICE Opt. 95% confidence, 0.2C/decade trigger</a:t>
                      </a:r>
                      <a:endParaRPr kumimoji="0" lang="en-US" sz="11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r>
              <a:tr h="27305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discount rate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305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2.43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7305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1.66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873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0.50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22600" name="TextBox 5"/>
          <p:cNvSpPr txBox="1">
            <a:spLocks noChangeArrowheads="1"/>
          </p:cNvSpPr>
          <p:nvPr/>
        </p:nvSpPr>
        <p:spPr bwMode="auto">
          <a:xfrm>
            <a:off x="4000500" y="5270500"/>
            <a:ext cx="448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t>Preliminary</a:t>
            </a:r>
          </a:p>
          <a:p>
            <a:pPr algn="r" eaLnBrk="1" hangingPunct="1"/>
            <a:r>
              <a:rPr lang="en-US" sz="1800" dirty="0"/>
              <a:t>Wielicki</a:t>
            </a:r>
            <a:r>
              <a:rPr lang="en-US" sz="1800" dirty="0"/>
              <a:t>, Young, and Cooke  DRAFT 2012</a:t>
            </a:r>
          </a:p>
        </p:txBody>
      </p:sp>
      <p:sp>
        <p:nvSpPr>
          <p:cNvPr id="22601" name="TextBox 1"/>
          <p:cNvSpPr txBox="1">
            <a:spLocks noChangeArrowheads="1"/>
          </p:cNvSpPr>
          <p:nvPr/>
        </p:nvSpPr>
        <p:spPr bwMode="auto">
          <a:xfrm>
            <a:off x="4838700" y="342900"/>
            <a:ext cx="379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PRELIMINARY DO NOT QUOTE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8077200" cy="4524316"/>
          </a:xfrm>
          <a:prstGeom prst="rect">
            <a:avLst/>
          </a:prstGeom>
          <a:noFill/>
        </p:spPr>
        <p:txBody>
          <a:bodyPr wrap="square" rtlCol="0">
            <a:spAutoFit/>
          </a:bodyPr>
          <a:lstStyle/>
          <a:p>
            <a:pPr marL="285750" indent="-285750">
              <a:buFont typeface="Arial"/>
              <a:buChar char="•"/>
            </a:pPr>
            <a:r>
              <a:rPr lang="en-US" dirty="0"/>
              <a:t>Information has value if it can either make a current choice more secure and confident or if it can reveal a different choice as better than the current choice</a:t>
            </a:r>
          </a:p>
          <a:p>
            <a:pPr marL="285750" indent="-285750">
              <a:buFont typeface="Arial"/>
              <a:buChar char="•"/>
            </a:pPr>
            <a:r>
              <a:rPr lang="en-US" dirty="0"/>
              <a:t>Information may lead to recognition that there is more uncertainty than initially thought</a:t>
            </a:r>
          </a:p>
          <a:p>
            <a:pPr marL="285750" indent="-285750">
              <a:buFont typeface="Arial"/>
              <a:buChar char="•"/>
            </a:pPr>
            <a:r>
              <a:rPr lang="en-US" dirty="0"/>
              <a:t>Information has value even if it introduces more uncertainty (it reveals that what was thought to be certain may not be)</a:t>
            </a:r>
          </a:p>
          <a:p>
            <a:pPr marL="285750" indent="-285750">
              <a:buFont typeface="Arial"/>
              <a:buChar char="•"/>
            </a:pPr>
            <a:r>
              <a:rPr lang="en-US" dirty="0"/>
              <a:t>Perfect information may not be worth the cost of acquisition</a:t>
            </a:r>
          </a:p>
          <a:p>
            <a:pPr marL="285750" indent="-285750">
              <a:buFont typeface="Arial"/>
              <a:buChar char="•"/>
            </a:pPr>
            <a:r>
              <a:rPr lang="en-US" dirty="0"/>
              <a:t>Some attributes of information may confer more value than others (e.g., spatial, temporal, and spectral resolution; accuracy, precision, and other statistical properties of the distribution of information)</a:t>
            </a:r>
          </a:p>
          <a:p>
            <a:pPr marL="285750" indent="-285750">
              <a:buFont typeface="Arial"/>
              <a:buChar char="•"/>
            </a:pPr>
            <a:r>
              <a:rPr lang="en-US" dirty="0"/>
              <a:t>Information tends to have value if it enables an action or a decision not to take action</a:t>
            </a:r>
          </a:p>
          <a:p>
            <a:pPr marL="285750" indent="-285750">
              <a:buFont typeface="Arial"/>
              <a:buChar char="•"/>
            </a:pPr>
            <a:r>
              <a:rPr lang="en-US" dirty="0"/>
              <a:t>Information once acquired is available at low additional cost, and one person’s use may not preclude another person’s use. Some information is about goods and services for which we have no </a:t>
            </a:r>
            <a:r>
              <a:rPr lang="en-US" dirty="0" smtClean="0"/>
              <a:t>prices.</a:t>
            </a:r>
            <a:endParaRPr lang="en-US" dirty="0"/>
          </a:p>
        </p:txBody>
      </p:sp>
      <p:sp>
        <p:nvSpPr>
          <p:cNvPr id="3" name="TextBox 2"/>
          <p:cNvSpPr txBox="1"/>
          <p:nvPr/>
        </p:nvSpPr>
        <p:spPr>
          <a:xfrm>
            <a:off x="304800" y="152400"/>
            <a:ext cx="7924800" cy="523220"/>
          </a:xfrm>
          <a:prstGeom prst="rect">
            <a:avLst/>
          </a:prstGeom>
          <a:noFill/>
        </p:spPr>
        <p:txBody>
          <a:bodyPr wrap="square" rtlCol="0">
            <a:spAutoFit/>
          </a:bodyPr>
          <a:lstStyle/>
          <a:p>
            <a:r>
              <a:rPr lang="en-US" sz="2800" dirty="0" smtClean="0">
                <a:solidFill>
                  <a:schemeClr val="bg1"/>
                </a:solidFill>
              </a:rPr>
              <a:t>Value of Information (“VOI”)</a:t>
            </a:r>
            <a:endParaRPr lang="en-US" sz="2800" dirty="0">
              <a:solidFill>
                <a:schemeClr val="bg1"/>
              </a:solidFill>
            </a:endParaRPr>
          </a:p>
        </p:txBody>
      </p:sp>
    </p:spTree>
    <p:extLst>
      <p:ext uri="{BB962C8B-B14F-4D97-AF65-F5344CB8AC3E}">
        <p14:creationId xmlns:p14="http://schemas.microsoft.com/office/powerpoint/2010/main" val="26560555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28600" y="0"/>
            <a:ext cx="8686800" cy="1143000"/>
          </a:xfrm>
        </p:spPr>
        <p:txBody>
          <a:bodyPr/>
          <a:lstStyle/>
          <a:p>
            <a:r>
              <a:rPr lang="en-US" sz="2800" dirty="0">
                <a:latin typeface="Calibri" charset="0"/>
                <a:ea typeface="ＭＳ Ｐゴシック" charset="0"/>
                <a:cs typeface="ＭＳ Ｐゴシック" charset="0"/>
              </a:rPr>
              <a:t>Incorporating VOI </a:t>
            </a:r>
            <a:r>
              <a:rPr lang="en-US" sz="2800" dirty="0" smtClean="0">
                <a:latin typeface="Calibri" charset="0"/>
                <a:ea typeface="ＭＳ Ｐゴシック" charset="0"/>
                <a:cs typeface="ＭＳ Ｐゴシック" charset="0"/>
              </a:rPr>
              <a:t>analyses</a:t>
            </a:r>
            <a:r>
              <a:rPr lang="en-US" sz="2800" dirty="0">
                <a:latin typeface="Calibri" charset="0"/>
                <a:ea typeface="ＭＳ Ｐゴシック" charset="0"/>
                <a:cs typeface="ＭＳ Ｐゴシック" charset="0"/>
              </a:rPr>
              <a:t>: </a:t>
            </a:r>
            <a:r>
              <a:rPr lang="en-US" sz="2800" dirty="0" smtClean="0">
                <a:latin typeface="Calibri" charset="0"/>
                <a:ea typeface="ＭＳ Ｐゴシック" charset="0"/>
                <a:cs typeface="ＭＳ Ｐゴシック" charset="0"/>
              </a:rPr>
              <a:t>some methods </a:t>
            </a:r>
            <a:r>
              <a:rPr lang="en-US" sz="2800" dirty="0">
                <a:latin typeface="Calibri" charset="0"/>
                <a:ea typeface="ＭＳ Ｐゴシック" charset="0"/>
                <a:cs typeface="ＭＳ Ｐゴシック" charset="0"/>
              </a:rPr>
              <a:t>and e</a:t>
            </a:r>
            <a:r>
              <a:rPr lang="en-US" sz="2800" dirty="0" smtClean="0">
                <a:latin typeface="Calibri" charset="0"/>
                <a:ea typeface="ＭＳ Ｐゴシック" charset="0"/>
                <a:cs typeface="ＭＳ Ｐゴシック" charset="0"/>
              </a:rPr>
              <a:t>xamples </a:t>
            </a:r>
            <a:endParaRPr lang="en-US" sz="2800" dirty="0">
              <a:latin typeface="Calibri" charset="0"/>
              <a:ea typeface="ＭＳ Ｐゴシック" charset="0"/>
              <a:cs typeface="ＭＳ Ｐゴシック" charset="0"/>
            </a:endParaRPr>
          </a:p>
        </p:txBody>
      </p:sp>
      <p:sp>
        <p:nvSpPr>
          <p:cNvPr id="49154" name="Rectangle 3"/>
          <p:cNvSpPr>
            <a:spLocks noGrp="1" noChangeArrowheads="1"/>
          </p:cNvSpPr>
          <p:nvPr>
            <p:ph idx="1"/>
          </p:nvPr>
        </p:nvSpPr>
        <p:spPr>
          <a:xfrm>
            <a:off x="152400" y="990600"/>
            <a:ext cx="8228013" cy="5238750"/>
          </a:xfrm>
        </p:spPr>
        <p:txBody>
          <a:bodyPr/>
          <a:lstStyle/>
          <a:p>
            <a:pPr eaLnBrk="1" hangingPunct="1"/>
            <a:r>
              <a:rPr lang="en-US" sz="2400" dirty="0">
                <a:latin typeface="Calibri" charset="0"/>
                <a:ea typeface="ＭＳ Ｐゴシック" charset="0"/>
                <a:cs typeface="ＭＳ Ｐゴシック" charset="0"/>
              </a:rPr>
              <a:t>Regulatory cost-effectiveness</a:t>
            </a:r>
          </a:p>
          <a:p>
            <a:pPr lvl="1" eaLnBrk="1" hangingPunct="1"/>
            <a:r>
              <a:rPr lang="en-US" sz="2400" dirty="0">
                <a:latin typeface="Calibri" charset="0"/>
                <a:ea typeface="ＭＳ Ｐゴシック" charset="0"/>
              </a:rPr>
              <a:t>Implementation of land </a:t>
            </a:r>
            <a:r>
              <a:rPr lang="en-US" sz="2400" dirty="0" smtClean="0">
                <a:latin typeface="Calibri" charset="0"/>
                <a:ea typeface="ＭＳ Ｐゴシック" charset="0"/>
              </a:rPr>
              <a:t>use and air quality </a:t>
            </a:r>
            <a:r>
              <a:rPr lang="en-US" sz="2400" dirty="0">
                <a:latin typeface="Calibri" charset="0"/>
                <a:ea typeface="ＭＳ Ｐゴシック" charset="0"/>
              </a:rPr>
              <a:t>regulation (</a:t>
            </a:r>
            <a:r>
              <a:rPr lang="en-US" sz="2400" dirty="0">
                <a:latin typeface="Calibri" charset="0"/>
                <a:ea typeface="ＭＳ Ｐゴシック" charset="0"/>
              </a:rPr>
              <a:t>Bernknopf</a:t>
            </a:r>
            <a:r>
              <a:rPr lang="en-US" sz="2400" dirty="0">
                <a:latin typeface="Calibri" charset="0"/>
                <a:ea typeface="ＭＳ Ｐゴシック" charset="0"/>
              </a:rPr>
              <a:t> et al. </a:t>
            </a:r>
            <a:r>
              <a:rPr lang="en-US" sz="2400" dirty="0" smtClean="0">
                <a:latin typeface="Calibri" charset="0"/>
                <a:ea typeface="ＭＳ Ｐゴシック" charset="0"/>
              </a:rPr>
              <a:t>2012)</a:t>
            </a:r>
            <a:endParaRPr lang="en-US" sz="2400" dirty="0">
              <a:latin typeface="Calibri" charset="0"/>
              <a:ea typeface="ＭＳ Ｐゴシック" charset="0"/>
            </a:endParaRPr>
          </a:p>
          <a:p>
            <a:pPr lvl="1" eaLnBrk="1" hangingPunct="1"/>
            <a:r>
              <a:rPr lang="en-US" sz="2400" dirty="0">
                <a:latin typeface="Calibri" charset="0"/>
                <a:ea typeface="ＭＳ Ｐゴシック" charset="0"/>
              </a:rPr>
              <a:t>Monitoring water quality (</a:t>
            </a:r>
            <a:r>
              <a:rPr lang="en-US" sz="2400" dirty="0">
                <a:latin typeface="Calibri" charset="0"/>
                <a:ea typeface="ＭＳ Ｐゴシック" charset="0"/>
              </a:rPr>
              <a:t>Bouma</a:t>
            </a:r>
            <a:r>
              <a:rPr lang="en-US" sz="2400" dirty="0">
                <a:latin typeface="Calibri" charset="0"/>
                <a:ea typeface="ＭＳ Ｐゴシック" charset="0"/>
              </a:rPr>
              <a:t>, van der </a:t>
            </a:r>
            <a:r>
              <a:rPr lang="en-US" sz="2400" dirty="0">
                <a:latin typeface="Calibri" charset="0"/>
                <a:ea typeface="ＭＳ Ｐゴシック" charset="0"/>
              </a:rPr>
              <a:t>Woerd</a:t>
            </a:r>
            <a:r>
              <a:rPr lang="en-US" sz="2400" dirty="0">
                <a:latin typeface="Calibri" charset="0"/>
                <a:ea typeface="ＭＳ Ｐゴシック" charset="0"/>
              </a:rPr>
              <a:t>, et al. 2009)</a:t>
            </a:r>
          </a:p>
          <a:p>
            <a:pPr eaLnBrk="1" hangingPunct="1"/>
            <a:r>
              <a:rPr lang="en-US" sz="2400" dirty="0">
                <a:latin typeface="Calibri" charset="0"/>
                <a:ea typeface="ＭＳ Ｐゴシック" charset="0"/>
                <a:cs typeface="ＭＳ Ｐゴシック" charset="0"/>
              </a:rPr>
              <a:t>Econometric modeling and estimation</a:t>
            </a:r>
          </a:p>
          <a:p>
            <a:pPr lvl="1" eaLnBrk="1" hangingPunct="1"/>
            <a:r>
              <a:rPr lang="en-US" sz="2400" dirty="0">
                <a:latin typeface="Calibri" charset="0"/>
                <a:ea typeface="ＭＳ Ｐゴシック" charset="0"/>
              </a:rPr>
              <a:t>Productivity (agriculture; </a:t>
            </a:r>
            <a:r>
              <a:rPr lang="en-US" sz="2400" dirty="0">
                <a:latin typeface="Calibri" charset="0"/>
                <a:ea typeface="ＭＳ Ｐゴシック" charset="0"/>
              </a:rPr>
              <a:t>Tenkorang</a:t>
            </a:r>
            <a:r>
              <a:rPr lang="en-US" sz="2400" dirty="0">
                <a:latin typeface="Calibri" charset="0"/>
                <a:ea typeface="ＭＳ Ｐゴシック" charset="0"/>
              </a:rPr>
              <a:t> and </a:t>
            </a:r>
            <a:r>
              <a:rPr lang="en-US" sz="2400" dirty="0">
                <a:latin typeface="Calibri" charset="0"/>
                <a:ea typeface="ＭＳ Ｐゴシック" charset="0"/>
              </a:rPr>
              <a:t>Lowenberg-DeBoer</a:t>
            </a:r>
            <a:r>
              <a:rPr lang="en-US" sz="2400" dirty="0">
                <a:latin typeface="Calibri" charset="0"/>
                <a:ea typeface="ＭＳ Ｐゴシック" charset="0"/>
              </a:rPr>
              <a:t> 2008)</a:t>
            </a:r>
          </a:p>
          <a:p>
            <a:pPr lvl="1" eaLnBrk="1" hangingPunct="1"/>
            <a:r>
              <a:rPr lang="en-US" sz="2400" dirty="0">
                <a:latin typeface="Calibri" charset="0"/>
                <a:ea typeface="ＭＳ Ｐゴシック" charset="0"/>
              </a:rPr>
              <a:t>Years of life expectancy (</a:t>
            </a:r>
            <a:r>
              <a:rPr lang="en-US" sz="2400" dirty="0">
                <a:latin typeface="Calibri" charset="0"/>
                <a:ea typeface="ＭＳ Ｐゴシック" charset="0"/>
              </a:rPr>
              <a:t>Obersteiner</a:t>
            </a:r>
            <a:r>
              <a:rPr lang="en-US" sz="2400" dirty="0">
                <a:latin typeface="Calibri" charset="0"/>
                <a:ea typeface="ＭＳ Ｐゴシック" charset="0"/>
              </a:rPr>
              <a:t> et al. </a:t>
            </a:r>
            <a:r>
              <a:rPr lang="en-US" sz="2400" dirty="0" smtClean="0">
                <a:latin typeface="Calibri" charset="0"/>
                <a:ea typeface="ＭＳ Ｐゴシック" charset="0"/>
              </a:rPr>
              <a:t>2012)</a:t>
            </a:r>
          </a:p>
          <a:p>
            <a:pPr lvl="1" eaLnBrk="1" hangingPunct="1"/>
            <a:r>
              <a:rPr lang="en-US" sz="2400" dirty="0" smtClean="0">
                <a:latin typeface="Calibri" charset="0"/>
                <a:ea typeface="ＭＳ Ｐゴシック" charset="0"/>
              </a:rPr>
              <a:t>Other </a:t>
            </a:r>
            <a:r>
              <a:rPr lang="en-US" sz="2400" dirty="0">
                <a:latin typeface="Calibri" charset="0"/>
                <a:ea typeface="ＭＳ Ｐゴシック" charset="0"/>
              </a:rPr>
              <a:t>quality of life dimensions</a:t>
            </a:r>
          </a:p>
          <a:p>
            <a:pPr eaLnBrk="1" hangingPunct="1"/>
            <a:r>
              <a:rPr lang="en-US" sz="2400" dirty="0">
                <a:latin typeface="Calibri" charset="0"/>
                <a:ea typeface="ＭＳ Ｐゴシック" charset="0"/>
                <a:cs typeface="ＭＳ Ｐゴシック" charset="0"/>
              </a:rPr>
              <a:t>Simulation modeling and estimation</a:t>
            </a:r>
          </a:p>
          <a:p>
            <a:pPr eaLnBrk="1" hangingPunct="1"/>
            <a:endParaRPr lang="en-US" dirty="0">
              <a:latin typeface="Calibri" charset="0"/>
              <a:ea typeface="ＭＳ Ｐゴシック" charset="0"/>
              <a:cs typeface="ＭＳ Ｐゴシック" charset="0"/>
            </a:endParaRPr>
          </a:p>
        </p:txBody>
      </p:sp>
      <p:pic>
        <p:nvPicPr>
          <p:cNvPr id="2" name="Picture 1" descr="Screen shot 2013-11-11 at 4.2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191000"/>
            <a:ext cx="1714500" cy="2667000"/>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152400"/>
            <a:ext cx="8924925" cy="1143000"/>
          </a:xfrm>
        </p:spPr>
        <p:txBody>
          <a:bodyPr/>
          <a:lstStyle/>
          <a:p>
            <a:pPr algn="l" eaLnBrk="1" hangingPunct="1"/>
            <a:r>
              <a:rPr lang="en-US" sz="2800" dirty="0" smtClean="0">
                <a:latin typeface="Calibri" charset="0"/>
                <a:ea typeface="ＭＳ Ｐゴシック" charset="0"/>
                <a:cs typeface="ＭＳ Ｐゴシック" charset="0"/>
              </a:rPr>
              <a:t>Methods </a:t>
            </a:r>
            <a:r>
              <a:rPr lang="en-US" sz="2800" dirty="0" smtClean="0">
                <a:latin typeface="Calibri" charset="0"/>
                <a:ea typeface="ＭＳ Ｐゴシック" charset="0"/>
                <a:cs typeface="ＭＳ Ｐゴシック" charset="0"/>
              </a:rPr>
              <a:t>and </a:t>
            </a:r>
            <a:r>
              <a:rPr lang="en-US" sz="2800" dirty="0" smtClean="0">
                <a:latin typeface="Calibri" charset="0"/>
                <a:ea typeface="ＭＳ Ｐゴシック" charset="0"/>
                <a:cs typeface="ＭＳ Ｐゴシック" charset="0"/>
              </a:rPr>
              <a:t>examples, cont’d </a:t>
            </a:r>
            <a:endParaRPr lang="en-US" sz="2800" dirty="0">
              <a:latin typeface="Calibri" charset="0"/>
              <a:ea typeface="ＭＳ Ｐゴシック" charset="0"/>
              <a:cs typeface="ＭＳ Ｐゴシック" charset="0"/>
            </a:endParaRPr>
          </a:p>
        </p:txBody>
      </p:sp>
      <p:sp>
        <p:nvSpPr>
          <p:cNvPr id="48130" name="Rectangle 3"/>
          <p:cNvSpPr>
            <a:spLocks noGrp="1" noChangeArrowheads="1"/>
          </p:cNvSpPr>
          <p:nvPr>
            <p:ph idx="1"/>
          </p:nvPr>
        </p:nvSpPr>
        <p:spPr>
          <a:xfrm>
            <a:off x="457200" y="1447800"/>
            <a:ext cx="8489950" cy="4592637"/>
          </a:xfrm>
        </p:spPr>
        <p:txBody>
          <a:bodyPr/>
          <a:lstStyle/>
          <a:p>
            <a:pPr eaLnBrk="1" hangingPunct="1"/>
            <a:r>
              <a:rPr lang="en-US" sz="2400" dirty="0">
                <a:latin typeface="Calibri" charset="0"/>
                <a:ea typeface="ＭＳ Ｐゴシック" charset="0"/>
                <a:cs typeface="ＭＳ Ｐゴシック" charset="0"/>
              </a:rPr>
              <a:t>Price- and cost-based derivation</a:t>
            </a:r>
          </a:p>
          <a:p>
            <a:pPr lvl="1" eaLnBrk="1" hangingPunct="1"/>
            <a:r>
              <a:rPr lang="en-US" sz="2400" dirty="0">
                <a:latin typeface="Calibri" charset="0"/>
                <a:ea typeface="ＭＳ Ｐゴシック" charset="0"/>
              </a:rPr>
              <a:t>Weather data for weather insurance (Osgood, </a:t>
            </a:r>
            <a:r>
              <a:rPr lang="en-US" sz="2400" dirty="0" smtClean="0">
                <a:latin typeface="Calibri" charset="0"/>
                <a:ea typeface="ＭＳ Ｐゴシック" charset="0"/>
              </a:rPr>
              <a:t>2012)</a:t>
            </a:r>
            <a:endParaRPr lang="en-US" sz="2400" dirty="0">
              <a:latin typeface="Calibri" charset="0"/>
              <a:ea typeface="ＭＳ Ｐゴシック" charset="0"/>
            </a:endParaRPr>
          </a:p>
          <a:p>
            <a:pPr lvl="1" eaLnBrk="1" hangingPunct="1"/>
            <a:r>
              <a:rPr lang="en-US" sz="2400" dirty="0">
                <a:latin typeface="Calibri" charset="0"/>
                <a:ea typeface="ＭＳ Ｐゴシック" charset="0"/>
              </a:rPr>
              <a:t>Drought and land use information for index insurance (</a:t>
            </a:r>
            <a:r>
              <a:rPr lang="en-US" sz="2400" dirty="0">
                <a:latin typeface="Calibri" charset="0"/>
                <a:ea typeface="ＭＳ Ｐゴシック" charset="0"/>
              </a:rPr>
              <a:t>Skees</a:t>
            </a:r>
            <a:r>
              <a:rPr lang="en-US" sz="2400" dirty="0">
                <a:latin typeface="Calibri" charset="0"/>
                <a:ea typeface="ＭＳ Ｐゴシック" charset="0"/>
              </a:rPr>
              <a:t> et al., 2007)</a:t>
            </a:r>
          </a:p>
          <a:p>
            <a:pPr lvl="1" eaLnBrk="1" hangingPunct="1"/>
            <a:r>
              <a:rPr lang="en-US" sz="2400" dirty="0">
                <a:latin typeface="Calibri" charset="0"/>
                <a:ea typeface="ＭＳ Ｐゴシック" charset="0"/>
              </a:rPr>
              <a:t>Losses averted from vector-borne disease (Hartley, </a:t>
            </a:r>
            <a:r>
              <a:rPr lang="en-US" sz="2400" dirty="0" smtClean="0">
                <a:latin typeface="Calibri" charset="0"/>
                <a:ea typeface="ＭＳ Ｐゴシック" charset="0"/>
              </a:rPr>
              <a:t>2012)</a:t>
            </a:r>
            <a:endParaRPr lang="en-US" sz="2400" dirty="0">
              <a:latin typeface="Calibri" charset="0"/>
              <a:ea typeface="ＭＳ Ｐゴシック" charset="0"/>
            </a:endParaRPr>
          </a:p>
          <a:p>
            <a:pPr eaLnBrk="1" hangingPunct="1"/>
            <a:r>
              <a:rPr lang="en-US" sz="2400" dirty="0">
                <a:latin typeface="Calibri" charset="0"/>
                <a:ea typeface="ＭＳ Ｐゴシック" charset="0"/>
                <a:cs typeface="ＭＳ Ｐゴシック" charset="0"/>
              </a:rPr>
              <a:t>Probabilistic approaches</a:t>
            </a:r>
          </a:p>
          <a:p>
            <a:pPr lvl="1" eaLnBrk="1" hangingPunct="1"/>
            <a:r>
              <a:rPr lang="en-US" sz="2400" dirty="0">
                <a:latin typeface="Calibri" charset="0"/>
                <a:ea typeface="ＭＳ Ｐゴシック" charset="0"/>
              </a:rPr>
              <a:t>Bayesian belief networks (Cooke and </a:t>
            </a:r>
            <a:r>
              <a:rPr lang="en-US" sz="2400" dirty="0">
                <a:latin typeface="Calibri" charset="0"/>
                <a:ea typeface="ＭＳ Ｐゴシック" charset="0"/>
              </a:rPr>
              <a:t>Kousky</a:t>
            </a:r>
            <a:r>
              <a:rPr lang="en-US" sz="2400" dirty="0">
                <a:latin typeface="Calibri" charset="0"/>
                <a:ea typeface="ＭＳ Ｐゴシック" charset="0"/>
              </a:rPr>
              <a:t>, </a:t>
            </a:r>
            <a:r>
              <a:rPr lang="en-US" sz="2400" dirty="0" smtClean="0">
                <a:latin typeface="Calibri" charset="0"/>
                <a:ea typeface="ＭＳ Ｐゴシック" charset="0"/>
              </a:rPr>
              <a:t>2012)</a:t>
            </a:r>
            <a:endParaRPr lang="en-US" sz="2400" dirty="0">
              <a:latin typeface="Calibri" charset="0"/>
              <a:ea typeface="ＭＳ Ｐゴシック" charset="0"/>
            </a:endParaRPr>
          </a:p>
          <a:p>
            <a:pPr lvl="1" eaLnBrk="1" hangingPunct="1"/>
            <a:r>
              <a:rPr lang="en-US" sz="2400" dirty="0">
                <a:latin typeface="Calibri" charset="0"/>
                <a:ea typeface="ＭＳ Ｐゴシック" charset="0"/>
              </a:rPr>
              <a:t>Expert elicitation (probabilities of various tipping points, Interagency Working Group on Social Cost of Carbon, p. 32)</a:t>
            </a:r>
          </a:p>
          <a:p>
            <a:pPr lvl="1" eaLnBrk="1" hangingPunct="1"/>
            <a:endParaRPr lang="en-US" sz="2400"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066800"/>
            <a:ext cx="8001000" cy="4801315"/>
          </a:xfrm>
          <a:prstGeom prst="rect">
            <a:avLst/>
          </a:prstGeom>
          <a:noFill/>
        </p:spPr>
        <p:txBody>
          <a:bodyPr wrap="square" rtlCol="0">
            <a:spAutoFit/>
          </a:bodyPr>
          <a:lstStyle/>
          <a:p>
            <a:pPr marL="285750" indent="-285750">
              <a:buFont typeface="Arial"/>
              <a:buChar char="•"/>
            </a:pPr>
            <a:r>
              <a:rPr lang="en-US" dirty="0"/>
              <a:t>Ascertain through the applied research effort: </a:t>
            </a:r>
          </a:p>
          <a:p>
            <a:pPr marL="742950" lvl="1" indent="-285750">
              <a:buFont typeface="Arial"/>
              <a:buChar char="•"/>
            </a:pPr>
            <a:r>
              <a:rPr lang="en-US" dirty="0"/>
              <a:t>what attributes are required (e.g., spatial, spectral, and temporal resolution, accuracy, precision, frequency, annotation, access)</a:t>
            </a:r>
          </a:p>
          <a:p>
            <a:pPr marL="285750" indent="-285750">
              <a:buFont typeface="Arial"/>
              <a:buChar char="•"/>
            </a:pPr>
            <a:r>
              <a:rPr lang="en-US" dirty="0"/>
              <a:t>Identify and reduce barriers to use</a:t>
            </a:r>
          </a:p>
          <a:p>
            <a:pPr marL="285750" indent="-285750">
              <a:buFont typeface="Arial"/>
              <a:buChar char="•"/>
            </a:pPr>
            <a:r>
              <a:rPr lang="en-US" dirty="0"/>
              <a:t>Identify and lower </a:t>
            </a:r>
            <a:r>
              <a:rPr lang="en-US" dirty="0"/>
              <a:t>decisionmakers</a:t>
            </a:r>
            <a:r>
              <a:rPr lang="en-US" dirty="0"/>
              <a:t>’ constraints</a:t>
            </a:r>
          </a:p>
          <a:p>
            <a:pPr marL="742950" lvl="1" indent="-285750">
              <a:buFont typeface="Arial"/>
              <a:buChar char="•"/>
            </a:pPr>
            <a:r>
              <a:rPr lang="en-US" dirty="0"/>
              <a:t>enhance actions that can be taken</a:t>
            </a:r>
          </a:p>
          <a:p>
            <a:pPr marL="742950" lvl="1" indent="-285750">
              <a:buFont typeface="Arial"/>
              <a:buChar char="•"/>
            </a:pPr>
            <a:r>
              <a:rPr lang="en-US" dirty="0"/>
              <a:t>increase the number of people who know about the information</a:t>
            </a:r>
          </a:p>
          <a:p>
            <a:pPr marL="742950" lvl="1" indent="-285750">
              <a:buFont typeface="Arial"/>
              <a:buChar char="•"/>
            </a:pPr>
            <a:r>
              <a:rPr lang="en-US" dirty="0"/>
              <a:t>demonstrate that information has value</a:t>
            </a:r>
          </a:p>
          <a:p>
            <a:pPr marL="285750" indent="-285750">
              <a:buFont typeface="Arial"/>
              <a:buChar char="•"/>
            </a:pPr>
            <a:r>
              <a:rPr lang="en-US" dirty="0"/>
              <a:t>Demonstrate that information is valued</a:t>
            </a:r>
          </a:p>
          <a:p>
            <a:pPr marL="285750" indent="-285750">
              <a:buFont typeface="Arial"/>
              <a:buChar char="•"/>
            </a:pPr>
            <a:r>
              <a:rPr lang="en-US" dirty="0"/>
              <a:t>Use the valuation exercise to think through data, research, partnerships, and assembly of results in a structured way</a:t>
            </a:r>
          </a:p>
          <a:p>
            <a:pPr marL="285750" indent="-285750">
              <a:buFont typeface="Arial"/>
              <a:buChar char="•"/>
            </a:pPr>
            <a:r>
              <a:rPr lang="en-US" dirty="0"/>
              <a:t>Feedback findings  into mission design, next decadal survey, and ROSES- and other funding opportunities</a:t>
            </a:r>
          </a:p>
          <a:p>
            <a:pPr marL="285750" indent="-285750">
              <a:buFont typeface="Arial"/>
              <a:buChar char="•"/>
            </a:pPr>
            <a:r>
              <a:rPr lang="en-US" dirty="0"/>
              <a:t>Offer guidance for transferability of results and findings</a:t>
            </a:r>
          </a:p>
          <a:p>
            <a:pPr marL="285750" indent="-285750">
              <a:buFont typeface="Arial"/>
              <a:buChar char="•"/>
            </a:pPr>
            <a:r>
              <a:rPr lang="en-US" dirty="0"/>
              <a:t>Share findings more widely to audiences beyond the research team and partners</a:t>
            </a:r>
          </a:p>
          <a:p>
            <a:pPr marL="285750" indent="-285750">
              <a:buFont typeface="Arial"/>
              <a:buChar char="•"/>
            </a:pPr>
            <a:endParaRPr lang="en-US" dirty="0"/>
          </a:p>
        </p:txBody>
      </p:sp>
      <p:sp>
        <p:nvSpPr>
          <p:cNvPr id="4" name="TextBox 3"/>
          <p:cNvSpPr txBox="1"/>
          <p:nvPr/>
        </p:nvSpPr>
        <p:spPr>
          <a:xfrm>
            <a:off x="152400" y="152400"/>
            <a:ext cx="8686800" cy="523220"/>
          </a:xfrm>
          <a:prstGeom prst="rect">
            <a:avLst/>
          </a:prstGeom>
          <a:noFill/>
        </p:spPr>
        <p:txBody>
          <a:bodyPr wrap="square" rtlCol="0">
            <a:spAutoFit/>
          </a:bodyPr>
          <a:lstStyle/>
          <a:p>
            <a:r>
              <a:rPr lang="en-US" sz="2800" dirty="0" smtClean="0">
                <a:solidFill>
                  <a:schemeClr val="bg1"/>
                </a:solidFill>
              </a:rPr>
              <a:t>Using VOI to </a:t>
            </a:r>
            <a:r>
              <a:rPr lang="en-US" sz="2800" dirty="0" smtClean="0">
                <a:solidFill>
                  <a:schemeClr val="bg1"/>
                </a:solidFill>
              </a:rPr>
              <a:t>increase </a:t>
            </a:r>
            <a:r>
              <a:rPr lang="en-US" sz="2800" dirty="0" smtClean="0">
                <a:solidFill>
                  <a:schemeClr val="bg1"/>
                </a:solidFill>
              </a:rPr>
              <a:t>the </a:t>
            </a:r>
            <a:r>
              <a:rPr lang="en-US" sz="2800" dirty="0" smtClean="0">
                <a:solidFill>
                  <a:schemeClr val="bg1"/>
                </a:solidFill>
              </a:rPr>
              <a:t>benefit </a:t>
            </a:r>
            <a:r>
              <a:rPr lang="en-US" sz="2800" dirty="0" smtClean="0">
                <a:solidFill>
                  <a:schemeClr val="bg1"/>
                </a:solidFill>
              </a:rPr>
              <a:t>and </a:t>
            </a:r>
            <a:r>
              <a:rPr lang="en-US" sz="2800" dirty="0" smtClean="0">
                <a:solidFill>
                  <a:schemeClr val="bg1"/>
                </a:solidFill>
              </a:rPr>
              <a:t>value</a:t>
            </a:r>
            <a:endParaRPr lang="en-US" sz="2800" dirty="0">
              <a:solidFill>
                <a:schemeClr val="bg1"/>
              </a:solidFill>
            </a:endParaRPr>
          </a:p>
        </p:txBody>
      </p:sp>
    </p:spTree>
    <p:extLst>
      <p:ext uri="{BB962C8B-B14F-4D97-AF65-F5344CB8AC3E}">
        <p14:creationId xmlns:p14="http://schemas.microsoft.com/office/powerpoint/2010/main" val="40075687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838200" y="228600"/>
            <a:ext cx="8077200" cy="644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dirty="0">
                <a:latin typeface="Calibri" charset="0"/>
              </a:rPr>
              <a:t>References</a:t>
            </a:r>
          </a:p>
          <a:p>
            <a:pPr eaLnBrk="1" hangingPunct="1">
              <a:spcBef>
                <a:spcPct val="50000"/>
              </a:spcBef>
            </a:pPr>
            <a:r>
              <a:rPr lang="en-US" sz="1400" dirty="0" err="1">
                <a:latin typeface="Calibri" charset="0"/>
              </a:rPr>
              <a:t>Bernknopf</a:t>
            </a:r>
            <a:r>
              <a:rPr lang="en-US" sz="1400" dirty="0">
                <a:latin typeface="Calibri" charset="0"/>
              </a:rPr>
              <a:t>, R. </a:t>
            </a:r>
            <a:r>
              <a:rPr lang="en-US" sz="1400" dirty="0" smtClean="0">
                <a:latin typeface="Calibri" charset="0"/>
              </a:rPr>
              <a:t>2012. </a:t>
            </a:r>
            <a:r>
              <a:rPr lang="ja-JP" altLang="en-US" sz="1400" dirty="0">
                <a:latin typeface="Calibri" charset="0"/>
              </a:rPr>
              <a:t>“</a:t>
            </a:r>
            <a:r>
              <a:rPr lang="en-US" altLang="ja-JP" sz="1400" dirty="0">
                <a:latin typeface="Calibri" charset="0"/>
              </a:rPr>
              <a:t>The Value of Earth Observations in Environmental Regulation: The Case of Land Use and Pollution,</a:t>
            </a:r>
            <a:r>
              <a:rPr lang="ja-JP" altLang="en-US" sz="1400" dirty="0">
                <a:latin typeface="Calibri" charset="0"/>
              </a:rPr>
              <a:t>”</a:t>
            </a:r>
            <a:r>
              <a:rPr lang="en-US" altLang="ja-JP" sz="1400" dirty="0">
                <a:latin typeface="Calibri" charset="0"/>
              </a:rPr>
              <a:t> in MK Macauley and R </a:t>
            </a:r>
            <a:r>
              <a:rPr lang="en-US" altLang="ja-JP" sz="1400" dirty="0" err="1">
                <a:latin typeface="Calibri" charset="0"/>
              </a:rPr>
              <a:t>Laxminarayan</a:t>
            </a:r>
            <a:r>
              <a:rPr lang="en-US" altLang="ja-JP" sz="1400" dirty="0">
                <a:latin typeface="Calibri" charset="0"/>
              </a:rPr>
              <a:t> (see below). </a:t>
            </a:r>
          </a:p>
          <a:p>
            <a:pPr eaLnBrk="1" hangingPunct="1">
              <a:spcBef>
                <a:spcPct val="50000"/>
              </a:spcBef>
            </a:pPr>
            <a:r>
              <a:rPr lang="en-US" sz="1400" dirty="0" err="1">
                <a:latin typeface="Calibri" charset="0"/>
              </a:rPr>
              <a:t>Bouma</a:t>
            </a:r>
            <a:r>
              <a:rPr lang="en-US" sz="1400" dirty="0">
                <a:latin typeface="Calibri" charset="0"/>
              </a:rPr>
              <a:t>, J.A., H.J. van der </a:t>
            </a:r>
            <a:r>
              <a:rPr lang="en-US" sz="1400" dirty="0" err="1">
                <a:latin typeface="Calibri" charset="0"/>
              </a:rPr>
              <a:t>Woerd</a:t>
            </a:r>
            <a:r>
              <a:rPr lang="en-US" sz="1400" dirty="0">
                <a:latin typeface="Calibri" charset="0"/>
              </a:rPr>
              <a:t>, et al. 2009. </a:t>
            </a:r>
            <a:r>
              <a:rPr lang="ja-JP" altLang="en-US" sz="1400" dirty="0">
                <a:latin typeface="Calibri" charset="0"/>
              </a:rPr>
              <a:t>“</a:t>
            </a:r>
            <a:r>
              <a:rPr lang="en-US" altLang="ja-JP" sz="1400" dirty="0">
                <a:latin typeface="Calibri" charset="0"/>
              </a:rPr>
              <a:t>Assessing the Value of Information for Water Quality Management in the North Sea,</a:t>
            </a:r>
            <a:r>
              <a:rPr lang="ja-JP" altLang="en-US" sz="1400" dirty="0">
                <a:latin typeface="Calibri" charset="0"/>
              </a:rPr>
              <a:t>”</a:t>
            </a:r>
            <a:r>
              <a:rPr lang="en-US" altLang="ja-JP" sz="1400" dirty="0">
                <a:latin typeface="Calibri" charset="0"/>
              </a:rPr>
              <a:t> </a:t>
            </a:r>
            <a:r>
              <a:rPr lang="en-US" altLang="ja-JP" sz="1400" i="1" dirty="0">
                <a:latin typeface="Calibri" charset="0"/>
              </a:rPr>
              <a:t>Journal of Environmental Management</a:t>
            </a:r>
            <a:r>
              <a:rPr lang="en-US" altLang="ja-JP" sz="1400" dirty="0">
                <a:latin typeface="Calibri" charset="0"/>
              </a:rPr>
              <a:t> 90(2): 1280-1288.</a:t>
            </a:r>
          </a:p>
          <a:p>
            <a:pPr eaLnBrk="1" hangingPunct="1">
              <a:spcBef>
                <a:spcPct val="50000"/>
              </a:spcBef>
            </a:pPr>
            <a:r>
              <a:rPr lang="en-US" sz="1400" dirty="0">
                <a:latin typeface="Calibri" charset="0"/>
              </a:rPr>
              <a:t>Cooke, R. and C. </a:t>
            </a:r>
            <a:r>
              <a:rPr lang="en-US" sz="1400" dirty="0" err="1">
                <a:latin typeface="Calibri" charset="0"/>
              </a:rPr>
              <a:t>Kousky</a:t>
            </a:r>
            <a:r>
              <a:rPr lang="en-US" sz="1400" dirty="0">
                <a:latin typeface="Calibri" charset="0"/>
              </a:rPr>
              <a:t>. </a:t>
            </a:r>
            <a:r>
              <a:rPr lang="en-US" sz="1400" dirty="0" smtClean="0">
                <a:latin typeface="Calibri" charset="0"/>
              </a:rPr>
              <a:t>2012. </a:t>
            </a:r>
            <a:r>
              <a:rPr lang="ja-JP" altLang="en-US" sz="1400" dirty="0">
                <a:latin typeface="Calibri" charset="0"/>
              </a:rPr>
              <a:t>“</a:t>
            </a:r>
            <a:r>
              <a:rPr lang="en-US" altLang="ja-JP" sz="1400" dirty="0">
                <a:latin typeface="Calibri" charset="0"/>
              </a:rPr>
              <a:t>Information and Catastrophe,</a:t>
            </a:r>
            <a:r>
              <a:rPr lang="ja-JP" altLang="en-US" sz="1400" dirty="0">
                <a:latin typeface="Calibri" charset="0"/>
              </a:rPr>
              <a:t>”</a:t>
            </a:r>
            <a:r>
              <a:rPr lang="en-US" altLang="ja-JP" sz="1400" dirty="0">
                <a:latin typeface="Calibri" charset="0"/>
              </a:rPr>
              <a:t> in MK Macauley and R </a:t>
            </a:r>
            <a:r>
              <a:rPr lang="en-US" altLang="ja-JP" sz="1400" dirty="0" err="1">
                <a:latin typeface="Calibri" charset="0"/>
              </a:rPr>
              <a:t>Laxminarayan</a:t>
            </a:r>
            <a:r>
              <a:rPr lang="en-US" altLang="ja-JP" sz="1400" dirty="0">
                <a:latin typeface="Calibri" charset="0"/>
              </a:rPr>
              <a:t> (see below).</a:t>
            </a:r>
          </a:p>
          <a:p>
            <a:pPr eaLnBrk="1" hangingPunct="1">
              <a:spcBef>
                <a:spcPct val="50000"/>
              </a:spcBef>
            </a:pPr>
            <a:r>
              <a:rPr lang="en-US" sz="1400" dirty="0" err="1">
                <a:latin typeface="Calibri" charset="0"/>
              </a:rPr>
              <a:t>Finkel</a:t>
            </a:r>
            <a:r>
              <a:rPr lang="en-US" sz="1400" dirty="0">
                <a:latin typeface="Calibri" charset="0"/>
              </a:rPr>
              <a:t>, A.M</a:t>
            </a:r>
            <a:r>
              <a:rPr lang="en-US" sz="1400" dirty="0" smtClean="0">
                <a:latin typeface="Calibri" charset="0"/>
              </a:rPr>
              <a:t>. 2012. </a:t>
            </a:r>
            <a:r>
              <a:rPr lang="ja-JP" altLang="en-US" sz="1400" dirty="0">
                <a:latin typeface="Calibri" charset="0"/>
              </a:rPr>
              <a:t>“</a:t>
            </a:r>
            <a:r>
              <a:rPr lang="en-US" altLang="ja-JP" sz="1400" dirty="0">
                <a:latin typeface="Calibri" charset="0"/>
              </a:rPr>
              <a:t>Harvesting the Ripe Fruit: Why is it So Hard to be Well-Informed at the Moment of Decision?</a:t>
            </a:r>
            <a:r>
              <a:rPr lang="ja-JP" altLang="en-US" sz="1400" dirty="0">
                <a:latin typeface="Calibri" charset="0"/>
              </a:rPr>
              <a:t>”</a:t>
            </a:r>
            <a:r>
              <a:rPr lang="en-US" altLang="ja-JP" sz="1400" dirty="0">
                <a:latin typeface="Calibri" charset="0"/>
              </a:rPr>
              <a:t> in MK Macauley and R </a:t>
            </a:r>
            <a:r>
              <a:rPr lang="en-US" altLang="ja-JP" sz="1400" dirty="0" err="1">
                <a:latin typeface="Calibri" charset="0"/>
              </a:rPr>
              <a:t>Laxminarayan</a:t>
            </a:r>
            <a:r>
              <a:rPr lang="en-US" altLang="ja-JP" sz="1400" dirty="0">
                <a:latin typeface="Calibri" charset="0"/>
              </a:rPr>
              <a:t> (see below).</a:t>
            </a:r>
          </a:p>
          <a:p>
            <a:pPr eaLnBrk="1" hangingPunct="1">
              <a:spcBef>
                <a:spcPct val="50000"/>
              </a:spcBef>
            </a:pPr>
            <a:r>
              <a:rPr lang="en-US" sz="1400" dirty="0">
                <a:latin typeface="Calibri" charset="0"/>
              </a:rPr>
              <a:t>Hartley, D. </a:t>
            </a:r>
            <a:r>
              <a:rPr lang="en-US" sz="1400" dirty="0" smtClean="0">
                <a:latin typeface="Calibri" charset="0"/>
              </a:rPr>
              <a:t>F. 2012. </a:t>
            </a:r>
            <a:r>
              <a:rPr lang="ja-JP" altLang="en-US" sz="1400" dirty="0">
                <a:latin typeface="Calibri" charset="0"/>
              </a:rPr>
              <a:t>“</a:t>
            </a:r>
            <a:r>
              <a:rPr lang="en-US" altLang="ja-JP" sz="1400" dirty="0">
                <a:latin typeface="Calibri" charset="0"/>
              </a:rPr>
              <a:t>Space Imaging and Rift Valley Fever Vectors,</a:t>
            </a:r>
            <a:r>
              <a:rPr lang="ja-JP" altLang="en-US" sz="1400" dirty="0">
                <a:latin typeface="Calibri" charset="0"/>
              </a:rPr>
              <a:t>”</a:t>
            </a:r>
            <a:r>
              <a:rPr lang="en-US" altLang="ja-JP" sz="1400" dirty="0">
                <a:latin typeface="Calibri" charset="0"/>
              </a:rPr>
              <a:t> in MK Macauley and R </a:t>
            </a:r>
            <a:r>
              <a:rPr lang="en-US" altLang="ja-JP" sz="1400" dirty="0" err="1">
                <a:latin typeface="Calibri" charset="0"/>
              </a:rPr>
              <a:t>Laxminarayan</a:t>
            </a:r>
            <a:r>
              <a:rPr lang="en-US" altLang="ja-JP" sz="1400" dirty="0">
                <a:latin typeface="Calibri" charset="0"/>
              </a:rPr>
              <a:t> (see below).</a:t>
            </a:r>
          </a:p>
          <a:p>
            <a:pPr eaLnBrk="1" hangingPunct="1">
              <a:spcBef>
                <a:spcPct val="50000"/>
              </a:spcBef>
            </a:pPr>
            <a:r>
              <a:rPr lang="en-US" sz="1400" dirty="0" err="1">
                <a:latin typeface="Calibri" charset="0"/>
              </a:rPr>
              <a:t>Hirschleifer</a:t>
            </a:r>
            <a:r>
              <a:rPr lang="en-US" sz="1400" dirty="0">
                <a:latin typeface="Calibri" charset="0"/>
              </a:rPr>
              <a:t>, J. and J.G. Riley.  1992. </a:t>
            </a:r>
            <a:r>
              <a:rPr lang="en-US" sz="1400" i="1" dirty="0">
                <a:latin typeface="Calibri" charset="0"/>
              </a:rPr>
              <a:t>The Analytics of Uncertainty and Information</a:t>
            </a:r>
            <a:r>
              <a:rPr lang="en-US" sz="1400" dirty="0">
                <a:latin typeface="Calibri" charset="0"/>
              </a:rPr>
              <a:t> (New York: Cambridge University Press).</a:t>
            </a:r>
          </a:p>
          <a:p>
            <a:pPr eaLnBrk="1" hangingPunct="1">
              <a:spcBef>
                <a:spcPct val="50000"/>
              </a:spcBef>
            </a:pPr>
            <a:r>
              <a:rPr lang="en-US" sz="1400" dirty="0">
                <a:latin typeface="Calibri" charset="0"/>
              </a:rPr>
              <a:t>Luce, R.D. and H. </a:t>
            </a:r>
            <a:r>
              <a:rPr lang="en-US" sz="1400" dirty="0" err="1">
                <a:latin typeface="Calibri" charset="0"/>
              </a:rPr>
              <a:t>Raiffa</a:t>
            </a:r>
            <a:r>
              <a:rPr lang="en-US" sz="1400" dirty="0">
                <a:latin typeface="Calibri" charset="0"/>
              </a:rPr>
              <a:t>. 1957. </a:t>
            </a:r>
            <a:r>
              <a:rPr lang="en-US" sz="1400" i="1" dirty="0">
                <a:latin typeface="Calibri" charset="0"/>
              </a:rPr>
              <a:t>Games and Decisions: Introduction and Critical Survey</a:t>
            </a:r>
            <a:r>
              <a:rPr lang="en-US" sz="1400" dirty="0">
                <a:latin typeface="Calibri" charset="0"/>
              </a:rPr>
              <a:t> (New York: Wiley &amp; Sons).</a:t>
            </a:r>
          </a:p>
          <a:p>
            <a:pPr eaLnBrk="1" hangingPunct="1">
              <a:spcBef>
                <a:spcPct val="50000"/>
              </a:spcBef>
            </a:pPr>
            <a:r>
              <a:rPr lang="en-US" sz="1400" dirty="0">
                <a:latin typeface="Calibri" charset="0"/>
              </a:rPr>
              <a:t>Macauley, M.K. 1997. </a:t>
            </a:r>
            <a:r>
              <a:rPr lang="ja-JP" altLang="en-US" sz="1400" dirty="0">
                <a:latin typeface="Calibri" charset="0"/>
              </a:rPr>
              <a:t>“</a:t>
            </a:r>
            <a:r>
              <a:rPr lang="en-US" altLang="ja-JP" sz="1400" dirty="0">
                <a:latin typeface="Calibri" charset="0"/>
              </a:rPr>
              <a:t>Some Dimensions of the Value of Weather Information: General Principles and a Taxonomy of Empirical Approaches,</a:t>
            </a:r>
            <a:r>
              <a:rPr lang="ja-JP" altLang="en-US" sz="1400" dirty="0">
                <a:latin typeface="Calibri" charset="0"/>
              </a:rPr>
              <a:t>”</a:t>
            </a:r>
            <a:r>
              <a:rPr lang="en-US" altLang="ja-JP" sz="1400" dirty="0">
                <a:latin typeface="Calibri" charset="0"/>
              </a:rPr>
              <a:t> Workshop on the Social and Economic Impacts of Weather.</a:t>
            </a:r>
          </a:p>
          <a:p>
            <a:pPr eaLnBrk="1" hangingPunct="1">
              <a:spcBef>
                <a:spcPct val="50000"/>
              </a:spcBef>
            </a:pPr>
            <a:r>
              <a:rPr lang="en-US" sz="1400" dirty="0">
                <a:latin typeface="Calibri" charset="0"/>
              </a:rPr>
              <a:t>Macauley, M.K. 2006. </a:t>
            </a:r>
            <a:r>
              <a:rPr lang="ja-JP" altLang="en-US" sz="1400" dirty="0">
                <a:latin typeface="Calibri" charset="0"/>
              </a:rPr>
              <a:t>“</a:t>
            </a:r>
            <a:r>
              <a:rPr lang="en-US" altLang="ja-JP" sz="1400" dirty="0">
                <a:latin typeface="Calibri" charset="0"/>
              </a:rPr>
              <a:t>The Value of Information: Measuring the Contribution of Space-Derived Earth Science Data to Resource Management,</a:t>
            </a:r>
            <a:r>
              <a:rPr lang="ja-JP" altLang="en-US" sz="1400" dirty="0">
                <a:latin typeface="Calibri" charset="0"/>
              </a:rPr>
              <a:t>”</a:t>
            </a:r>
            <a:r>
              <a:rPr lang="en-US" altLang="ja-JP" sz="1400" dirty="0">
                <a:latin typeface="Calibri" charset="0"/>
              </a:rPr>
              <a:t> </a:t>
            </a:r>
            <a:r>
              <a:rPr lang="en-US" altLang="ja-JP" sz="1400" i="1" dirty="0">
                <a:latin typeface="Calibri" charset="0"/>
              </a:rPr>
              <a:t>Space Policy</a:t>
            </a:r>
            <a:r>
              <a:rPr lang="en-US" altLang="ja-JP" sz="1400" dirty="0">
                <a:latin typeface="Calibri" charset="0"/>
              </a:rPr>
              <a:t> 22(4): 274-282.</a:t>
            </a:r>
          </a:p>
          <a:p>
            <a:pPr eaLnBrk="1" hangingPunct="1">
              <a:spcBef>
                <a:spcPct val="50000"/>
              </a:spcBef>
            </a:pPr>
            <a:r>
              <a:rPr lang="en-US" sz="1400" dirty="0">
                <a:latin typeface="Calibri" charset="0"/>
              </a:rPr>
              <a:t>Macauley, M.K. and R. </a:t>
            </a:r>
            <a:r>
              <a:rPr lang="en-US" sz="1400" dirty="0" err="1">
                <a:latin typeface="Calibri" charset="0"/>
              </a:rPr>
              <a:t>Laxminarayan</a:t>
            </a:r>
            <a:r>
              <a:rPr lang="en-US" sz="1400" dirty="0">
                <a:latin typeface="Calibri" charset="0"/>
              </a:rPr>
              <a:t>. 2010.</a:t>
            </a:r>
            <a:r>
              <a:rPr lang="en-US" sz="1400" i="1" dirty="0">
                <a:latin typeface="Calibri" charset="0"/>
              </a:rPr>
              <a:t>The Value of Information: Methodological Frontiers and New Applications for Realizing Social Benefit</a:t>
            </a:r>
            <a:r>
              <a:rPr lang="en-US" sz="1400" dirty="0">
                <a:latin typeface="Calibri" charset="0"/>
              </a:rPr>
              <a:t>, Conference Summary (Washington, DC: Resources for the Future), August, at </a:t>
            </a:r>
            <a:r>
              <a:rPr lang="en-US" sz="1400" dirty="0">
                <a:latin typeface="Calibri" charset="0"/>
                <a:hlinkClick r:id="rId3"/>
              </a:rPr>
              <a:t>http://www.rff.org/Publications/Pages/PublicationDetails.aspx?PublicationID=21266</a:t>
            </a:r>
            <a:endParaRPr lang="en-US" sz="1400" dirty="0">
              <a:latin typeface="Calibri" charset="0"/>
            </a:endParaRPr>
          </a:p>
          <a:p>
            <a:pPr eaLnBrk="1" hangingPunct="1">
              <a:spcBef>
                <a:spcPct val="50000"/>
              </a:spcBef>
            </a:pPr>
            <a:r>
              <a:rPr lang="en-US" sz="1400" dirty="0">
                <a:latin typeface="Calibri" charset="0"/>
              </a:rPr>
              <a:t>Macauley, M.K. and R. </a:t>
            </a:r>
            <a:r>
              <a:rPr lang="en-US" sz="1400" dirty="0" err="1">
                <a:latin typeface="Calibri" charset="0"/>
              </a:rPr>
              <a:t>Laxminaryan</a:t>
            </a:r>
            <a:r>
              <a:rPr lang="en-US" sz="1400" dirty="0">
                <a:latin typeface="Calibri" charset="0"/>
              </a:rPr>
              <a:t>. </a:t>
            </a:r>
            <a:r>
              <a:rPr lang="en-US" sz="1400" dirty="0" smtClean="0">
                <a:latin typeface="Calibri" charset="0"/>
              </a:rPr>
              <a:t>2012. </a:t>
            </a:r>
            <a:r>
              <a:rPr lang="en-US" sz="1400" dirty="0">
                <a:latin typeface="Calibri" charset="0"/>
              </a:rPr>
              <a:t>T</a:t>
            </a:r>
            <a:r>
              <a:rPr lang="en-US" sz="1400" i="1" dirty="0">
                <a:latin typeface="Calibri" charset="0"/>
              </a:rPr>
              <a:t>he Value of Information: Methodological Frontiers and New Applications for Realizing Social Benefit (</a:t>
            </a:r>
            <a:r>
              <a:rPr lang="en-US" sz="1400" dirty="0">
                <a:latin typeface="Calibri" charset="0"/>
              </a:rPr>
              <a:t>Springer</a:t>
            </a:r>
            <a:r>
              <a:rPr lang="en-US" sz="1400" i="1" dirty="0">
                <a:latin typeface="Calibri" charset="0"/>
              </a:rPr>
              <a:t>)</a:t>
            </a:r>
            <a:r>
              <a:rPr lang="en-US" sz="1400" i="1" dirty="0" smtClean="0">
                <a:latin typeface="Calibri" charset="0"/>
              </a:rPr>
              <a:t>.</a:t>
            </a:r>
            <a:endParaRPr lang="en-US" sz="14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381000" y="304800"/>
            <a:ext cx="78613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dirty="0">
                <a:latin typeface="Calibri" charset="0"/>
              </a:rPr>
              <a:t>References, </a:t>
            </a:r>
            <a:r>
              <a:rPr lang="en-US" sz="1400" dirty="0" smtClean="0">
                <a:latin typeface="Calibri" charset="0"/>
              </a:rPr>
              <a:t>cont’</a:t>
            </a:r>
            <a:r>
              <a:rPr lang="en-US" altLang="ja-JP" sz="1400" dirty="0" smtClean="0">
                <a:latin typeface="Calibri" charset="0"/>
              </a:rPr>
              <a:t>d</a:t>
            </a:r>
            <a:endParaRPr lang="en-US" altLang="ja-JP" sz="1400" dirty="0">
              <a:latin typeface="Calibri" charset="0"/>
            </a:endParaRPr>
          </a:p>
          <a:p>
            <a:endParaRPr lang="en-US" sz="1200" i="1" dirty="0">
              <a:latin typeface="Calibri" charset="0"/>
            </a:endParaRPr>
          </a:p>
          <a:p>
            <a:endParaRPr lang="en-US" sz="1200" i="1" dirty="0">
              <a:latin typeface="Calibri" charset="0"/>
            </a:endParaRPr>
          </a:p>
          <a:p>
            <a:pPr>
              <a:spcBef>
                <a:spcPct val="50000"/>
              </a:spcBef>
            </a:pPr>
            <a:r>
              <a:rPr lang="en-US" sz="1400" dirty="0">
                <a:latin typeface="Calibri" charset="0"/>
              </a:rPr>
              <a:t>National  Research  Council. 2001. </a:t>
            </a:r>
            <a:r>
              <a:rPr lang="en-US" sz="1400" i="1" dirty="0"/>
              <a:t>Transforming Remote Sensing Data into Information and Applications (Washington, DC: National Academies Press).</a:t>
            </a:r>
            <a:endParaRPr lang="en-US" sz="1400" dirty="0">
              <a:latin typeface="Calibri" charset="0"/>
            </a:endParaRPr>
          </a:p>
          <a:p>
            <a:pPr>
              <a:spcBef>
                <a:spcPct val="50000"/>
              </a:spcBef>
            </a:pPr>
            <a:r>
              <a:rPr lang="en-US" sz="1400" dirty="0" err="1" smtClean="0">
                <a:latin typeface="Calibri" charset="0"/>
              </a:rPr>
              <a:t>Obersteiner</a:t>
            </a:r>
            <a:r>
              <a:rPr lang="en-US" sz="1400" dirty="0">
                <a:latin typeface="Calibri" charset="0"/>
              </a:rPr>
              <a:t>, M., S. Fritz, I. McCallum, and F. </a:t>
            </a:r>
            <a:r>
              <a:rPr lang="en-US" sz="1400" dirty="0" err="1">
                <a:latin typeface="Calibri" charset="0"/>
              </a:rPr>
              <a:t>Rydzak</a:t>
            </a:r>
            <a:r>
              <a:rPr lang="en-US" sz="1400" dirty="0">
                <a:latin typeface="Calibri" charset="0"/>
              </a:rPr>
              <a:t>. </a:t>
            </a:r>
            <a:r>
              <a:rPr lang="en-US" sz="1400" dirty="0" smtClean="0">
                <a:latin typeface="Calibri" charset="0"/>
              </a:rPr>
              <a:t>2012. </a:t>
            </a:r>
            <a:r>
              <a:rPr lang="ja-JP" altLang="en-US" sz="1400" dirty="0">
                <a:latin typeface="Calibri" charset="0"/>
              </a:rPr>
              <a:t>“</a:t>
            </a:r>
            <a:r>
              <a:rPr lang="en-US" altLang="ja-JP" sz="1400" dirty="0">
                <a:latin typeface="Calibri" charset="0"/>
              </a:rPr>
              <a:t>Valuing the Potential Impacts of GEOSS,</a:t>
            </a:r>
            <a:r>
              <a:rPr lang="ja-JP" altLang="en-US" sz="1400" dirty="0">
                <a:latin typeface="Calibri" charset="0"/>
              </a:rPr>
              <a:t>”</a:t>
            </a:r>
            <a:r>
              <a:rPr lang="en-US" altLang="ja-JP" sz="1400" dirty="0">
                <a:latin typeface="Calibri" charset="0"/>
              </a:rPr>
              <a:t> in MK Macauley and R </a:t>
            </a:r>
            <a:r>
              <a:rPr lang="en-US" altLang="ja-JP" sz="1400" dirty="0" err="1">
                <a:latin typeface="Calibri" charset="0"/>
              </a:rPr>
              <a:t>Laxminarayan</a:t>
            </a:r>
            <a:r>
              <a:rPr lang="en-US" altLang="ja-JP" sz="1400" dirty="0">
                <a:latin typeface="Calibri" charset="0"/>
              </a:rPr>
              <a:t> (see above).</a:t>
            </a:r>
          </a:p>
          <a:p>
            <a:pPr>
              <a:spcBef>
                <a:spcPct val="50000"/>
              </a:spcBef>
            </a:pPr>
            <a:r>
              <a:rPr lang="en-US" sz="1400" dirty="0" smtClean="0">
                <a:latin typeface="Calibri" charset="0"/>
              </a:rPr>
              <a:t>Osgood</a:t>
            </a:r>
            <a:r>
              <a:rPr lang="en-US" sz="1400" dirty="0">
                <a:latin typeface="Calibri" charset="0"/>
              </a:rPr>
              <a:t>, D. </a:t>
            </a:r>
            <a:r>
              <a:rPr lang="en-US" sz="1400" dirty="0" smtClean="0">
                <a:latin typeface="Calibri" charset="0"/>
              </a:rPr>
              <a:t>2012. </a:t>
            </a:r>
            <a:r>
              <a:rPr lang="en-US" sz="1400" dirty="0">
                <a:latin typeface="Calibri" charset="0"/>
              </a:rPr>
              <a:t>Earth Observations and Weather Index Insurance in MK Macauley and R </a:t>
            </a:r>
            <a:r>
              <a:rPr lang="en-US" sz="1400" dirty="0" err="1">
                <a:latin typeface="Calibri" charset="0"/>
              </a:rPr>
              <a:t>Laxminarayan</a:t>
            </a:r>
            <a:r>
              <a:rPr lang="en-US" sz="1400" dirty="0">
                <a:latin typeface="Calibri" charset="0"/>
              </a:rPr>
              <a:t> (see above).</a:t>
            </a:r>
          </a:p>
          <a:p>
            <a:pPr>
              <a:spcBef>
                <a:spcPct val="50000"/>
              </a:spcBef>
            </a:pPr>
            <a:r>
              <a:rPr lang="en-US" sz="1400" dirty="0" err="1">
                <a:latin typeface="Calibri" charset="0"/>
              </a:rPr>
              <a:t>Tenkorang</a:t>
            </a:r>
            <a:r>
              <a:rPr lang="en-US" sz="1400" dirty="0">
                <a:latin typeface="Calibri" charset="0"/>
              </a:rPr>
              <a:t>, F.  and J. </a:t>
            </a:r>
            <a:r>
              <a:rPr lang="en-US" sz="1400" dirty="0" err="1">
                <a:latin typeface="Calibri" charset="0"/>
              </a:rPr>
              <a:t>Lowenberg-DeBoer</a:t>
            </a:r>
            <a:r>
              <a:rPr lang="en-US" sz="1400" dirty="0">
                <a:latin typeface="Calibri" charset="0"/>
              </a:rPr>
              <a:t>. 2008. </a:t>
            </a:r>
            <a:r>
              <a:rPr lang="ja-JP" altLang="en-US" sz="1400" dirty="0">
                <a:latin typeface="Calibri" charset="0"/>
              </a:rPr>
              <a:t>“</a:t>
            </a:r>
            <a:r>
              <a:rPr lang="en-US" altLang="ja-JP" sz="1400" dirty="0">
                <a:latin typeface="Calibri" charset="0"/>
              </a:rPr>
              <a:t>On-Farm Profitability of Remote Sensing in Agriculture,</a:t>
            </a:r>
            <a:r>
              <a:rPr lang="ja-JP" altLang="en-US" sz="1400" dirty="0">
                <a:latin typeface="Calibri" charset="0"/>
              </a:rPr>
              <a:t>”</a:t>
            </a:r>
            <a:r>
              <a:rPr lang="en-US" altLang="ja-JP" sz="1400" dirty="0">
                <a:latin typeface="Calibri" charset="0"/>
              </a:rPr>
              <a:t> </a:t>
            </a:r>
            <a:r>
              <a:rPr lang="en-US" altLang="ja-JP" sz="1400" i="1" dirty="0">
                <a:latin typeface="Calibri" charset="0"/>
              </a:rPr>
              <a:t>Journal of Terrestrial Observation</a:t>
            </a:r>
            <a:r>
              <a:rPr lang="en-US" altLang="ja-JP" sz="1400" dirty="0">
                <a:latin typeface="Calibri" charset="0"/>
              </a:rPr>
              <a:t> 1(1): 50-59</a:t>
            </a:r>
            <a:r>
              <a:rPr lang="en-US" altLang="ja-JP" sz="1400" dirty="0" smtClean="0">
                <a:latin typeface="Calibri" charset="0"/>
              </a:rPr>
              <a:t>.</a:t>
            </a:r>
          </a:p>
          <a:p>
            <a:pPr>
              <a:spcBef>
                <a:spcPct val="50000"/>
              </a:spcBef>
            </a:pPr>
            <a:r>
              <a:rPr lang="en-US" altLang="ja-JP" sz="1400" dirty="0" err="1" smtClean="0">
                <a:latin typeface="Calibri" charset="0"/>
              </a:rPr>
              <a:t>Wielecki</a:t>
            </a:r>
            <a:r>
              <a:rPr lang="en-US" altLang="ja-JP" sz="1400" dirty="0" smtClean="0">
                <a:latin typeface="Calibri" charset="0"/>
              </a:rPr>
              <a:t>, Bruce et al.  2012(?) CLARREO Science Value Matrix (presented at NRC Space Studies Board, Washington, DC). </a:t>
            </a:r>
            <a:endParaRPr lang="en-US" altLang="ja-JP" sz="1400" dirty="0">
              <a:latin typeface="Calibri" charset="0"/>
            </a:endParaRPr>
          </a:p>
          <a:p>
            <a:pPr>
              <a:spcBef>
                <a:spcPct val="50000"/>
              </a:spcBef>
            </a:pPr>
            <a:endParaRPr lang="en-US" sz="14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3962400" cy="369332"/>
          </a:xfrm>
          <a:prstGeom prst="rect">
            <a:avLst/>
          </a:prstGeom>
          <a:noFill/>
        </p:spPr>
        <p:txBody>
          <a:bodyPr wrap="square" rtlCol="0">
            <a:spAutoFit/>
          </a:bodyPr>
          <a:lstStyle/>
          <a:p>
            <a:r>
              <a:rPr lang="en-US" dirty="0" smtClean="0">
                <a:solidFill>
                  <a:schemeClr val="bg1"/>
                </a:solidFill>
              </a:rPr>
              <a:t>Back Up Slides</a:t>
            </a:r>
            <a:endParaRPr lang="en-US" dirty="0">
              <a:solidFill>
                <a:schemeClr val="bg1"/>
              </a:solidFill>
            </a:endParaRPr>
          </a:p>
        </p:txBody>
      </p:sp>
    </p:spTree>
    <p:extLst>
      <p:ext uri="{BB962C8B-B14F-4D97-AF65-F5344CB8AC3E}">
        <p14:creationId xmlns:p14="http://schemas.microsoft.com/office/powerpoint/2010/main" val="8079972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0E195-FCFA-4D16-B158-3E6E522C4B40}" type="slidenum">
              <a:rPr lang="en-US">
                <a:solidFill>
                  <a:prstClr val="black">
                    <a:tint val="75000"/>
                  </a:prstClr>
                </a:solidFill>
              </a:rPr>
              <a:pPr>
                <a:defRPr/>
              </a:pPr>
              <a:t>19</a:t>
            </a:fld>
            <a:endParaRPr lang="en-US">
              <a:solidFill>
                <a:prstClr val="black">
                  <a:tint val="75000"/>
                </a:prstClr>
              </a:solidFill>
            </a:endParaRPr>
          </a:p>
        </p:txBody>
      </p:sp>
      <p:pic>
        <p:nvPicPr>
          <p:cNvPr id="2" name="Picture 1" descr="Screen shot 2013-11-11 at 1.57.44 PM.png"/>
          <p:cNvPicPr>
            <a:picLocks noChangeAspect="1"/>
          </p:cNvPicPr>
          <p:nvPr/>
        </p:nvPicPr>
        <p:blipFill rotWithShape="1">
          <a:blip r:embed="rId4">
            <a:extLst>
              <a:ext uri="{28A0092B-C50C-407E-A947-70E740481C1C}">
                <a14:useLocalDpi xmlns:a14="http://schemas.microsoft.com/office/drawing/2010/main" val="0"/>
              </a:ext>
            </a:extLst>
          </a:blip>
          <a:srcRect t="7963" r="1963"/>
          <a:stretch/>
        </p:blipFill>
        <p:spPr>
          <a:xfrm>
            <a:off x="762000" y="546100"/>
            <a:ext cx="5397499" cy="6311900"/>
          </a:xfrm>
          <a:prstGeom prst="rect">
            <a:avLst/>
          </a:prstGeom>
        </p:spPr>
      </p:pic>
      <p:pic>
        <p:nvPicPr>
          <p:cNvPr id="3" name="Picture 2" descr="Screen shot 2013-11-11 at 2.00.0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644" y="762000"/>
            <a:ext cx="3991356" cy="2743200"/>
          </a:xfrm>
          <a:prstGeom prst="rect">
            <a:avLst/>
          </a:prstGeom>
        </p:spPr>
      </p:pic>
      <p:pic>
        <p:nvPicPr>
          <p:cNvPr id="8" name="Picture 7" descr="Screen shot 2013-11-11 at 4.44.2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0" y="3505200"/>
            <a:ext cx="4800600" cy="2852665"/>
          </a:xfrm>
          <a:prstGeom prst="rect">
            <a:avLst/>
          </a:prstGeom>
        </p:spPr>
      </p:pic>
    </p:spTree>
    <p:extLst>
      <p:ext uri="{BB962C8B-B14F-4D97-AF65-F5344CB8AC3E}">
        <p14:creationId xmlns:p14="http://schemas.microsoft.com/office/powerpoint/2010/main" val="26561053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5C7F3-F0B7-4BD9-B73A-507B76FB42F2}" type="slidenum">
              <a:rPr lang="en-US">
                <a:solidFill>
                  <a:prstClr val="black">
                    <a:tint val="75000"/>
                  </a:prstClr>
                </a:solidFill>
              </a:rPr>
              <a:pPr>
                <a:defRPr/>
              </a:pPr>
              <a:t>2</a:t>
            </a:fld>
            <a:endParaRPr lang="en-US" dirty="0">
              <a:solidFill>
                <a:prstClr val="black">
                  <a:tint val="75000"/>
                </a:prstClr>
              </a:solidFill>
            </a:endParaRPr>
          </a:p>
        </p:txBody>
      </p:sp>
      <p:sp>
        <p:nvSpPr>
          <p:cNvPr id="5" name="Title 4"/>
          <p:cNvSpPr>
            <a:spLocks noGrp="1"/>
          </p:cNvSpPr>
          <p:nvPr>
            <p:ph type="title" idx="4294967295"/>
          </p:nvPr>
        </p:nvSpPr>
        <p:spPr>
          <a:xfrm>
            <a:off x="304800" y="240060"/>
            <a:ext cx="8382000" cy="902940"/>
          </a:xfrm>
          <a:prstGeom prst="rect">
            <a:avLst/>
          </a:prstGeom>
          <a:extLst/>
        </p:spPr>
        <p:txBody>
          <a:bodyPr rtlCol="0">
            <a:normAutofit/>
          </a:bodyPr>
          <a:lstStyle/>
          <a:p>
            <a:pPr>
              <a:defRPr/>
            </a:pPr>
            <a:r>
              <a:rPr lang="en-US" sz="2800" dirty="0" smtClean="0">
                <a:solidFill>
                  <a:schemeClr val="bg1"/>
                </a:solidFill>
                <a:latin typeface="+mn-lt"/>
                <a:cs typeface="Arial" pitchFamily="34" charset="0"/>
              </a:rPr>
              <a:t>Actionable science</a:t>
            </a:r>
            <a:endParaRPr lang="en-US" sz="2800" dirty="0">
              <a:solidFill>
                <a:schemeClr val="bg1"/>
              </a:solidFill>
              <a:latin typeface="+mn-lt"/>
            </a:endParaRPr>
          </a:p>
        </p:txBody>
      </p:sp>
      <p:sp>
        <p:nvSpPr>
          <p:cNvPr id="6148" name="TextBox 6"/>
          <p:cNvSpPr txBox="1">
            <a:spLocks noChangeArrowheads="1"/>
          </p:cNvSpPr>
          <p:nvPr/>
        </p:nvSpPr>
        <p:spPr bwMode="auto">
          <a:xfrm>
            <a:off x="533400" y="1143000"/>
            <a:ext cx="7924800" cy="66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Science for new knowledge (“K”) to maximize “delta K/ K” (</a:t>
            </a:r>
            <a:r>
              <a:rPr lang="en-US" dirty="0" smtClean="0">
                <a:ln w="11430"/>
                <a:solidFill>
                  <a:prstClr val="black">
                    <a:lumMod val="95000"/>
                    <a:lumOff val="5000"/>
                  </a:prstClr>
                </a:solidFill>
                <a:latin typeface="Arial" pitchFamily="34" charset="0"/>
                <a:cs typeface="Arial" pitchFamily="34" charset="0"/>
              </a:rPr>
              <a:t>Abdalati</a:t>
            </a:r>
            <a:r>
              <a:rPr lang="en-US" dirty="0" smtClean="0">
                <a:ln w="11430"/>
                <a:solidFill>
                  <a:prstClr val="black">
                    <a:lumMod val="95000"/>
                    <a:lumOff val="5000"/>
                  </a:prstClr>
                </a:solidFill>
                <a:latin typeface="Arial" pitchFamily="34" charset="0"/>
                <a:cs typeface="Arial" pitchFamily="34" charset="0"/>
              </a:rPr>
              <a:t>*)</a:t>
            </a:r>
            <a:endParaRPr lang="en-US" dirty="0" smtClean="0">
              <a:ln w="11430"/>
              <a:solidFill>
                <a:prstClr val="black">
                  <a:lumMod val="95000"/>
                  <a:lumOff val="5000"/>
                </a:prstClr>
              </a:solidFill>
              <a:latin typeface="Arial" pitchFamily="34" charset="0"/>
              <a:cs typeface="Arial" pitchFamily="34" charset="0"/>
            </a:endParaRP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Scientific </a:t>
            </a:r>
            <a:r>
              <a:rPr lang="en-US" dirty="0">
                <a:ln w="11430"/>
                <a:solidFill>
                  <a:prstClr val="black">
                    <a:lumMod val="95000"/>
                    <a:lumOff val="5000"/>
                  </a:prstClr>
                </a:solidFill>
                <a:latin typeface="Arial" pitchFamily="34" charset="0"/>
                <a:cs typeface="Arial" pitchFamily="34" charset="0"/>
              </a:rPr>
              <a:t>networks are more connected</a:t>
            </a: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Disciplinary </a:t>
            </a:r>
            <a:r>
              <a:rPr lang="en-US" dirty="0">
                <a:ln w="11430"/>
                <a:solidFill>
                  <a:prstClr val="black">
                    <a:lumMod val="95000"/>
                    <a:lumOff val="5000"/>
                  </a:prstClr>
                </a:solidFill>
                <a:latin typeface="Arial" pitchFamily="34" charset="0"/>
                <a:cs typeface="Arial" pitchFamily="34" charset="0"/>
              </a:rPr>
              <a:t>barriers are breaking down</a:t>
            </a: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Cyberinfrastructure</a:t>
            </a:r>
            <a:r>
              <a:rPr lang="en-US" dirty="0" smtClean="0">
                <a:ln w="11430"/>
                <a:solidFill>
                  <a:prstClr val="black">
                    <a:lumMod val="95000"/>
                    <a:lumOff val="5000"/>
                  </a:prstClr>
                </a:solidFill>
                <a:latin typeface="Arial" pitchFamily="34" charset="0"/>
                <a:cs typeface="Arial" pitchFamily="34" charset="0"/>
              </a:rPr>
              <a:t> and </a:t>
            </a:r>
            <a:r>
              <a:rPr lang="en-US" dirty="0">
                <a:ln w="11430"/>
                <a:solidFill>
                  <a:prstClr val="black">
                    <a:lumMod val="95000"/>
                    <a:lumOff val="5000"/>
                  </a:prstClr>
                </a:solidFill>
                <a:latin typeface="Arial" pitchFamily="34" charset="0"/>
                <a:cs typeface="Arial" pitchFamily="34" charset="0"/>
              </a:rPr>
              <a:t>open access </a:t>
            </a:r>
            <a:r>
              <a:rPr lang="en-US" dirty="0" smtClean="0">
                <a:ln w="11430"/>
                <a:solidFill>
                  <a:prstClr val="black">
                    <a:lumMod val="95000"/>
                    <a:lumOff val="5000"/>
                  </a:prstClr>
                </a:solidFill>
                <a:latin typeface="Arial" pitchFamily="34" charset="0"/>
                <a:cs typeface="Arial" pitchFamily="34" charset="0"/>
              </a:rPr>
              <a:t>journals allow hyperlinks and faster access</a:t>
            </a:r>
            <a:endParaRPr lang="en-US" dirty="0">
              <a:ln w="11430"/>
              <a:solidFill>
                <a:prstClr val="black">
                  <a:lumMod val="95000"/>
                  <a:lumOff val="5000"/>
                </a:prstClr>
              </a:solidFill>
              <a:latin typeface="Arial" pitchFamily="34" charset="0"/>
              <a:cs typeface="Arial" pitchFamily="34" charset="0"/>
            </a:endParaRPr>
          </a:p>
          <a:p>
            <a:pPr marL="1028700" lvl="1" eaLnBrk="1" hangingPunct="1">
              <a:buFont typeface="Arial"/>
              <a:buChar char="•"/>
            </a:pPr>
            <a:endParaRPr lang="en-US" dirty="0" smtClean="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Science on which to base action</a:t>
            </a:r>
          </a:p>
          <a:p>
            <a:pPr marL="1028700" lvl="1" eaLnBrk="1" hangingPunct="1">
              <a:buFont typeface="Courier New"/>
              <a:buChar char="o"/>
            </a:pPr>
            <a:r>
              <a:rPr lang="en-US" dirty="0">
                <a:ln w="11430"/>
                <a:solidFill>
                  <a:prstClr val="black">
                    <a:lumMod val="95000"/>
                    <a:lumOff val="5000"/>
                  </a:prstClr>
                </a:solidFill>
                <a:latin typeface="Arial" pitchFamily="34" charset="0"/>
                <a:cs typeface="Arial" pitchFamily="34" charset="0"/>
              </a:rPr>
              <a:t>Science and decision-making are better </a:t>
            </a:r>
            <a:r>
              <a:rPr lang="en-US" dirty="0" smtClean="0">
                <a:ln w="11430"/>
                <a:solidFill>
                  <a:prstClr val="black">
                    <a:lumMod val="95000"/>
                    <a:lumOff val="5000"/>
                  </a:prstClr>
                </a:solidFill>
                <a:latin typeface="Arial" pitchFamily="34" charset="0"/>
                <a:cs typeface="Arial" pitchFamily="34" charset="0"/>
              </a:rPr>
              <a:t>integrated</a:t>
            </a: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Much of the improvement is </a:t>
            </a:r>
            <a:r>
              <a:rPr lang="en-US" dirty="0" smtClean="0">
                <a:ln w="11430"/>
                <a:solidFill>
                  <a:prstClr val="black">
                    <a:lumMod val="95000"/>
                    <a:lumOff val="5000"/>
                  </a:prstClr>
                </a:solidFill>
                <a:latin typeface="Arial" pitchFamily="34" charset="0"/>
                <a:cs typeface="Arial" pitchFamily="34" charset="0"/>
              </a:rPr>
              <a:t>improving spatial</a:t>
            </a:r>
            <a:r>
              <a:rPr lang="en-US" dirty="0">
                <a:ln w="11430"/>
                <a:solidFill>
                  <a:prstClr val="black">
                    <a:lumMod val="95000"/>
                    <a:lumOff val="5000"/>
                  </a:prstClr>
                </a:solidFill>
                <a:latin typeface="Arial" pitchFamily="34" charset="0"/>
                <a:cs typeface="Arial" pitchFamily="34" charset="0"/>
              </a:rPr>
              <a:t>/spectral/temporal </a:t>
            </a:r>
            <a:r>
              <a:rPr lang="en-US" dirty="0" smtClean="0">
                <a:ln w="11430"/>
                <a:solidFill>
                  <a:prstClr val="black">
                    <a:lumMod val="95000"/>
                    <a:lumOff val="5000"/>
                  </a:prstClr>
                </a:solidFill>
                <a:latin typeface="Arial" pitchFamily="34" charset="0"/>
                <a:cs typeface="Arial" pitchFamily="34" charset="0"/>
              </a:rPr>
              <a:t>resolution (and better characterization of uncertainty) in </a:t>
            </a:r>
            <a:r>
              <a:rPr lang="en-US" dirty="0" smtClean="0">
                <a:ln w="11430"/>
                <a:solidFill>
                  <a:prstClr val="black">
                    <a:lumMod val="95000"/>
                    <a:lumOff val="5000"/>
                  </a:prstClr>
                </a:solidFill>
                <a:latin typeface="Arial" pitchFamily="34" charset="0"/>
                <a:cs typeface="Arial" pitchFamily="34" charset="0"/>
              </a:rPr>
              <a:t>data/</a:t>
            </a:r>
            <a:r>
              <a:rPr lang="en-US" dirty="0" smtClean="0">
                <a:ln w="11430"/>
                <a:solidFill>
                  <a:prstClr val="black">
                    <a:lumMod val="95000"/>
                    <a:lumOff val="5000"/>
                  </a:prstClr>
                </a:solidFill>
                <a:latin typeface="Arial" pitchFamily="34" charset="0"/>
                <a:cs typeface="Arial" pitchFamily="34" charset="0"/>
              </a:rPr>
              <a:t>observations and models</a:t>
            </a:r>
            <a:endParaRPr lang="en-US" dirty="0" smtClean="0">
              <a:ln w="11430"/>
              <a:solidFill>
                <a:prstClr val="black">
                  <a:lumMod val="95000"/>
                  <a:lumOff val="5000"/>
                </a:prstClr>
              </a:solidFill>
              <a:latin typeface="Arial" pitchFamily="34" charset="0"/>
              <a:cs typeface="Arial" pitchFamily="34" charset="0"/>
            </a:endParaRPr>
          </a:p>
          <a:p>
            <a:pPr marL="1028700" lvl="1" eaLnBrk="1" hangingPunct="1">
              <a:buFont typeface="Courier New"/>
              <a:buChar char="o"/>
            </a:pPr>
            <a:r>
              <a:rPr lang="en-US" dirty="0" smtClean="0">
                <a:ln w="11430"/>
                <a:solidFill>
                  <a:prstClr val="black">
                    <a:lumMod val="95000"/>
                    <a:lumOff val="5000"/>
                  </a:prstClr>
                </a:solidFill>
                <a:latin typeface="Arial" pitchFamily="34" charset="0"/>
                <a:cs typeface="Arial" pitchFamily="34" charset="0"/>
              </a:rPr>
              <a:t>Media </a:t>
            </a:r>
            <a:r>
              <a:rPr lang="en-US" dirty="0" smtClean="0">
                <a:ln w="11430"/>
                <a:solidFill>
                  <a:prstClr val="black">
                    <a:lumMod val="95000"/>
                    <a:lumOff val="5000"/>
                  </a:prstClr>
                </a:solidFill>
                <a:latin typeface="Arial" pitchFamily="34" charset="0"/>
                <a:cs typeface="Arial" pitchFamily="34" charset="0"/>
              </a:rPr>
              <a:t>and interested public are routinizing </a:t>
            </a:r>
            <a:r>
              <a:rPr lang="en-US" dirty="0" smtClean="0">
                <a:ln w="11430"/>
                <a:solidFill>
                  <a:prstClr val="black">
                    <a:lumMod val="95000"/>
                    <a:lumOff val="5000"/>
                  </a:prstClr>
                </a:solidFill>
                <a:latin typeface="Arial" pitchFamily="34" charset="0"/>
                <a:cs typeface="Arial" pitchFamily="34" charset="0"/>
              </a:rPr>
              <a:t>use </a:t>
            </a:r>
            <a:r>
              <a:rPr lang="en-US" dirty="0" smtClean="0">
                <a:ln w="11430"/>
                <a:solidFill>
                  <a:prstClr val="black">
                    <a:lumMod val="95000"/>
                    <a:lumOff val="5000"/>
                  </a:prstClr>
                </a:solidFill>
                <a:latin typeface="Arial" pitchFamily="34" charset="0"/>
                <a:cs typeface="Arial" pitchFamily="34" charset="0"/>
              </a:rPr>
              <a:t>of E.O. </a:t>
            </a:r>
            <a:r>
              <a:rPr lang="en-US" dirty="0" smtClean="0">
                <a:ln w="11430"/>
                <a:solidFill>
                  <a:prstClr val="black">
                    <a:lumMod val="95000"/>
                    <a:lumOff val="5000"/>
                  </a:prstClr>
                </a:solidFill>
                <a:latin typeface="Arial" pitchFamily="34" charset="0"/>
                <a:cs typeface="Arial" pitchFamily="34" charset="0"/>
              </a:rPr>
              <a:t>data and capacity to visualize </a:t>
            </a:r>
            <a:r>
              <a:rPr lang="en-US" dirty="0" smtClean="0">
                <a:ln w="11430"/>
                <a:solidFill>
                  <a:prstClr val="black">
                    <a:lumMod val="95000"/>
                    <a:lumOff val="5000"/>
                  </a:prstClr>
                </a:solidFill>
                <a:latin typeface="Arial" pitchFamily="34" charset="0"/>
                <a:cs typeface="Arial" pitchFamily="34" charset="0"/>
              </a:rPr>
              <a:t>quantitative data (</a:t>
            </a:r>
            <a:r>
              <a:rPr lang="en-US" dirty="0" smtClean="0">
                <a:ln w="11430"/>
                <a:solidFill>
                  <a:prstClr val="black">
                    <a:lumMod val="95000"/>
                    <a:lumOff val="5000"/>
                  </a:prstClr>
                </a:solidFill>
                <a:latin typeface="Arial" pitchFamily="34" charset="0"/>
                <a:cs typeface="Arial" pitchFamily="34" charset="0"/>
              </a:rPr>
              <a:t>Tufte</a:t>
            </a:r>
            <a:r>
              <a:rPr lang="en-US" dirty="0" smtClean="0">
                <a:ln w="11430"/>
                <a:solidFill>
                  <a:prstClr val="black">
                    <a:lumMod val="95000"/>
                    <a:lumOff val="5000"/>
                  </a:prstClr>
                </a:solidFill>
                <a:latin typeface="Arial" pitchFamily="34" charset="0"/>
                <a:cs typeface="Arial" pitchFamily="34" charset="0"/>
              </a:rPr>
              <a:t>)</a:t>
            </a:r>
          </a:p>
          <a:p>
            <a:pPr marL="285750" indent="-285750" eaLnBrk="1" hangingPunct="1">
              <a:buFont typeface="Arial"/>
              <a:buChar char="•"/>
            </a:pPr>
            <a:endParaRPr lang="en-US" dirty="0">
              <a:ln w="11430"/>
              <a:solidFill>
                <a:prstClr val="black">
                  <a:lumMod val="95000"/>
                  <a:lumOff val="5000"/>
                </a:prstClr>
              </a:solidFill>
              <a:latin typeface="Arial" pitchFamily="34" charset="0"/>
              <a:cs typeface="Arial" pitchFamily="34" charset="0"/>
            </a:endParaRPr>
          </a:p>
          <a:p>
            <a:pPr marL="285750" indent="-285750"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Science on which to change a course of action</a:t>
            </a:r>
          </a:p>
          <a:p>
            <a:pPr marL="1028700" lvl="1"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Data enabling projections and forecasts</a:t>
            </a:r>
          </a:p>
          <a:p>
            <a:pPr marL="1028700" lvl="1" eaLnBrk="1" hangingPunct="1">
              <a:buFont typeface="Arial"/>
              <a:buChar char="•"/>
            </a:pPr>
            <a:r>
              <a:rPr lang="en-US" dirty="0" smtClean="0">
                <a:ln w="11430"/>
                <a:solidFill>
                  <a:prstClr val="black">
                    <a:lumMod val="95000"/>
                    <a:lumOff val="5000"/>
                  </a:prstClr>
                </a:solidFill>
                <a:latin typeface="Arial" pitchFamily="34" charset="0"/>
                <a:cs typeface="Arial" pitchFamily="34" charset="0"/>
              </a:rPr>
              <a:t>Data enabling close to real-time adaptive management or identifying deviation in long-term </a:t>
            </a:r>
            <a:r>
              <a:rPr lang="en-US" dirty="0" smtClean="0">
                <a:ln w="11430"/>
                <a:solidFill>
                  <a:prstClr val="black">
                    <a:lumMod val="95000"/>
                    <a:lumOff val="5000"/>
                  </a:prstClr>
                </a:solidFill>
                <a:latin typeface="Arial" pitchFamily="34" charset="0"/>
                <a:cs typeface="Arial" pitchFamily="34" charset="0"/>
              </a:rPr>
              <a:t>trends</a:t>
            </a:r>
          </a:p>
          <a:p>
            <a:pPr lvl="1" indent="0" eaLnBrk="1" hangingPunct="1"/>
            <a:endParaRPr lang="en-US" dirty="0" smtClean="0">
              <a:ln w="11430"/>
              <a:solidFill>
                <a:prstClr val="black">
                  <a:lumMod val="95000"/>
                  <a:lumOff val="5000"/>
                </a:prstClr>
              </a:solidFill>
              <a:latin typeface="Arial" pitchFamily="34" charset="0"/>
              <a:cs typeface="Arial" pitchFamily="34" charset="0"/>
            </a:endParaRPr>
          </a:p>
          <a:p>
            <a:pPr lvl="1" indent="0" algn="r" eaLnBrk="1" hangingPunct="1"/>
            <a:r>
              <a:rPr lang="en-US" sz="1400" i="1" dirty="0" smtClean="0">
                <a:ln w="11430"/>
                <a:solidFill>
                  <a:prstClr val="black">
                    <a:lumMod val="95000"/>
                    <a:lumOff val="5000"/>
                  </a:prstClr>
                </a:solidFill>
                <a:latin typeface="Arial" pitchFamily="34" charset="0"/>
                <a:cs typeface="Arial" pitchFamily="34" charset="0"/>
              </a:rPr>
              <a:t>* Spring 2011 meetings of the NRC ASEB &amp; SSB, 6 April </a:t>
            </a:r>
            <a:endParaRPr lang="en-US" sz="1400" i="1" dirty="0" smtClean="0">
              <a:ln w="11430"/>
              <a:solidFill>
                <a:prstClr val="black">
                  <a:lumMod val="95000"/>
                  <a:lumOff val="5000"/>
                </a:prstClr>
              </a:solidFill>
              <a:latin typeface="Arial" pitchFamily="34" charset="0"/>
              <a:cs typeface="Arial" pitchFamily="34" charset="0"/>
            </a:endParaRPr>
          </a:p>
          <a:p>
            <a:pPr lvl="1" indent="0" eaLnBrk="1" hangingPunct="1"/>
            <a:r>
              <a:rPr lang="en-US" dirty="0" smtClean="0">
                <a:ln w="11430"/>
                <a:solidFill>
                  <a:prstClr val="black">
                    <a:lumMod val="95000"/>
                    <a:lumOff val="5000"/>
                  </a:prstClr>
                </a:solidFill>
                <a:latin typeface="Arial" pitchFamily="34" charset="0"/>
                <a:cs typeface="Arial" pitchFamily="34" charset="0"/>
              </a:rPr>
              <a:t> </a:t>
            </a:r>
          </a:p>
          <a:p>
            <a:pPr marL="1028700" lvl="1" eaLnBrk="1" hangingPunct="1">
              <a:buFont typeface="Arial"/>
              <a:buChar char="•"/>
            </a:pPr>
            <a:endParaRPr lang="en-US" sz="1600" dirty="0">
              <a:solidFill>
                <a:prstClr val="black"/>
              </a:solidFill>
            </a:endParaRPr>
          </a:p>
          <a:p>
            <a:pPr eaLnBrk="1" hangingPunct="1"/>
            <a:endParaRPr lang="en-US" dirty="0">
              <a:solidFill>
                <a:prstClr val="black"/>
              </a:solidFill>
            </a:endParaRPr>
          </a:p>
          <a:p>
            <a:pPr eaLnBrk="1" hangingPunct="1"/>
            <a:r>
              <a:rPr lang="en-US" dirty="0">
                <a:solidFill>
                  <a:prstClr val="black"/>
                </a:solidFill>
              </a:rPr>
              <a:t> </a:t>
            </a:r>
          </a:p>
        </p:txBody>
      </p:sp>
    </p:spTree>
    <p:extLst>
      <p:ext uri="{BB962C8B-B14F-4D97-AF65-F5344CB8AC3E}">
        <p14:creationId xmlns:p14="http://schemas.microsoft.com/office/powerpoint/2010/main" val="5825582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30E195-FCFA-4D16-B158-3E6E522C4B40}" type="slidenum">
              <a:rPr lang="en-US">
                <a:solidFill>
                  <a:prstClr val="black">
                    <a:tint val="75000"/>
                  </a:prstClr>
                </a:solidFill>
              </a:rPr>
              <a:pPr>
                <a:defRPr/>
              </a:pPr>
              <a:t>20</a:t>
            </a:fld>
            <a:endParaRPr lang="en-US">
              <a:solidFill>
                <a:prstClr val="black">
                  <a:tint val="75000"/>
                </a:prstClr>
              </a:solidFill>
            </a:endParaRPr>
          </a:p>
        </p:txBody>
      </p:sp>
      <p:pic>
        <p:nvPicPr>
          <p:cNvPr id="2" name="Picture 1" descr="Screen shot 2013-11-11 at 2.04.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6701"/>
            <a:ext cx="9144000" cy="5676899"/>
          </a:xfrm>
          <a:prstGeom prst="rect">
            <a:avLst/>
          </a:prstGeom>
        </p:spPr>
      </p:pic>
      <p:sp>
        <p:nvSpPr>
          <p:cNvPr id="3" name="TextBox 2"/>
          <p:cNvSpPr txBox="1"/>
          <p:nvPr/>
        </p:nvSpPr>
        <p:spPr>
          <a:xfrm>
            <a:off x="2971800" y="6172200"/>
            <a:ext cx="5410200" cy="307777"/>
          </a:xfrm>
          <a:prstGeom prst="rect">
            <a:avLst/>
          </a:prstGeom>
          <a:noFill/>
        </p:spPr>
        <p:txBody>
          <a:bodyPr wrap="square" rtlCol="0">
            <a:spAutoFit/>
          </a:bodyPr>
          <a:lstStyle/>
          <a:p>
            <a:pPr algn="r"/>
            <a:r>
              <a:rPr lang="en-US" sz="1400" i="1" dirty="0" smtClean="0"/>
              <a:t>Victory Island, East Samar province, Nov 11 2013</a:t>
            </a:r>
            <a:endParaRPr lang="en-US" sz="1400" i="1" dirty="0"/>
          </a:p>
        </p:txBody>
      </p:sp>
    </p:spTree>
    <p:extLst>
      <p:ext uri="{BB962C8B-B14F-4D97-AF65-F5344CB8AC3E}">
        <p14:creationId xmlns:p14="http://schemas.microsoft.com/office/powerpoint/2010/main" val="3153024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520700"/>
            <a:ext cx="7010400"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200" dirty="0">
              <a:solidFill>
                <a:srgbClr val="FFFFFF"/>
              </a:solidFill>
              <a:latin typeface="Calibri" charset="0"/>
            </a:endParaRPr>
          </a:p>
          <a:p>
            <a:pPr algn="ctr" eaLnBrk="1" hangingPunct="1"/>
            <a:fld id="{4E36D1FC-3185-4F4C-9A56-51966F27648C}" type="slidenum">
              <a:rPr lang="en-US" sz="1200">
                <a:solidFill>
                  <a:srgbClr val="FFFFFF"/>
                </a:solidFill>
                <a:latin typeface="Calibri" charset="0"/>
              </a:rPr>
              <a:pPr algn="ctr" eaLnBrk="1" hangingPunct="1"/>
              <a:t>4</a:t>
            </a:fld>
            <a:endParaRPr lang="en-US" sz="1200" dirty="0">
              <a:solidFill>
                <a:srgbClr val="FFFFFF"/>
              </a:solidFill>
              <a:latin typeface="Calibri" charset="0"/>
            </a:endParaRPr>
          </a:p>
        </p:txBody>
      </p:sp>
      <p:sp>
        <p:nvSpPr>
          <p:cNvPr id="20482" name="Text Box 3"/>
          <p:cNvSpPr txBox="1">
            <a:spLocks noChangeArrowheads="1"/>
          </p:cNvSpPr>
          <p:nvPr/>
        </p:nvSpPr>
        <p:spPr bwMode="auto">
          <a:xfrm>
            <a:off x="355600" y="381000"/>
            <a:ext cx="3810000" cy="30162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Atmospheric-Ocean General Circulation Models </a:t>
            </a:r>
          </a:p>
          <a:p>
            <a:pPr eaLnBrk="1" hangingPunct="1">
              <a:spcBef>
                <a:spcPct val="50000"/>
              </a:spcBef>
            </a:pPr>
            <a:r>
              <a:rPr lang="en-US" sz="1400" dirty="0">
                <a:solidFill>
                  <a:srgbClr val="FFCC00"/>
                </a:solidFill>
                <a:latin typeface="Garamond" charset="0"/>
              </a:rPr>
              <a:t>(NOAA, NCAR, NASA, UK Met Office Hadley Centre, Max Planck Institute, CSIRO (Australia), </a:t>
            </a:r>
            <a:r>
              <a:rPr lang="en-US" sz="1400" dirty="0">
                <a:solidFill>
                  <a:srgbClr val="FFCC00"/>
                </a:solidFill>
                <a:latin typeface="Garamond" charset="0"/>
              </a:rPr>
              <a:t>Bjerknes</a:t>
            </a:r>
            <a:r>
              <a:rPr lang="en-US" sz="1400" dirty="0">
                <a:solidFill>
                  <a:srgbClr val="FFCC00"/>
                </a:solidFill>
                <a:latin typeface="Garamond" charset="0"/>
              </a:rPr>
              <a:t> Center (Norway), </a:t>
            </a:r>
            <a:r>
              <a:rPr lang="en-US" sz="1400" dirty="0">
                <a:solidFill>
                  <a:srgbClr val="FFCC00"/>
                </a:solidFill>
                <a:latin typeface="Garamond" charset="0"/>
              </a:rPr>
              <a:t>Institut</a:t>
            </a:r>
            <a:r>
              <a:rPr lang="en-US" sz="1400" dirty="0">
                <a:solidFill>
                  <a:srgbClr val="FFCC00"/>
                </a:solidFill>
                <a:latin typeface="Garamond" charset="0"/>
              </a:rPr>
              <a:t> Pierre Simon Laplace (France), Russian Academy of Sciences)</a:t>
            </a:r>
            <a:endParaRPr lang="en-US" sz="1600" dirty="0">
              <a:solidFill>
                <a:srgbClr val="FFCC00"/>
              </a:solidFill>
              <a:latin typeface="Garamond" charset="0"/>
            </a:endParaRPr>
          </a:p>
          <a:p>
            <a:pPr eaLnBrk="1" hangingPunct="1">
              <a:lnSpc>
                <a:spcPct val="85000"/>
              </a:lnSpc>
              <a:spcBef>
                <a:spcPct val="50000"/>
              </a:spcBef>
            </a:pPr>
            <a:r>
              <a:rPr lang="en-US" sz="1600" dirty="0">
                <a:solidFill>
                  <a:srgbClr val="FFCC00"/>
                </a:solidFill>
                <a:latin typeface="Garamond" charset="0"/>
              </a:rPr>
              <a:t>-- Climate data and their calibration</a:t>
            </a:r>
          </a:p>
          <a:p>
            <a:pPr eaLnBrk="1" hangingPunct="1">
              <a:lnSpc>
                <a:spcPct val="85000"/>
              </a:lnSpc>
              <a:spcBef>
                <a:spcPct val="50000"/>
              </a:spcBef>
            </a:pPr>
            <a:r>
              <a:rPr lang="en-US" sz="1600" dirty="0">
                <a:solidFill>
                  <a:srgbClr val="FFCC00"/>
                </a:solidFill>
                <a:latin typeface="Garamond" charset="0"/>
              </a:rPr>
              <a:t>-- Models and model assumptions</a:t>
            </a:r>
          </a:p>
          <a:p>
            <a:pPr eaLnBrk="1" hangingPunct="1">
              <a:lnSpc>
                <a:spcPct val="85000"/>
              </a:lnSpc>
              <a:spcBef>
                <a:spcPct val="50000"/>
              </a:spcBef>
            </a:pPr>
            <a:r>
              <a:rPr lang="en-US" sz="1600" dirty="0">
                <a:solidFill>
                  <a:srgbClr val="FFCC00"/>
                </a:solidFill>
                <a:latin typeface="Garamond" charset="0"/>
              </a:rPr>
              <a:t>--Computing power and computational algorithms</a:t>
            </a:r>
            <a:r>
              <a:rPr lang="en-US" sz="1600" dirty="0">
                <a:solidFill>
                  <a:srgbClr val="FFCC00"/>
                </a:solidFill>
              </a:rPr>
              <a:t> </a:t>
            </a:r>
            <a:endParaRPr lang="en-US" dirty="0">
              <a:solidFill>
                <a:srgbClr val="FFCC00"/>
              </a:solidFill>
            </a:endParaRPr>
          </a:p>
        </p:txBody>
      </p:sp>
      <p:sp>
        <p:nvSpPr>
          <p:cNvPr id="20483" name="Text Box 4"/>
          <p:cNvSpPr txBox="1">
            <a:spLocks noChangeArrowheads="1"/>
          </p:cNvSpPr>
          <p:nvPr/>
        </p:nvSpPr>
        <p:spPr bwMode="auto">
          <a:xfrm>
            <a:off x="4876800" y="381000"/>
            <a:ext cx="3429000" cy="30607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Integrated Assessment Models</a:t>
            </a:r>
          </a:p>
          <a:p>
            <a:pPr eaLnBrk="1" hangingPunct="1">
              <a:spcBef>
                <a:spcPct val="50000"/>
              </a:spcBef>
            </a:pPr>
            <a:r>
              <a:rPr lang="en-US" sz="1600" dirty="0">
                <a:solidFill>
                  <a:srgbClr val="FFCC00"/>
                </a:solidFill>
                <a:latin typeface="Garamond" charset="0"/>
              </a:rPr>
              <a:t>(</a:t>
            </a:r>
            <a:r>
              <a:rPr lang="en-US" sz="1600" i="1" dirty="0">
                <a:solidFill>
                  <a:srgbClr val="FFCC00"/>
                </a:solidFill>
                <a:latin typeface="Garamond" charset="0"/>
              </a:rPr>
              <a:t>MERGE, </a:t>
            </a:r>
            <a:r>
              <a:rPr lang="en-US" sz="1600" i="1" dirty="0">
                <a:solidFill>
                  <a:srgbClr val="FFCC00"/>
                </a:solidFill>
                <a:latin typeface="Garamond" charset="0"/>
              </a:rPr>
              <a:t>MiniCAM</a:t>
            </a:r>
            <a:r>
              <a:rPr lang="en-US" sz="1600" i="1" dirty="0">
                <a:solidFill>
                  <a:srgbClr val="FFCC00"/>
                </a:solidFill>
                <a:latin typeface="Garamond" charset="0"/>
              </a:rPr>
              <a:t>, IGEM, EPPA, ADAGE, </a:t>
            </a:r>
            <a:r>
              <a:rPr lang="en-US" sz="1600" i="1" dirty="0" smtClean="0">
                <a:solidFill>
                  <a:srgbClr val="FFCC00"/>
                </a:solidFill>
                <a:latin typeface="Garamond" charset="0"/>
              </a:rPr>
              <a:t>FUND, DICE, PAGE</a:t>
            </a:r>
            <a:r>
              <a:rPr lang="en-US" sz="1600" dirty="0" smtClean="0">
                <a:solidFill>
                  <a:srgbClr val="FFCC00"/>
                </a:solidFill>
                <a:latin typeface="Garamond" charset="0"/>
              </a:rPr>
              <a:t>)</a:t>
            </a:r>
            <a:endParaRPr lang="en-US" sz="1600" dirty="0">
              <a:solidFill>
                <a:srgbClr val="FFCC00"/>
              </a:solidFill>
              <a:latin typeface="Garamond" charset="0"/>
            </a:endParaRPr>
          </a:p>
          <a:p>
            <a:pPr eaLnBrk="1" hangingPunct="1">
              <a:spcBef>
                <a:spcPct val="50000"/>
              </a:spcBef>
            </a:pPr>
            <a:r>
              <a:rPr lang="en-US" sz="1600" dirty="0">
                <a:solidFill>
                  <a:srgbClr val="FFCC00"/>
                </a:solidFill>
                <a:latin typeface="Garamond" charset="0"/>
              </a:rPr>
              <a:t>-- Climate, economic, demographic,  technology data</a:t>
            </a:r>
          </a:p>
          <a:p>
            <a:pPr eaLnBrk="1" hangingPunct="1">
              <a:spcBef>
                <a:spcPct val="50000"/>
              </a:spcBef>
            </a:pPr>
            <a:r>
              <a:rPr lang="en-US" sz="1600" dirty="0">
                <a:solidFill>
                  <a:srgbClr val="FFCC00"/>
                </a:solidFill>
                <a:latin typeface="Garamond" charset="0"/>
              </a:rPr>
              <a:t>-- Behavioral and technology assumptions</a:t>
            </a:r>
          </a:p>
          <a:p>
            <a:pPr eaLnBrk="1" hangingPunct="1">
              <a:spcBef>
                <a:spcPct val="50000"/>
              </a:spcBef>
            </a:pPr>
            <a:r>
              <a:rPr lang="en-US" sz="1600" dirty="0">
                <a:solidFill>
                  <a:srgbClr val="FFCC00"/>
                </a:solidFill>
                <a:latin typeface="Garamond" charset="0"/>
              </a:rPr>
              <a:t>-- Other policy interactions</a:t>
            </a:r>
            <a:endParaRPr lang="en-US" sz="1600" dirty="0">
              <a:solidFill>
                <a:srgbClr val="FFCC00"/>
              </a:solidFill>
            </a:endParaRPr>
          </a:p>
        </p:txBody>
      </p:sp>
      <p:pic>
        <p:nvPicPr>
          <p:cNvPr id="2" name="Picture 1" descr="Screen shot 2012-06-04 at 9.5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3319775"/>
            <a:ext cx="3061105" cy="3067547"/>
          </a:xfrm>
          <a:prstGeom prst="rect">
            <a:avLst/>
          </a:prstGeom>
          <a:ln>
            <a:solidFill>
              <a:schemeClr val="tx1"/>
            </a:solidFill>
          </a:ln>
          <a:scene3d>
            <a:camera prst="orthographicFront">
              <a:rot lat="0" lon="600000" rev="780000"/>
            </a:camera>
            <a:lightRig rig="threePt" dir="t"/>
          </a:scene3d>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t="8162"/>
          <a:stretch>
            <a:fillRect/>
          </a:stretch>
        </p:blipFill>
        <p:spPr bwMode="auto">
          <a:xfrm>
            <a:off x="5357813" y="3776663"/>
            <a:ext cx="3397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a:spLocks noChangeArrowheads="1"/>
          </p:cNvSpPr>
          <p:nvPr/>
        </p:nvSpPr>
        <p:spPr bwMode="auto">
          <a:xfrm>
            <a:off x="444500" y="4833938"/>
            <a:ext cx="1028700" cy="614362"/>
          </a:xfrm>
          <a:prstGeom prst="right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4" name="Right Arrow 3"/>
          <p:cNvSpPr>
            <a:spLocks noChangeArrowheads="1"/>
          </p:cNvSpPr>
          <p:nvPr/>
        </p:nvSpPr>
        <p:spPr bwMode="auto">
          <a:xfrm>
            <a:off x="4381500" y="4724400"/>
            <a:ext cx="976313" cy="571500"/>
          </a:xfrm>
          <a:prstGeom prst="right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2"/>
          <p:cNvSpPr>
            <a:spLocks noGrp="1"/>
          </p:cNvSpPr>
          <p:nvPr>
            <p:ph type="dt"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200" dirty="0">
              <a:solidFill>
                <a:srgbClr val="FFFFFF"/>
              </a:solidFill>
              <a:latin typeface="Calibri" charset="0"/>
            </a:endParaRPr>
          </a:p>
          <a:p>
            <a:pPr algn="ctr" eaLnBrk="1" hangingPunct="1"/>
            <a:fld id="{D1830314-E7E1-1C4E-9539-E79936F958AB}" type="slidenum">
              <a:rPr lang="en-US" sz="1200">
                <a:solidFill>
                  <a:srgbClr val="FFFFFF"/>
                </a:solidFill>
                <a:latin typeface="Calibri" charset="0"/>
              </a:rPr>
              <a:pPr algn="ctr" eaLnBrk="1" hangingPunct="1"/>
              <a:t>5</a:t>
            </a:fld>
            <a:endParaRPr lang="en-US" sz="1200" dirty="0">
              <a:solidFill>
                <a:srgbClr val="FFFFFF"/>
              </a:solidFill>
              <a:latin typeface="Calibri" charset="0"/>
            </a:endParaRPr>
          </a:p>
        </p:txBody>
      </p:sp>
      <p:sp>
        <p:nvSpPr>
          <p:cNvPr id="18434" name="Rectangle 2"/>
          <p:cNvSpPr>
            <a:spLocks noGrp="1" noChangeArrowheads="1"/>
          </p:cNvSpPr>
          <p:nvPr>
            <p:ph type="title" idx="4294967295"/>
          </p:nvPr>
        </p:nvSpPr>
        <p:spPr>
          <a:xfrm>
            <a:off x="203200" y="228600"/>
            <a:ext cx="8636000" cy="609600"/>
          </a:xfrm>
          <a:prstGeom prst="rect">
            <a:avLst/>
          </a:prstGeom>
        </p:spPr>
        <p:txBody>
          <a:bodyPr/>
          <a:lstStyle/>
          <a:p>
            <a:pPr algn="l"/>
            <a:r>
              <a:rPr lang="en-US" sz="2800" dirty="0">
                <a:solidFill>
                  <a:schemeClr val="tx1"/>
                </a:solidFill>
                <a:latin typeface="+mn-lt"/>
                <a:ea typeface="ＭＳ Ｐゴシック" charset="0"/>
                <a:cs typeface="ＭＳ Ｐゴシック" charset="0"/>
              </a:rPr>
              <a:t>C cycle science, Earth observations and policy</a:t>
            </a:r>
            <a:endParaRPr lang="en-US" sz="2800" i="1" dirty="0">
              <a:solidFill>
                <a:schemeClr val="tx1"/>
              </a:solidFill>
              <a:latin typeface="+mn-lt"/>
              <a:ea typeface="ＭＳ Ｐゴシック" charset="0"/>
              <a:cs typeface="ＭＳ Ｐゴシック" charset="0"/>
            </a:endParaRPr>
          </a:p>
        </p:txBody>
      </p:sp>
      <p:sp>
        <p:nvSpPr>
          <p:cNvPr id="18435" name="Text Box 3"/>
          <p:cNvSpPr txBox="1">
            <a:spLocks noChangeArrowheads="1"/>
          </p:cNvSpPr>
          <p:nvPr/>
        </p:nvSpPr>
        <p:spPr bwMode="auto">
          <a:xfrm>
            <a:off x="457200" y="990600"/>
            <a:ext cx="3810000" cy="860425"/>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Atmospheric-Ocean General Circulation Models </a:t>
            </a:r>
          </a:p>
        </p:txBody>
      </p:sp>
      <p:sp>
        <p:nvSpPr>
          <p:cNvPr id="18436" name="Text Box 4"/>
          <p:cNvSpPr txBox="1">
            <a:spLocks noChangeArrowheads="1"/>
          </p:cNvSpPr>
          <p:nvPr/>
        </p:nvSpPr>
        <p:spPr bwMode="auto">
          <a:xfrm>
            <a:off x="4876800" y="914400"/>
            <a:ext cx="3733800" cy="2078038"/>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Integrated Assessment Models</a:t>
            </a:r>
          </a:p>
          <a:p>
            <a:pPr eaLnBrk="1" hangingPunct="1">
              <a:spcBef>
                <a:spcPct val="50000"/>
              </a:spcBef>
            </a:pPr>
            <a:r>
              <a:rPr lang="en-US" sz="1800" dirty="0">
                <a:solidFill>
                  <a:srgbClr val="FFCC00"/>
                </a:solidFill>
                <a:latin typeface="Garamond" charset="0"/>
              </a:rPr>
              <a:t>Demographics, land variables/forest carbon poorly modeled and measured with global consistency; Earth system missing</a:t>
            </a:r>
            <a:endParaRPr lang="en-US" sz="1600" dirty="0">
              <a:solidFill>
                <a:srgbClr val="FFCC00"/>
              </a:solidFill>
            </a:endParaRPr>
          </a:p>
        </p:txBody>
      </p:sp>
      <p:sp>
        <p:nvSpPr>
          <p:cNvPr id="18437" name="Text Box 5"/>
          <p:cNvSpPr txBox="1">
            <a:spLocks noChangeArrowheads="1"/>
          </p:cNvSpPr>
          <p:nvPr/>
        </p:nvSpPr>
        <p:spPr bwMode="auto">
          <a:xfrm>
            <a:off x="5638800" y="3048000"/>
            <a:ext cx="3200400" cy="1106488"/>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Stabilization Goals</a:t>
            </a:r>
          </a:p>
          <a:p>
            <a:pPr algn="ctr" eaLnBrk="1" hangingPunct="1">
              <a:spcBef>
                <a:spcPct val="50000"/>
              </a:spcBef>
            </a:pPr>
            <a:r>
              <a:rPr lang="en-US" sz="1600" dirty="0">
                <a:solidFill>
                  <a:srgbClr val="FFCC00"/>
                </a:solidFill>
                <a:latin typeface="Garamond" charset="0"/>
              </a:rPr>
              <a:t>(parts/million or % reduction from baseline)</a:t>
            </a:r>
            <a:endParaRPr lang="en-US" sz="1600" dirty="0">
              <a:solidFill>
                <a:srgbClr val="FFCC00"/>
              </a:solidFill>
            </a:endParaRPr>
          </a:p>
        </p:txBody>
      </p:sp>
      <p:sp>
        <p:nvSpPr>
          <p:cNvPr id="18438" name="Text Box 6"/>
          <p:cNvSpPr txBox="1">
            <a:spLocks noChangeArrowheads="1"/>
          </p:cNvSpPr>
          <p:nvPr/>
        </p:nvSpPr>
        <p:spPr bwMode="auto">
          <a:xfrm>
            <a:off x="4724400" y="4800600"/>
            <a:ext cx="3886200" cy="1754327"/>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Policy Elements and Economy’s Response</a:t>
            </a:r>
          </a:p>
          <a:p>
            <a:pPr algn="ctr" eaLnBrk="1" hangingPunct="1">
              <a:spcBef>
                <a:spcPct val="50000"/>
              </a:spcBef>
            </a:pPr>
            <a:r>
              <a:rPr lang="en-US" dirty="0">
                <a:solidFill>
                  <a:srgbClr val="FFCC00"/>
                </a:solidFill>
                <a:latin typeface="Garamond" charset="0"/>
              </a:rPr>
              <a:t>Example: </a:t>
            </a:r>
            <a:r>
              <a:rPr lang="en-US" dirty="0" smtClean="0">
                <a:solidFill>
                  <a:srgbClr val="FFCC00"/>
                </a:solidFill>
                <a:latin typeface="Garamond" charset="0"/>
              </a:rPr>
              <a:t>Setting the “social cost of carbon” (US EPA)</a:t>
            </a:r>
            <a:endParaRPr lang="en-US" dirty="0">
              <a:solidFill>
                <a:srgbClr val="FFCC00"/>
              </a:solidFill>
              <a:latin typeface="Garamond" charset="0"/>
            </a:endParaRPr>
          </a:p>
        </p:txBody>
      </p:sp>
      <p:sp>
        <p:nvSpPr>
          <p:cNvPr id="18439" name="Text Box 7"/>
          <p:cNvSpPr txBox="1">
            <a:spLocks noChangeArrowheads="1"/>
          </p:cNvSpPr>
          <p:nvPr/>
        </p:nvSpPr>
        <p:spPr bwMode="auto">
          <a:xfrm>
            <a:off x="685800" y="3810000"/>
            <a:ext cx="3200400" cy="2326791"/>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Policy Effectiveness</a:t>
            </a:r>
          </a:p>
          <a:p>
            <a:pPr algn="ctr" eaLnBrk="1" hangingPunct="1">
              <a:lnSpc>
                <a:spcPct val="70000"/>
              </a:lnSpc>
              <a:spcBef>
                <a:spcPct val="50000"/>
              </a:spcBef>
            </a:pPr>
            <a:r>
              <a:rPr lang="en-US" dirty="0">
                <a:solidFill>
                  <a:srgbClr val="FFCC00"/>
                </a:solidFill>
                <a:latin typeface="Garamond" charset="0"/>
              </a:rPr>
              <a:t>--Objectives met</a:t>
            </a:r>
          </a:p>
          <a:p>
            <a:pPr algn="ctr" eaLnBrk="1" hangingPunct="1">
              <a:lnSpc>
                <a:spcPct val="70000"/>
              </a:lnSpc>
              <a:spcBef>
                <a:spcPct val="50000"/>
              </a:spcBef>
            </a:pPr>
            <a:r>
              <a:rPr lang="en-US" dirty="0">
                <a:solidFill>
                  <a:srgbClr val="FFCC00"/>
                </a:solidFill>
                <a:latin typeface="Garamond" charset="0"/>
              </a:rPr>
              <a:t>--At what </a:t>
            </a:r>
            <a:r>
              <a:rPr lang="en-US" dirty="0" smtClean="0">
                <a:solidFill>
                  <a:srgbClr val="FFCC00"/>
                </a:solidFill>
                <a:latin typeface="Garamond" charset="0"/>
              </a:rPr>
              <a:t>cost</a:t>
            </a:r>
          </a:p>
          <a:p>
            <a:pPr algn="ctr" eaLnBrk="1" hangingPunct="1">
              <a:lnSpc>
                <a:spcPct val="70000"/>
              </a:lnSpc>
              <a:spcBef>
                <a:spcPct val="50000"/>
              </a:spcBef>
            </a:pPr>
            <a:r>
              <a:rPr lang="en-US" dirty="0" smtClean="0">
                <a:solidFill>
                  <a:srgbClr val="FFCC00"/>
                </a:solidFill>
                <a:latin typeface="Garamond" charset="0"/>
              </a:rPr>
              <a:t>-- Example: adjusting the “social cost of carbon” (US EPA)</a:t>
            </a:r>
            <a:endParaRPr lang="en-US" dirty="0">
              <a:solidFill>
                <a:srgbClr val="FFCC00"/>
              </a:solidFill>
            </a:endParaRPr>
          </a:p>
        </p:txBody>
      </p:sp>
      <p:sp>
        <p:nvSpPr>
          <p:cNvPr id="18440" name="Line 24"/>
          <p:cNvSpPr>
            <a:spLocks noChangeShapeType="1"/>
          </p:cNvSpPr>
          <p:nvPr/>
        </p:nvSpPr>
        <p:spPr bwMode="auto">
          <a:xfrm>
            <a:off x="3581400" y="1905000"/>
            <a:ext cx="1066800" cy="3048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1" name="Line 25"/>
          <p:cNvSpPr>
            <a:spLocks noChangeShapeType="1"/>
          </p:cNvSpPr>
          <p:nvPr/>
        </p:nvSpPr>
        <p:spPr bwMode="auto">
          <a:xfrm>
            <a:off x="3352800" y="1905000"/>
            <a:ext cx="2133600" cy="15240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2" name="Line 27"/>
          <p:cNvSpPr>
            <a:spLocks noChangeShapeType="1"/>
          </p:cNvSpPr>
          <p:nvPr/>
        </p:nvSpPr>
        <p:spPr bwMode="auto">
          <a:xfrm>
            <a:off x="5562600" y="2743200"/>
            <a:ext cx="762000" cy="2286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3" name="Line 28"/>
          <p:cNvSpPr>
            <a:spLocks noChangeShapeType="1"/>
          </p:cNvSpPr>
          <p:nvPr/>
        </p:nvSpPr>
        <p:spPr bwMode="auto">
          <a:xfrm flipH="1">
            <a:off x="5791200" y="4267200"/>
            <a:ext cx="762000" cy="3810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4" name="Line 29"/>
          <p:cNvSpPr>
            <a:spLocks noChangeShapeType="1"/>
          </p:cNvSpPr>
          <p:nvPr/>
        </p:nvSpPr>
        <p:spPr bwMode="auto">
          <a:xfrm flipH="1" flipV="1">
            <a:off x="3810000" y="5410200"/>
            <a:ext cx="762000" cy="3048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8445" name="Line 30"/>
          <p:cNvSpPr>
            <a:spLocks noChangeShapeType="1"/>
          </p:cNvSpPr>
          <p:nvPr/>
        </p:nvSpPr>
        <p:spPr bwMode="auto">
          <a:xfrm flipV="1">
            <a:off x="1295400" y="2438400"/>
            <a:ext cx="914400" cy="10668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200" dirty="0">
              <a:solidFill>
                <a:srgbClr val="FFFFFF"/>
              </a:solidFill>
              <a:latin typeface="Calibri" charset="0"/>
            </a:endParaRPr>
          </a:p>
          <a:p>
            <a:pPr algn="ctr" eaLnBrk="1" hangingPunct="1"/>
            <a:fld id="{4E36D1FC-3185-4F4C-9A56-51966F27648C}" type="slidenum">
              <a:rPr lang="en-US" sz="1200">
                <a:solidFill>
                  <a:srgbClr val="FFFFFF"/>
                </a:solidFill>
                <a:latin typeface="Calibri" charset="0"/>
              </a:rPr>
              <a:pPr algn="ctr" eaLnBrk="1" hangingPunct="1"/>
              <a:t>6</a:t>
            </a:fld>
            <a:endParaRPr lang="en-US" sz="1200" dirty="0">
              <a:solidFill>
                <a:srgbClr val="FFFFFF"/>
              </a:solidFill>
              <a:latin typeface="Calibri" charset="0"/>
            </a:endParaRPr>
          </a:p>
        </p:txBody>
      </p:sp>
      <p:sp>
        <p:nvSpPr>
          <p:cNvPr id="20482" name="Text Box 3"/>
          <p:cNvSpPr txBox="1">
            <a:spLocks noChangeArrowheads="1"/>
          </p:cNvSpPr>
          <p:nvPr/>
        </p:nvSpPr>
        <p:spPr bwMode="auto">
          <a:xfrm>
            <a:off x="355600" y="381000"/>
            <a:ext cx="3810000" cy="301625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Atmospheric-Ocean General Circulation Models </a:t>
            </a:r>
          </a:p>
          <a:p>
            <a:pPr eaLnBrk="1" hangingPunct="1">
              <a:spcBef>
                <a:spcPct val="50000"/>
              </a:spcBef>
            </a:pPr>
            <a:r>
              <a:rPr lang="en-US" sz="1400" dirty="0">
                <a:solidFill>
                  <a:srgbClr val="FFCC00"/>
                </a:solidFill>
                <a:latin typeface="Garamond" charset="0"/>
              </a:rPr>
              <a:t>(NOAA, NCAR, NASA, UK Met Office Hadley Centre, Max Planck Institute, CSIRO (Australia), </a:t>
            </a:r>
            <a:r>
              <a:rPr lang="en-US" sz="1400" dirty="0">
                <a:solidFill>
                  <a:srgbClr val="FFCC00"/>
                </a:solidFill>
                <a:latin typeface="Garamond" charset="0"/>
              </a:rPr>
              <a:t>Bjerknes</a:t>
            </a:r>
            <a:r>
              <a:rPr lang="en-US" sz="1400" dirty="0">
                <a:solidFill>
                  <a:srgbClr val="FFCC00"/>
                </a:solidFill>
                <a:latin typeface="Garamond" charset="0"/>
              </a:rPr>
              <a:t> Center (Norway), </a:t>
            </a:r>
            <a:r>
              <a:rPr lang="en-US" sz="1400" dirty="0">
                <a:solidFill>
                  <a:srgbClr val="FFCC00"/>
                </a:solidFill>
                <a:latin typeface="Garamond" charset="0"/>
              </a:rPr>
              <a:t>Institut</a:t>
            </a:r>
            <a:r>
              <a:rPr lang="en-US" sz="1400" dirty="0">
                <a:solidFill>
                  <a:srgbClr val="FFCC00"/>
                </a:solidFill>
                <a:latin typeface="Garamond" charset="0"/>
              </a:rPr>
              <a:t> Pierre Simon Laplace (France), Russian Academy of Sciences)</a:t>
            </a:r>
            <a:endParaRPr lang="en-US" sz="1600" dirty="0">
              <a:solidFill>
                <a:srgbClr val="FFCC00"/>
              </a:solidFill>
              <a:latin typeface="Garamond" charset="0"/>
            </a:endParaRPr>
          </a:p>
          <a:p>
            <a:pPr eaLnBrk="1" hangingPunct="1">
              <a:lnSpc>
                <a:spcPct val="85000"/>
              </a:lnSpc>
              <a:spcBef>
                <a:spcPct val="50000"/>
              </a:spcBef>
            </a:pPr>
            <a:r>
              <a:rPr lang="en-US" sz="1600" dirty="0">
                <a:solidFill>
                  <a:srgbClr val="FFCC00"/>
                </a:solidFill>
                <a:latin typeface="Garamond" charset="0"/>
              </a:rPr>
              <a:t>-- Climate data and their calibration</a:t>
            </a:r>
          </a:p>
          <a:p>
            <a:pPr eaLnBrk="1" hangingPunct="1">
              <a:lnSpc>
                <a:spcPct val="85000"/>
              </a:lnSpc>
              <a:spcBef>
                <a:spcPct val="50000"/>
              </a:spcBef>
            </a:pPr>
            <a:r>
              <a:rPr lang="en-US" sz="1600" dirty="0">
                <a:solidFill>
                  <a:srgbClr val="FFCC00"/>
                </a:solidFill>
                <a:latin typeface="Garamond" charset="0"/>
              </a:rPr>
              <a:t>-- Models and model assumptions</a:t>
            </a:r>
          </a:p>
          <a:p>
            <a:pPr eaLnBrk="1" hangingPunct="1">
              <a:lnSpc>
                <a:spcPct val="85000"/>
              </a:lnSpc>
              <a:spcBef>
                <a:spcPct val="50000"/>
              </a:spcBef>
            </a:pPr>
            <a:r>
              <a:rPr lang="en-US" sz="1600" dirty="0">
                <a:solidFill>
                  <a:srgbClr val="FFCC00"/>
                </a:solidFill>
                <a:latin typeface="Garamond" charset="0"/>
              </a:rPr>
              <a:t>--Computing power and computational algorithms</a:t>
            </a:r>
            <a:r>
              <a:rPr lang="en-US" sz="1600" dirty="0">
                <a:solidFill>
                  <a:srgbClr val="FFCC00"/>
                </a:solidFill>
              </a:rPr>
              <a:t> </a:t>
            </a:r>
            <a:endParaRPr lang="en-US" dirty="0">
              <a:solidFill>
                <a:srgbClr val="FFCC00"/>
              </a:solidFill>
            </a:endParaRPr>
          </a:p>
        </p:txBody>
      </p:sp>
      <p:sp>
        <p:nvSpPr>
          <p:cNvPr id="20483" name="Text Box 4"/>
          <p:cNvSpPr txBox="1">
            <a:spLocks noChangeArrowheads="1"/>
          </p:cNvSpPr>
          <p:nvPr/>
        </p:nvSpPr>
        <p:spPr bwMode="auto">
          <a:xfrm>
            <a:off x="4876800" y="381000"/>
            <a:ext cx="3429000" cy="30607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solidFill>
                  <a:srgbClr val="FFCC00"/>
                </a:solidFill>
                <a:latin typeface="Garamond" charset="0"/>
              </a:rPr>
              <a:t>Integrated Assessment Models</a:t>
            </a:r>
          </a:p>
          <a:p>
            <a:pPr eaLnBrk="1" hangingPunct="1">
              <a:spcBef>
                <a:spcPct val="50000"/>
              </a:spcBef>
            </a:pPr>
            <a:r>
              <a:rPr lang="en-US" sz="1600" dirty="0">
                <a:solidFill>
                  <a:srgbClr val="FFCC00"/>
                </a:solidFill>
                <a:latin typeface="Garamond" charset="0"/>
              </a:rPr>
              <a:t>(</a:t>
            </a:r>
            <a:r>
              <a:rPr lang="en-US" sz="1600" i="1" dirty="0">
                <a:solidFill>
                  <a:srgbClr val="FFCC00"/>
                </a:solidFill>
                <a:latin typeface="Garamond" charset="0"/>
              </a:rPr>
              <a:t>MERGE, </a:t>
            </a:r>
            <a:r>
              <a:rPr lang="en-US" sz="1600" i="1" dirty="0">
                <a:solidFill>
                  <a:srgbClr val="FFCC00"/>
                </a:solidFill>
                <a:latin typeface="Garamond" charset="0"/>
              </a:rPr>
              <a:t>MiniCAM</a:t>
            </a:r>
            <a:r>
              <a:rPr lang="en-US" sz="1600" i="1" dirty="0">
                <a:solidFill>
                  <a:srgbClr val="FFCC00"/>
                </a:solidFill>
                <a:latin typeface="Garamond" charset="0"/>
              </a:rPr>
              <a:t>, IGEM, EPPA, ADAGE, </a:t>
            </a:r>
            <a:r>
              <a:rPr lang="en-US" sz="1600" i="1" dirty="0" smtClean="0">
                <a:solidFill>
                  <a:srgbClr val="FFCC00"/>
                </a:solidFill>
                <a:latin typeface="Garamond" charset="0"/>
              </a:rPr>
              <a:t>FUND, DICE, PAGE</a:t>
            </a:r>
            <a:r>
              <a:rPr lang="en-US" sz="1600" dirty="0" smtClean="0">
                <a:solidFill>
                  <a:srgbClr val="FFCC00"/>
                </a:solidFill>
                <a:latin typeface="Garamond" charset="0"/>
              </a:rPr>
              <a:t>)</a:t>
            </a:r>
            <a:endParaRPr lang="en-US" sz="1600" dirty="0">
              <a:solidFill>
                <a:srgbClr val="FFCC00"/>
              </a:solidFill>
              <a:latin typeface="Garamond" charset="0"/>
            </a:endParaRPr>
          </a:p>
          <a:p>
            <a:pPr eaLnBrk="1" hangingPunct="1">
              <a:spcBef>
                <a:spcPct val="50000"/>
              </a:spcBef>
            </a:pPr>
            <a:r>
              <a:rPr lang="en-US" sz="1600" dirty="0">
                <a:solidFill>
                  <a:srgbClr val="FFCC00"/>
                </a:solidFill>
                <a:latin typeface="Garamond" charset="0"/>
              </a:rPr>
              <a:t>-- Climate, economic, demographic,  technology data</a:t>
            </a:r>
          </a:p>
          <a:p>
            <a:pPr eaLnBrk="1" hangingPunct="1">
              <a:spcBef>
                <a:spcPct val="50000"/>
              </a:spcBef>
            </a:pPr>
            <a:r>
              <a:rPr lang="en-US" sz="1600" dirty="0">
                <a:solidFill>
                  <a:srgbClr val="FFCC00"/>
                </a:solidFill>
                <a:latin typeface="Garamond" charset="0"/>
              </a:rPr>
              <a:t>-- Behavioral and technology assumptions</a:t>
            </a:r>
          </a:p>
          <a:p>
            <a:pPr eaLnBrk="1" hangingPunct="1">
              <a:spcBef>
                <a:spcPct val="50000"/>
              </a:spcBef>
            </a:pPr>
            <a:r>
              <a:rPr lang="en-US" sz="1600" dirty="0">
                <a:solidFill>
                  <a:srgbClr val="FFCC00"/>
                </a:solidFill>
                <a:latin typeface="Garamond" charset="0"/>
              </a:rPr>
              <a:t>-- Other policy interactions</a:t>
            </a:r>
            <a:endParaRPr lang="en-US" sz="1600" dirty="0">
              <a:solidFill>
                <a:srgbClr val="FFCC00"/>
              </a:solidFill>
            </a:endParaRPr>
          </a:p>
        </p:txBody>
      </p:sp>
      <p:pic>
        <p:nvPicPr>
          <p:cNvPr id="2" name="Picture 1" descr="Screen shot 2012-06-04 at 9.5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3319775"/>
            <a:ext cx="3061105" cy="3067547"/>
          </a:xfrm>
          <a:prstGeom prst="rect">
            <a:avLst/>
          </a:prstGeom>
          <a:ln>
            <a:solidFill>
              <a:schemeClr val="tx1"/>
            </a:solidFill>
          </a:ln>
          <a:scene3d>
            <a:camera prst="orthographicFront">
              <a:rot lat="0" lon="600000" rev="780000"/>
            </a:camera>
            <a:lightRig rig="threePt" dir="t"/>
          </a:scene3d>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t="8162"/>
          <a:stretch>
            <a:fillRect/>
          </a:stretch>
        </p:blipFill>
        <p:spPr bwMode="auto">
          <a:xfrm>
            <a:off x="5357813" y="3776663"/>
            <a:ext cx="3397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a:spLocks noChangeArrowheads="1"/>
          </p:cNvSpPr>
          <p:nvPr/>
        </p:nvSpPr>
        <p:spPr bwMode="auto">
          <a:xfrm>
            <a:off x="444500" y="4833938"/>
            <a:ext cx="1028700" cy="614362"/>
          </a:xfrm>
          <a:prstGeom prst="right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4" name="Right Arrow 3"/>
          <p:cNvSpPr>
            <a:spLocks noChangeArrowheads="1"/>
          </p:cNvSpPr>
          <p:nvPr/>
        </p:nvSpPr>
        <p:spPr bwMode="auto">
          <a:xfrm>
            <a:off x="4381500" y="4724400"/>
            <a:ext cx="976313" cy="571500"/>
          </a:xfrm>
          <a:prstGeom prst="rightArrow">
            <a:avLst>
              <a:gd name="adj1" fmla="val 50000"/>
              <a:gd name="adj2" fmla="val 50000"/>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Tree>
    <p:extLst>
      <p:ext uri="{BB962C8B-B14F-4D97-AF65-F5344CB8AC3E}">
        <p14:creationId xmlns:p14="http://schemas.microsoft.com/office/powerpoint/2010/main" val="41412745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13 at 12.3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3987788" cy="4267188"/>
          </a:xfrm>
          <a:prstGeom prst="rect">
            <a:avLst/>
          </a:prstGeom>
          <a:ln>
            <a:solidFill>
              <a:schemeClr val="tx1"/>
            </a:solidFill>
          </a:ln>
        </p:spPr>
      </p:pic>
      <p:pic>
        <p:nvPicPr>
          <p:cNvPr id="2" name="Picture 1" descr="Screen shot 2013-11-13 at 12.38.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971800"/>
            <a:ext cx="6213660" cy="3423920"/>
          </a:xfrm>
          <a:prstGeom prst="rect">
            <a:avLst/>
          </a:prstGeom>
          <a:ln>
            <a:solidFill>
              <a:schemeClr val="tx1"/>
            </a:solidFill>
          </a:ln>
        </p:spPr>
      </p:pic>
      <p:sp>
        <p:nvSpPr>
          <p:cNvPr id="4" name="Oval 3"/>
          <p:cNvSpPr/>
          <p:nvPr/>
        </p:nvSpPr>
        <p:spPr>
          <a:xfrm>
            <a:off x="1981200" y="2743200"/>
            <a:ext cx="685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4953000" y="838200"/>
            <a:ext cx="2362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315200" y="762000"/>
            <a:ext cx="53340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76800" y="381000"/>
            <a:ext cx="3886200" cy="381000"/>
          </a:xfrm>
          <a:prstGeom prst="rect">
            <a:avLst/>
          </a:prstGeom>
          <a:noFill/>
        </p:spPr>
        <p:txBody>
          <a:bodyPr wrap="square" rtlCol="0">
            <a:spAutoFit/>
          </a:bodyPr>
          <a:lstStyle/>
          <a:p>
            <a:r>
              <a:rPr lang="en-US" dirty="0" smtClean="0"/>
              <a:t>Revised due to new science</a:t>
            </a:r>
            <a:endParaRPr lang="en-US" dirty="0"/>
          </a:p>
        </p:txBody>
      </p:sp>
      <p:sp>
        <p:nvSpPr>
          <p:cNvPr id="11" name="Oval 10"/>
          <p:cNvSpPr/>
          <p:nvPr/>
        </p:nvSpPr>
        <p:spPr>
          <a:xfrm>
            <a:off x="2971800" y="3124200"/>
            <a:ext cx="2209800" cy="762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2892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362200" y="6172200"/>
            <a:ext cx="647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i="1" dirty="0" smtClean="0">
                <a:latin typeface="Calibri" charset="0"/>
              </a:rPr>
              <a:t>CLARREO Science Value Matrix,  </a:t>
            </a:r>
            <a:r>
              <a:rPr lang="en-US" sz="1800" i="1" dirty="0" smtClean="0">
                <a:latin typeface="Calibri" charset="0"/>
              </a:rPr>
              <a:t>Wielecki</a:t>
            </a:r>
            <a:r>
              <a:rPr lang="en-US" sz="1800" i="1" dirty="0" smtClean="0">
                <a:latin typeface="Calibri" charset="0"/>
              </a:rPr>
              <a:t> et al </a:t>
            </a:r>
            <a:endParaRPr lang="en-US" sz="1800" i="1" dirty="0">
              <a:latin typeface="Calibri" charset="0"/>
            </a:endParaRPr>
          </a:p>
        </p:txBody>
      </p:sp>
      <p:sp>
        <p:nvSpPr>
          <p:cNvPr id="4" name="TextBox 3"/>
          <p:cNvSpPr txBox="1"/>
          <p:nvPr/>
        </p:nvSpPr>
        <p:spPr>
          <a:xfrm>
            <a:off x="457200" y="152400"/>
            <a:ext cx="8305800" cy="523220"/>
          </a:xfrm>
          <a:prstGeom prst="rect">
            <a:avLst/>
          </a:prstGeom>
          <a:noFill/>
        </p:spPr>
        <p:txBody>
          <a:bodyPr wrap="square" rtlCol="0">
            <a:spAutoFit/>
          </a:bodyPr>
          <a:lstStyle/>
          <a:p>
            <a:r>
              <a:rPr lang="en-US" sz="2800" dirty="0" smtClean="0">
                <a:solidFill>
                  <a:schemeClr val="bg1"/>
                </a:solidFill>
              </a:rPr>
              <a:t>Science for </a:t>
            </a:r>
            <a:r>
              <a:rPr lang="en-US" sz="2800" dirty="0" smtClean="0">
                <a:solidFill>
                  <a:schemeClr val="bg1"/>
                </a:solidFill>
              </a:rPr>
              <a:t>new applied knowledge</a:t>
            </a:r>
            <a:endParaRPr lang="en-US" sz="28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66800"/>
            <a:ext cx="7101173" cy="4754880"/>
          </a:xfrm>
          <a:prstGeom prst="rect">
            <a:avLst/>
          </a:prstGeom>
        </p:spPr>
      </p:pic>
      <p:cxnSp>
        <p:nvCxnSpPr>
          <p:cNvPr id="6" name="Straight Arrow Connector 5"/>
          <p:cNvCxnSpPr>
            <a:stCxn id="7" idx="3"/>
          </p:cNvCxnSpPr>
          <p:nvPr/>
        </p:nvCxnSpPr>
        <p:spPr>
          <a:xfrm>
            <a:off x="3505200" y="1251466"/>
            <a:ext cx="609600" cy="196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67000" y="1066800"/>
            <a:ext cx="838200" cy="369332"/>
          </a:xfrm>
          <a:prstGeom prst="rect">
            <a:avLst/>
          </a:prstGeom>
          <a:noFill/>
        </p:spPr>
        <p:txBody>
          <a:bodyPr wrap="square" rtlCol="0">
            <a:spAutoFit/>
          </a:bodyPr>
          <a:lstStyle/>
          <a:p>
            <a:r>
              <a:rPr lang="en-US" dirty="0" smtClean="0"/>
              <a:t>IPCC</a:t>
            </a:r>
            <a:endParaRPr lang="en-US" dirty="0"/>
          </a:p>
        </p:txBody>
      </p:sp>
    </p:spTree>
    <p:extLst>
      <p:ext uri="{BB962C8B-B14F-4D97-AF65-F5344CB8AC3E}">
        <p14:creationId xmlns:p14="http://schemas.microsoft.com/office/powerpoint/2010/main" val="21016464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096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2362200" y="6172200"/>
            <a:ext cx="647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i="1" dirty="0">
                <a:latin typeface="Calibri" charset="0"/>
              </a:rPr>
              <a:t>Agnew and Anderson 1977</a:t>
            </a:r>
          </a:p>
        </p:txBody>
      </p:sp>
      <p:sp>
        <p:nvSpPr>
          <p:cNvPr id="4" name="TextBox 3"/>
          <p:cNvSpPr txBox="1"/>
          <p:nvPr/>
        </p:nvSpPr>
        <p:spPr>
          <a:xfrm>
            <a:off x="457200" y="152400"/>
            <a:ext cx="8305800" cy="523220"/>
          </a:xfrm>
          <a:prstGeom prst="rect">
            <a:avLst/>
          </a:prstGeom>
          <a:noFill/>
        </p:spPr>
        <p:txBody>
          <a:bodyPr wrap="square" rtlCol="0">
            <a:spAutoFit/>
          </a:bodyPr>
          <a:lstStyle/>
          <a:p>
            <a:r>
              <a:rPr lang="en-US" sz="2800" dirty="0" smtClean="0">
                <a:solidFill>
                  <a:schemeClr val="bg1"/>
                </a:solidFill>
              </a:rPr>
              <a:t>Parameters of the </a:t>
            </a:r>
            <a:r>
              <a:rPr lang="en-US" sz="2800" dirty="0" smtClean="0">
                <a:solidFill>
                  <a:schemeClr val="bg1"/>
                </a:solidFill>
              </a:rPr>
              <a:t>information matter</a:t>
            </a:r>
            <a:endParaRPr lang="en-US" sz="2800" dirty="0">
              <a:solidFill>
                <a:schemeClr val="bg1"/>
              </a:solidFill>
            </a:endParaRPr>
          </a:p>
        </p:txBody>
      </p:sp>
    </p:spTree>
    <p:extLst>
      <p:ext uri="{BB962C8B-B14F-4D97-AF65-F5344CB8AC3E}">
        <p14:creationId xmlns:p14="http://schemas.microsoft.com/office/powerpoint/2010/main" val="22387720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caul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FF PowerPoint Tex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FF PowerPoint Tex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Macauley.potx</Template>
  <TotalTime>1399</TotalTime>
  <Words>1741</Words>
  <Application>Microsoft Macintosh PowerPoint</Application>
  <PresentationFormat>On-screen Show (4:3)</PresentationFormat>
  <Paragraphs>192</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Macauley</vt:lpstr>
      <vt:lpstr>Office Theme</vt:lpstr>
      <vt:lpstr>PowerPoint Presentation</vt:lpstr>
      <vt:lpstr>Actionable science</vt:lpstr>
      <vt:lpstr>PowerPoint Presentation</vt:lpstr>
      <vt:lpstr>PowerPoint Presentation</vt:lpstr>
      <vt:lpstr>C cycle science, Earth observations and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Incorporating VOI analyses: some methods and examples </vt:lpstr>
      <vt:lpstr>Methods and examples, cont’d </vt:lpstr>
      <vt:lpstr>PowerPoint Presentation</vt:lpstr>
      <vt:lpstr>PowerPoint Presentation</vt:lpstr>
      <vt:lpstr>PowerPoint Presentation</vt:lpstr>
      <vt:lpstr>PowerPoint Presentation</vt:lpstr>
      <vt:lpstr>PowerPoint Presentation</vt:lpstr>
      <vt:lpstr>PowerPoint Presentation</vt:lpstr>
    </vt:vector>
  </TitlesOfParts>
  <Company>RFF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Berry, Nicholas</dc:creator>
  <cp:lastModifiedBy>Molly Macauley</cp:lastModifiedBy>
  <cp:revision>32</cp:revision>
  <cp:lastPrinted>2013-11-12T15:00:51Z</cp:lastPrinted>
  <dcterms:created xsi:type="dcterms:W3CDTF">2012-03-22T17:57:38Z</dcterms:created>
  <dcterms:modified xsi:type="dcterms:W3CDTF">2013-11-13T05:52:48Z</dcterms:modified>
</cp:coreProperties>
</file>